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33" r:id="rId2"/>
    <p:sldMasterId id="2147483709" r:id="rId3"/>
    <p:sldMasterId id="2147483745" r:id="rId4"/>
    <p:sldMasterId id="2147483697" r:id="rId5"/>
    <p:sldMasterId id="2147483672" r:id="rId6"/>
    <p:sldMasterId id="2147483721" r:id="rId7"/>
  </p:sldMasterIdLst>
  <p:notesMasterIdLst>
    <p:notesMasterId r:id="rId47"/>
  </p:notesMasterIdLst>
  <p:sldIdLst>
    <p:sldId id="447" r:id="rId8"/>
    <p:sldId id="442" r:id="rId9"/>
    <p:sldId id="444" r:id="rId10"/>
    <p:sldId id="345" r:id="rId11"/>
    <p:sldId id="256" r:id="rId12"/>
    <p:sldId id="341" r:id="rId13"/>
    <p:sldId id="334" r:id="rId14"/>
    <p:sldId id="394" r:id="rId15"/>
    <p:sldId id="395" r:id="rId16"/>
    <p:sldId id="414" r:id="rId17"/>
    <p:sldId id="402" r:id="rId18"/>
    <p:sldId id="413" r:id="rId19"/>
    <p:sldId id="426" r:id="rId20"/>
    <p:sldId id="428" r:id="rId21"/>
    <p:sldId id="430" r:id="rId22"/>
    <p:sldId id="431" r:id="rId23"/>
    <p:sldId id="410" r:id="rId24"/>
    <p:sldId id="406" r:id="rId25"/>
    <p:sldId id="404" r:id="rId26"/>
    <p:sldId id="407" r:id="rId27"/>
    <p:sldId id="408" r:id="rId28"/>
    <p:sldId id="409" r:id="rId29"/>
    <p:sldId id="411" r:id="rId30"/>
    <p:sldId id="412" r:id="rId31"/>
    <p:sldId id="415" r:id="rId32"/>
    <p:sldId id="418" r:id="rId33"/>
    <p:sldId id="419" r:id="rId34"/>
    <p:sldId id="420" r:id="rId35"/>
    <p:sldId id="416" r:id="rId36"/>
    <p:sldId id="417" r:id="rId37"/>
    <p:sldId id="421" r:id="rId38"/>
    <p:sldId id="422" r:id="rId39"/>
    <p:sldId id="425" r:id="rId40"/>
    <p:sldId id="427" r:id="rId41"/>
    <p:sldId id="440" r:id="rId42"/>
    <p:sldId id="434" r:id="rId43"/>
    <p:sldId id="435" r:id="rId44"/>
    <p:sldId id="439" r:id="rId45"/>
    <p:sldId id="44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95E"/>
    <a:srgbClr val="2A4983"/>
    <a:srgbClr val="FFF176"/>
    <a:srgbClr val="B3D475"/>
    <a:srgbClr val="E77FA7"/>
    <a:srgbClr val="D0004F"/>
    <a:srgbClr val="FFC000"/>
    <a:srgbClr val="54D1E2"/>
    <a:srgbClr val="AAB0C8"/>
    <a:srgbClr val="2A4A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89535" autoAdjust="0"/>
  </p:normalViewPr>
  <p:slideViewPr>
    <p:cSldViewPr snapToGrid="0">
      <p:cViewPr varScale="1">
        <p:scale>
          <a:sx n="58" d="100"/>
          <a:sy n="58" d="100"/>
        </p:scale>
        <p:origin x="1108" y="7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2A4AA-1BED-44BC-BF08-2F865A5345F4}" type="datetimeFigureOut">
              <a:rPr lang="fr-FR" smtClean="0"/>
              <a:t>01/09/2020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08B6C-3335-49F0-B6B5-27E71D4F7F00}" type="slidenum">
              <a:rPr lang="fr-FR" smtClean="0"/>
              <a:t>‹N°›</a:t>
            </a:fld>
            <a:endParaRPr lang="fr-FR"/>
          </a:p>
        </p:txBody>
      </p:sp>
    </p:spTree>
    <p:extLst>
      <p:ext uri="{BB962C8B-B14F-4D97-AF65-F5344CB8AC3E}">
        <p14:creationId xmlns:p14="http://schemas.microsoft.com/office/powerpoint/2010/main" val="3641274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608B6C-3335-49F0-B6B5-27E71D4F7F00}" type="slidenum">
              <a:rPr lang="fr-FR" smtClean="0"/>
              <a:t>2</a:t>
            </a:fld>
            <a:endParaRPr lang="fr-FR"/>
          </a:p>
        </p:txBody>
      </p:sp>
    </p:spTree>
    <p:extLst>
      <p:ext uri="{BB962C8B-B14F-4D97-AF65-F5344CB8AC3E}">
        <p14:creationId xmlns:p14="http://schemas.microsoft.com/office/powerpoint/2010/main" val="393892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608B6C-3335-49F0-B6B5-27E71D4F7F00}" type="slidenum">
              <a:rPr lang="fr-FR" smtClean="0"/>
              <a:t>3</a:t>
            </a:fld>
            <a:endParaRPr lang="fr-FR"/>
          </a:p>
        </p:txBody>
      </p:sp>
    </p:spTree>
    <p:extLst>
      <p:ext uri="{BB962C8B-B14F-4D97-AF65-F5344CB8AC3E}">
        <p14:creationId xmlns:p14="http://schemas.microsoft.com/office/powerpoint/2010/main" val="246574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608B6C-3335-49F0-B6B5-27E71D4F7F00}" type="slidenum">
              <a:rPr lang="fr-FR" smtClean="0"/>
              <a:t>18</a:t>
            </a:fld>
            <a:endParaRPr lang="fr-FR"/>
          </a:p>
        </p:txBody>
      </p:sp>
    </p:spTree>
    <p:extLst>
      <p:ext uri="{BB962C8B-B14F-4D97-AF65-F5344CB8AC3E}">
        <p14:creationId xmlns:p14="http://schemas.microsoft.com/office/powerpoint/2010/main" val="1038638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608B6C-3335-49F0-B6B5-27E71D4F7F00}" type="slidenum">
              <a:rPr lang="fr-FR" smtClean="0"/>
              <a:t>29</a:t>
            </a:fld>
            <a:endParaRPr lang="fr-FR"/>
          </a:p>
        </p:txBody>
      </p:sp>
    </p:spTree>
    <p:extLst>
      <p:ext uri="{BB962C8B-B14F-4D97-AF65-F5344CB8AC3E}">
        <p14:creationId xmlns:p14="http://schemas.microsoft.com/office/powerpoint/2010/main" val="250846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608B6C-3335-49F0-B6B5-27E71D4F7F00}" type="slidenum">
              <a:rPr lang="fr-FR" smtClean="0"/>
              <a:t>36</a:t>
            </a:fld>
            <a:endParaRPr lang="fr-FR"/>
          </a:p>
        </p:txBody>
      </p:sp>
    </p:spTree>
    <p:extLst>
      <p:ext uri="{BB962C8B-B14F-4D97-AF65-F5344CB8AC3E}">
        <p14:creationId xmlns:p14="http://schemas.microsoft.com/office/powerpoint/2010/main" val="262846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4B8D9911-856A-444B-BEE6-878F8962DDC0}"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505077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B8D9911-856A-444B-BEE6-878F8962DDC0}"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49576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1"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B8D9911-856A-444B-BEE6-878F8962DDC0}"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1441909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1417E272-1B04-4BEF-8651-CFFFDCEB5F71}"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380838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417E272-1B04-4BEF-8651-CFFFDCEB5F71}"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124048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40"/>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1417E272-1B04-4BEF-8651-CFFFDCEB5F71}"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161672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417E272-1B04-4BEF-8651-CFFFDCEB5F71}"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7509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7"/>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630239" y="2505075"/>
            <a:ext cx="386873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417E272-1B04-4BEF-8651-CFFFDCEB5F71}" type="datetimeFigureOut">
              <a:rPr lang="fr-FR" smtClean="0"/>
              <a:t>01/09/2020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1968393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417E272-1B04-4BEF-8651-CFFFDCEB5F71}" type="datetimeFigureOut">
              <a:rPr lang="fr-FR" smtClean="0"/>
              <a:t>01/09/2020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975778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417E272-1B04-4BEF-8651-CFFFDCEB5F71}" type="datetimeFigureOut">
              <a:rPr lang="fr-FR" smtClean="0"/>
              <a:t>01/09/2020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1071841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1417E272-1B04-4BEF-8651-CFFFDCEB5F71}"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392326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B8D9911-856A-444B-BEE6-878F8962DDC0}"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1065654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1417E272-1B04-4BEF-8651-CFFFDCEB5F71}"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2911735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417E272-1B04-4BEF-8651-CFFFDCEB5F71}"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512638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1" y="365125"/>
            <a:ext cx="57626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417E272-1B04-4BEF-8651-CFFFDCEB5F71}"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4C668B2-D31B-4684-B4E7-1BD896A033B6}" type="slidenum">
              <a:rPr lang="fr-FR" smtClean="0"/>
              <a:t>‹N°›</a:t>
            </a:fld>
            <a:endParaRPr lang="fr-FR"/>
          </a:p>
        </p:txBody>
      </p:sp>
    </p:spTree>
    <p:extLst>
      <p:ext uri="{BB962C8B-B14F-4D97-AF65-F5344CB8AC3E}">
        <p14:creationId xmlns:p14="http://schemas.microsoft.com/office/powerpoint/2010/main" val="1286950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5" name="Espace réservé du pied de page 4"/>
          <p:cNvSpPr>
            <a:spLocks noGrp="1"/>
          </p:cNvSpPr>
          <p:nvPr>
            <p:ph type="ftr" sz="quarter" idx="11"/>
          </p:nvPr>
        </p:nvSpPr>
        <p:spPr>
          <a:xfrm>
            <a:off x="3028950" y="6388904"/>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214096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7"/>
            <a:ext cx="78867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628650" y="1825625"/>
            <a:ext cx="78867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5" name="Espace réservé du pied de page 4"/>
          <p:cNvSpPr>
            <a:spLocks noGrp="1"/>
          </p:cNvSpPr>
          <p:nvPr>
            <p:ph type="ftr" sz="quarter" idx="11"/>
          </p:nvPr>
        </p:nvSpPr>
        <p:spPr>
          <a:xfrm>
            <a:off x="3028950" y="6388904"/>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2703546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40"/>
            <a:ext cx="78867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5"/>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5" name="Espace réservé du pied de page 4"/>
          <p:cNvSpPr>
            <a:spLocks noGrp="1"/>
          </p:cNvSpPr>
          <p:nvPr>
            <p:ph type="ftr" sz="quarter" idx="11"/>
          </p:nvPr>
        </p:nvSpPr>
        <p:spPr>
          <a:xfrm>
            <a:off x="3028950" y="6388904"/>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1992817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7"/>
            <a:ext cx="78867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6" name="Espace réservé du pied de page 5"/>
          <p:cNvSpPr>
            <a:spLocks noGrp="1"/>
          </p:cNvSpPr>
          <p:nvPr>
            <p:ph type="ftr" sz="quarter" idx="11"/>
          </p:nvPr>
        </p:nvSpPr>
        <p:spPr>
          <a:xfrm>
            <a:off x="3028950" y="6388904"/>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3233445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7"/>
            <a:ext cx="78867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9" y="2505075"/>
            <a:ext cx="3868737"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8" name="Espace réservé du pied de page 7"/>
          <p:cNvSpPr>
            <a:spLocks noGrp="1"/>
          </p:cNvSpPr>
          <p:nvPr>
            <p:ph type="ftr" sz="quarter" idx="11"/>
          </p:nvPr>
        </p:nvSpPr>
        <p:spPr>
          <a:xfrm>
            <a:off x="3028950" y="6388904"/>
            <a:ext cx="30861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3439508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7"/>
            <a:ext cx="7886700" cy="132556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4" name="Espace réservé du pied de page 3"/>
          <p:cNvSpPr>
            <a:spLocks noGrp="1"/>
          </p:cNvSpPr>
          <p:nvPr>
            <p:ph type="ftr" sz="quarter" idx="11"/>
          </p:nvPr>
        </p:nvSpPr>
        <p:spPr>
          <a:xfrm>
            <a:off x="3028950" y="6388904"/>
            <a:ext cx="30861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156127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3" name="Espace réservé du pied de page 2"/>
          <p:cNvSpPr>
            <a:spLocks noGrp="1"/>
          </p:cNvSpPr>
          <p:nvPr>
            <p:ph type="ftr" sz="quarter" idx="11"/>
          </p:nvPr>
        </p:nvSpPr>
        <p:spPr>
          <a:xfrm>
            <a:off x="3028950" y="6388904"/>
            <a:ext cx="30861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3531856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40"/>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4B8D9911-856A-444B-BEE6-878F8962DDC0}"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935445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7"/>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9"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6" name="Espace réservé du pied de page 5"/>
          <p:cNvSpPr>
            <a:spLocks noGrp="1"/>
          </p:cNvSpPr>
          <p:nvPr>
            <p:ph type="ftr" sz="quarter" idx="11"/>
          </p:nvPr>
        </p:nvSpPr>
        <p:spPr>
          <a:xfrm>
            <a:off x="3028950" y="6388904"/>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2211872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7"/>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9"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6" name="Espace réservé du pied de page 5"/>
          <p:cNvSpPr>
            <a:spLocks noGrp="1"/>
          </p:cNvSpPr>
          <p:nvPr>
            <p:ph type="ftr" sz="quarter" idx="11"/>
          </p:nvPr>
        </p:nvSpPr>
        <p:spPr>
          <a:xfrm>
            <a:off x="3028950" y="6388904"/>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750733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7"/>
            <a:ext cx="78867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628650" y="1825625"/>
            <a:ext cx="7886700" cy="43513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5" name="Espace réservé du pied de page 4"/>
          <p:cNvSpPr>
            <a:spLocks noGrp="1"/>
          </p:cNvSpPr>
          <p:nvPr>
            <p:ph type="ftr" sz="quarter" idx="11"/>
          </p:nvPr>
        </p:nvSpPr>
        <p:spPr>
          <a:xfrm>
            <a:off x="3028950" y="6388904"/>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1596258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365125"/>
            <a:ext cx="1971675"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1" y="365125"/>
            <a:ext cx="5762625" cy="58118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A19C4D9D-2CEB-4777-8FF4-189BFC727C80}" type="datetimeFigureOut">
              <a:rPr lang="fr-FR" smtClean="0"/>
              <a:t>01/09/2020</a:t>
            </a:fld>
            <a:endParaRPr lang="fr-FR"/>
          </a:p>
        </p:txBody>
      </p:sp>
      <p:sp>
        <p:nvSpPr>
          <p:cNvPr id="5" name="Espace réservé du pied de page 4"/>
          <p:cNvSpPr>
            <a:spLocks noGrp="1"/>
          </p:cNvSpPr>
          <p:nvPr>
            <p:ph type="ftr" sz="quarter" idx="11"/>
          </p:nvPr>
        </p:nvSpPr>
        <p:spPr>
          <a:xfrm>
            <a:off x="3028950" y="6388904"/>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6A31B16F-9B36-4B14-AFB7-F71921A2E502}" type="slidenum">
              <a:rPr lang="fr-FR" smtClean="0"/>
              <a:t>‹N°›</a:t>
            </a:fld>
            <a:endParaRPr lang="fr-FR"/>
          </a:p>
        </p:txBody>
      </p:sp>
    </p:spTree>
    <p:extLst>
      <p:ext uri="{BB962C8B-B14F-4D97-AF65-F5344CB8AC3E}">
        <p14:creationId xmlns:p14="http://schemas.microsoft.com/office/powerpoint/2010/main" val="3958350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76FBB32C-0F34-42B1-8D72-B2AF202788FD}"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3732513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FBB32C-0F34-42B1-8D72-B2AF202788FD}"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2548863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76FBB32C-0F34-42B1-8D72-B2AF202788FD}"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3974763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6FBB32C-0F34-42B1-8D72-B2AF202788FD}"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606706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6FBB32C-0F34-42B1-8D72-B2AF202788FD}" type="datetimeFigureOut">
              <a:rPr lang="fr-FR" smtClean="0"/>
              <a:t>01/09/2020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943207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6FBB32C-0F34-42B1-8D72-B2AF202788FD}" type="datetimeFigureOut">
              <a:rPr lang="fr-FR" smtClean="0"/>
              <a:t>01/09/2020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406542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B8D9911-856A-444B-BEE6-878F8962DDC0}"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199010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6FBB32C-0F34-42B1-8D72-B2AF202788FD}" type="datetimeFigureOut">
              <a:rPr lang="fr-FR" smtClean="0"/>
              <a:t>01/09/2020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3974968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76FBB32C-0F34-42B1-8D72-B2AF202788FD}"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3764013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76FBB32C-0F34-42B1-8D72-B2AF202788FD}"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63683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FBB32C-0F34-42B1-8D72-B2AF202788FD}"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3130695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6FBB32C-0F34-42B1-8D72-B2AF202788FD}"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26FCB91-897E-4E8F-8839-D14CBC02B763}" type="slidenum">
              <a:rPr lang="fr-FR" smtClean="0"/>
              <a:t>‹N°›</a:t>
            </a:fld>
            <a:endParaRPr lang="fr-FR"/>
          </a:p>
        </p:txBody>
      </p:sp>
    </p:spTree>
    <p:extLst>
      <p:ext uri="{BB962C8B-B14F-4D97-AF65-F5344CB8AC3E}">
        <p14:creationId xmlns:p14="http://schemas.microsoft.com/office/powerpoint/2010/main" val="3809568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2A3777A8-D291-4E96-AE3A-987C311E6634}"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3136158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A3777A8-D291-4E96-AE3A-987C311E6634}"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2930814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40"/>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2A3777A8-D291-4E96-AE3A-987C311E6634}"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2503140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A3777A8-D291-4E96-AE3A-987C311E6634}"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3912077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7"/>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9"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A3777A8-D291-4E96-AE3A-987C311E6634}" type="datetimeFigureOut">
              <a:rPr lang="fr-FR" smtClean="0"/>
              <a:t>01/09/2020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168946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7"/>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9"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B8D9911-856A-444B-BEE6-878F8962DDC0}" type="datetimeFigureOut">
              <a:rPr lang="fr-FR" smtClean="0"/>
              <a:t>01/09/2020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22031028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A3777A8-D291-4E96-AE3A-987C311E6634}" type="datetimeFigureOut">
              <a:rPr lang="fr-FR" smtClean="0"/>
              <a:t>01/09/2020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3002242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3777A8-D291-4E96-AE3A-987C311E6634}" type="datetimeFigureOut">
              <a:rPr lang="fr-FR" smtClean="0"/>
              <a:t>01/09/2020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1378346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A3777A8-D291-4E96-AE3A-987C311E6634}"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3689954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A3777A8-D291-4E96-AE3A-987C311E6634}"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2622870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A3777A8-D291-4E96-AE3A-987C311E6634}"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3380524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1"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A3777A8-D291-4E96-AE3A-987C311E6634}" type="datetimeFigureOut">
              <a:rPr lang="fr-FR" smtClean="0"/>
              <a:t>01/09/2020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E9C7617-2D9A-450B-972E-3977DC77C73B}" type="slidenum">
              <a:rPr lang="fr-FR" smtClean="0"/>
              <a:t>‹N°›</a:t>
            </a:fld>
            <a:endParaRPr lang="fr-FR"/>
          </a:p>
        </p:txBody>
      </p:sp>
    </p:spTree>
    <p:extLst>
      <p:ext uri="{BB962C8B-B14F-4D97-AF65-F5344CB8AC3E}">
        <p14:creationId xmlns:p14="http://schemas.microsoft.com/office/powerpoint/2010/main" val="980184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5" name="Espace réservé du pied de page 4"/>
          <p:cNvSpPr>
            <a:spLocks noGrp="1"/>
          </p:cNvSpPr>
          <p:nvPr>
            <p:ph type="ftr" sz="quarter" idx="11"/>
          </p:nvPr>
        </p:nvSpPr>
        <p:spPr>
          <a:xfrm>
            <a:off x="3028950" y="6356352"/>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1311749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5" name="Espace réservé du pied de page 4"/>
          <p:cNvSpPr>
            <a:spLocks noGrp="1"/>
          </p:cNvSpPr>
          <p:nvPr>
            <p:ph type="ftr" sz="quarter" idx="11"/>
          </p:nvPr>
        </p:nvSpPr>
        <p:spPr>
          <a:xfrm>
            <a:off x="3028950" y="6356352"/>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803027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40"/>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5" name="Espace réservé du pied de page 4"/>
          <p:cNvSpPr>
            <a:spLocks noGrp="1"/>
          </p:cNvSpPr>
          <p:nvPr>
            <p:ph type="ftr" sz="quarter" idx="11"/>
          </p:nvPr>
        </p:nvSpPr>
        <p:spPr>
          <a:xfrm>
            <a:off x="3028950" y="6356352"/>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16917117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6" name="Espace réservé du pied de page 5"/>
          <p:cNvSpPr>
            <a:spLocks noGrp="1"/>
          </p:cNvSpPr>
          <p:nvPr>
            <p:ph type="ftr" sz="quarter" idx="11"/>
          </p:nvPr>
        </p:nvSpPr>
        <p:spPr>
          <a:xfrm>
            <a:off x="3028950" y="6356352"/>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4423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B8D9911-856A-444B-BEE6-878F8962DDC0}" type="datetimeFigureOut">
              <a:rPr lang="fr-FR" smtClean="0"/>
              <a:t>01/09/2020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1282750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7"/>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9"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8" name="Espace réservé du pied de page 7"/>
          <p:cNvSpPr>
            <a:spLocks noGrp="1"/>
          </p:cNvSpPr>
          <p:nvPr>
            <p:ph type="ftr" sz="quarter" idx="11"/>
          </p:nvPr>
        </p:nvSpPr>
        <p:spPr>
          <a:xfrm>
            <a:off x="3028950" y="6356352"/>
            <a:ext cx="30861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900202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4" name="Espace réservé du pied de page 3"/>
          <p:cNvSpPr>
            <a:spLocks noGrp="1"/>
          </p:cNvSpPr>
          <p:nvPr>
            <p:ph type="ftr" sz="quarter" idx="11"/>
          </p:nvPr>
        </p:nvSpPr>
        <p:spPr>
          <a:xfrm>
            <a:off x="3028950" y="6356352"/>
            <a:ext cx="30861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3396106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3" name="Espace réservé du pied de page 2"/>
          <p:cNvSpPr>
            <a:spLocks noGrp="1"/>
          </p:cNvSpPr>
          <p:nvPr>
            <p:ph type="ftr" sz="quarter" idx="11"/>
          </p:nvPr>
        </p:nvSpPr>
        <p:spPr>
          <a:xfrm>
            <a:off x="3028950" y="6356352"/>
            <a:ext cx="30861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1604880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6" name="Espace réservé du pied de page 5"/>
          <p:cNvSpPr>
            <a:spLocks noGrp="1"/>
          </p:cNvSpPr>
          <p:nvPr>
            <p:ph type="ftr" sz="quarter" idx="11"/>
          </p:nvPr>
        </p:nvSpPr>
        <p:spPr>
          <a:xfrm>
            <a:off x="3028950" y="6356352"/>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535741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6" name="Espace réservé du pied de page 5"/>
          <p:cNvSpPr>
            <a:spLocks noGrp="1"/>
          </p:cNvSpPr>
          <p:nvPr>
            <p:ph type="ftr" sz="quarter" idx="11"/>
          </p:nvPr>
        </p:nvSpPr>
        <p:spPr>
          <a:xfrm>
            <a:off x="3028950" y="6356352"/>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581366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5" name="Espace réservé du pied de page 4"/>
          <p:cNvSpPr>
            <a:spLocks noGrp="1"/>
          </p:cNvSpPr>
          <p:nvPr>
            <p:ph type="ftr" sz="quarter" idx="11"/>
          </p:nvPr>
        </p:nvSpPr>
        <p:spPr>
          <a:xfrm>
            <a:off x="3028950" y="6356352"/>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3678539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1"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2"/>
            <a:ext cx="2057400" cy="365125"/>
          </a:xfrm>
          <a:prstGeom prst="rect">
            <a:avLst/>
          </a:prstGeom>
        </p:spPr>
        <p:txBody>
          <a:bodyPr/>
          <a:lstStyle/>
          <a:p>
            <a:fld id="{13638279-0B7A-49DF-B73D-16A8259802BC}" type="datetimeFigureOut">
              <a:rPr lang="fr-FR" smtClean="0"/>
              <a:t>01/09/2020</a:t>
            </a:fld>
            <a:endParaRPr lang="fr-FR"/>
          </a:p>
        </p:txBody>
      </p:sp>
      <p:sp>
        <p:nvSpPr>
          <p:cNvPr id="5" name="Espace réservé du pied de page 4"/>
          <p:cNvSpPr>
            <a:spLocks noGrp="1"/>
          </p:cNvSpPr>
          <p:nvPr>
            <p:ph type="ftr" sz="quarter" idx="11"/>
          </p:nvPr>
        </p:nvSpPr>
        <p:spPr>
          <a:xfrm>
            <a:off x="3028950" y="6356352"/>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2"/>
            <a:ext cx="2057400" cy="365125"/>
          </a:xfrm>
          <a:prstGeom prst="rect">
            <a:avLst/>
          </a:prstGeom>
        </p:spPr>
        <p:txBody>
          <a:bodyPr/>
          <a:lstStyle/>
          <a:p>
            <a:fld id="{3C0F661F-96C0-4B53-AF4C-9FE5562900E7}" type="slidenum">
              <a:rPr lang="fr-FR" smtClean="0"/>
              <a:t>‹N°›</a:t>
            </a:fld>
            <a:endParaRPr lang="fr-FR"/>
          </a:p>
        </p:txBody>
      </p:sp>
    </p:spTree>
    <p:extLst>
      <p:ext uri="{BB962C8B-B14F-4D97-AF65-F5344CB8AC3E}">
        <p14:creationId xmlns:p14="http://schemas.microsoft.com/office/powerpoint/2010/main" val="655161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2338796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1208194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22" y="17385"/>
            <a:ext cx="1045884" cy="1330638"/>
          </a:xfrm>
          <a:prstGeom prst="rect">
            <a:avLst/>
          </a:prstGeom>
        </p:spPr>
      </p:pic>
    </p:spTree>
    <p:extLst>
      <p:ext uri="{BB962C8B-B14F-4D97-AF65-F5344CB8AC3E}">
        <p14:creationId xmlns:p14="http://schemas.microsoft.com/office/powerpoint/2010/main" val="301677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B8D9911-856A-444B-BEE6-878F8962DDC0}" type="datetimeFigureOut">
              <a:rPr lang="fr-FR" smtClean="0"/>
              <a:t>01/09/2020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18535933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a:prstGeom prst="rect">
            <a:avLst/>
          </a:prstGeo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6"/>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809977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28713485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a:prstGeom prst="rect">
            <a:avLst/>
          </a:prstGeo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1" y="2505075"/>
            <a:ext cx="3887391" cy="3684588"/>
          </a:xfrm>
          <a:prstGeom prst="rect">
            <a:avLst/>
          </a:prstGeo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8" name="Footer Placeholder 7"/>
          <p:cNvSpPr>
            <a:spLocks noGrp="1"/>
          </p:cNvSpPr>
          <p:nvPr>
            <p:ph type="ftr" sz="quarter" idx="11"/>
          </p:nvPr>
        </p:nvSpPr>
        <p:spPr>
          <a:xfrm>
            <a:off x="3028950" y="6356353"/>
            <a:ext cx="3086100" cy="365125"/>
          </a:xfrm>
          <a:prstGeom prst="rect">
            <a:avLst/>
          </a:prstGeom>
        </p:spPr>
        <p:txBody>
          <a:bodyPr/>
          <a:lstStyle/>
          <a:p>
            <a:endParaRPr lang="fr-FR"/>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562748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fr-FR" smtClean="0"/>
              <a:t>Modifiez le style du titre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fr-FR"/>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3533893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endParaRPr lang="fr-F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27775594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2306832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8"/>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12463666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1427787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a:prstGeom prst="rect">
            <a:avLst/>
          </a:prstGeo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1" y="365125"/>
            <a:ext cx="5800725" cy="5811838"/>
          </a:xfrm>
          <a:prstGeom prst="rect">
            <a:avLst/>
          </a:prstGeo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321C2E5-A218-4EA5-B97F-98845A733FCA}" type="datetimeFigureOut">
              <a:rPr lang="fr-FR" smtClean="0"/>
              <a:t>01/09/2020</a:t>
            </a:fld>
            <a:endParaRPr lang="fr-F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391CAFB0-76D6-45D0-8926-27A3687BFEFF}" type="slidenum">
              <a:rPr lang="fr-FR" smtClean="0"/>
              <a:t>‹N°›</a:t>
            </a:fld>
            <a:endParaRPr lang="fr-FR"/>
          </a:p>
        </p:txBody>
      </p:sp>
    </p:spTree>
    <p:extLst>
      <p:ext uri="{BB962C8B-B14F-4D97-AF65-F5344CB8AC3E}">
        <p14:creationId xmlns:p14="http://schemas.microsoft.com/office/powerpoint/2010/main" val="185063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B8D9911-856A-444B-BEE6-878F8962DDC0}"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102615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9"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B8D9911-856A-444B-BEE6-878F8962DDC0}" type="datetimeFigureOut">
              <a:rPr lang="fr-FR" smtClean="0"/>
              <a:t>01/09/2020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C8213A-92F7-49D1-9FF0-66D0321351B4}" type="slidenum">
              <a:rPr lang="fr-FR" smtClean="0"/>
              <a:t>‹N°›</a:t>
            </a:fld>
            <a:endParaRPr lang="fr-FR"/>
          </a:p>
        </p:txBody>
      </p:sp>
    </p:spTree>
    <p:extLst>
      <p:ext uri="{BB962C8B-B14F-4D97-AF65-F5344CB8AC3E}">
        <p14:creationId xmlns:p14="http://schemas.microsoft.com/office/powerpoint/2010/main" val="321389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 Target="../slides/slide13.xml"/><Relationship Id="rId18" Type="http://schemas.openxmlformats.org/officeDocument/2006/relationships/slide" Target="../slides/slide34.xml"/><Relationship Id="rId3" Type="http://schemas.openxmlformats.org/officeDocument/2006/relationships/slideLayout" Target="../slideLayouts/slideLayout25.xml"/><Relationship Id="rId21" Type="http://schemas.openxmlformats.org/officeDocument/2006/relationships/image" Target="../media/image1.pn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slide" Target="../slides/slide8.xml"/><Relationship Id="rId2" Type="http://schemas.openxmlformats.org/officeDocument/2006/relationships/slideLayout" Target="../slideLayouts/slideLayout24.xml"/><Relationship Id="rId16" Type="http://schemas.openxmlformats.org/officeDocument/2006/relationships/slide" Target="../slides/slide10.xml"/><Relationship Id="rId20" Type="http://schemas.openxmlformats.org/officeDocument/2006/relationships/slide" Target="../slides/slide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 Target="../slides/slide1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 Target="../slides/slide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18" Type="http://schemas.openxmlformats.org/officeDocument/2006/relationships/slide" Target="../slides/slide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 Target="../slides/slide10.xml"/><Relationship Id="rId2" Type="http://schemas.openxmlformats.org/officeDocument/2006/relationships/slideLayout" Target="../slideLayouts/slideLayout57.xml"/><Relationship Id="rId16" Type="http://schemas.openxmlformats.org/officeDocument/2006/relationships/slide" Target="../slides/slide17.xml"/><Relationship Id="rId20" Type="http://schemas.openxmlformats.org/officeDocument/2006/relationships/image" Target="../media/image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 Target="../slides/slide6.xml"/><Relationship Id="rId10" Type="http://schemas.openxmlformats.org/officeDocument/2006/relationships/slideLayout" Target="../slideLayouts/slideLayout65.xml"/><Relationship Id="rId19" Type="http://schemas.openxmlformats.org/officeDocument/2006/relationships/slide" Target="../slides/slide3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 Target="../slides/slide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D9911-856A-444B-BEE6-878F8962DDC0}" type="datetimeFigureOut">
              <a:rPr lang="fr-FR" smtClean="0"/>
              <a:t>01/09/2020</a:t>
            </a:fld>
            <a:endParaRPr lang="fr-FR"/>
          </a:p>
        </p:txBody>
      </p:sp>
      <p:sp>
        <p:nvSpPr>
          <p:cNvPr id="5" name="Espace réservé du pied de page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8213A-92F7-49D1-9FF0-66D0321351B4}" type="slidenum">
              <a:rPr lang="fr-FR" smtClean="0"/>
              <a:t>‹N°›</a:t>
            </a:fld>
            <a:endParaRPr lang="fr-FR"/>
          </a:p>
        </p:txBody>
      </p:sp>
      <p:grpSp>
        <p:nvGrpSpPr>
          <p:cNvPr id="12" name="Groupe 11"/>
          <p:cNvGrpSpPr/>
          <p:nvPr userDrawn="1"/>
        </p:nvGrpSpPr>
        <p:grpSpPr>
          <a:xfrm>
            <a:off x="136407" y="158216"/>
            <a:ext cx="670657" cy="632178"/>
            <a:chOff x="-3742130" y="2704340"/>
            <a:chExt cx="3881053" cy="3699340"/>
          </a:xfrm>
        </p:grpSpPr>
        <p:sp>
          <p:nvSpPr>
            <p:cNvPr id="13" name="Ellipse 12"/>
            <p:cNvSpPr/>
            <p:nvPr/>
          </p:nvSpPr>
          <p:spPr>
            <a:xfrm>
              <a:off x="-3742130" y="2704340"/>
              <a:ext cx="3880761" cy="36993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4" name="Image 13">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8150" y="2953040"/>
              <a:ext cx="2635379" cy="2635379"/>
            </a:xfrm>
            <a:prstGeom prst="rect">
              <a:avLst/>
            </a:prstGeom>
          </p:spPr>
        </p:pic>
        <p:sp>
          <p:nvSpPr>
            <p:cNvPr id="15" name="ZoneTexte 14"/>
            <p:cNvSpPr txBox="1"/>
            <p:nvPr/>
          </p:nvSpPr>
          <p:spPr>
            <a:xfrm>
              <a:off x="-2631824" y="4010237"/>
              <a:ext cx="2770747" cy="1981129"/>
            </a:xfrm>
            <a:prstGeom prst="rect">
              <a:avLst/>
            </a:prstGeom>
            <a:noFill/>
          </p:spPr>
          <p:txBody>
            <a:bodyPr wrap="square" rtlCol="0">
              <a:spAutoFit/>
            </a:bodyPr>
            <a:lstStyle/>
            <a:p>
              <a:r>
                <a:rPr lang="fr-FR" sz="1600" b="1" dirty="0" smtClean="0">
                  <a:solidFill>
                    <a:schemeClr val="bg1"/>
                  </a:solidFill>
                </a:rPr>
                <a:t>M6</a:t>
              </a:r>
              <a:endParaRPr lang="fr-FR" sz="1600" b="1" dirty="0">
                <a:solidFill>
                  <a:schemeClr val="bg1"/>
                </a:solidFill>
              </a:endParaRPr>
            </a:p>
          </p:txBody>
        </p:sp>
      </p:grpSp>
    </p:spTree>
    <p:extLst>
      <p:ext uri="{BB962C8B-B14F-4D97-AF65-F5344CB8AC3E}">
        <p14:creationId xmlns:p14="http://schemas.microsoft.com/office/powerpoint/2010/main" val="10692363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7E272-1B04-4BEF-8651-CFFFDCEB5F71}" type="datetimeFigureOut">
              <a:rPr lang="fr-FR" smtClean="0"/>
              <a:t>01/09/2020</a:t>
            </a:fld>
            <a:endParaRPr lang="fr-FR"/>
          </a:p>
        </p:txBody>
      </p:sp>
      <p:sp>
        <p:nvSpPr>
          <p:cNvPr id="5" name="Espace réservé du pied de page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668B2-D31B-4684-B4E7-1BD896A033B6}" type="slidenum">
              <a:rPr lang="fr-FR" smtClean="0"/>
              <a:t>‹N°›</a:t>
            </a:fld>
            <a:endParaRPr lang="fr-FR"/>
          </a:p>
        </p:txBody>
      </p:sp>
    </p:spTree>
    <p:extLst>
      <p:ext uri="{BB962C8B-B14F-4D97-AF65-F5344CB8AC3E}">
        <p14:creationId xmlns:p14="http://schemas.microsoft.com/office/powerpoint/2010/main" val="6159588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Hexagone 10">
            <a:hlinkClick r:id="rId13" action="ppaction://hlinksldjump"/>
          </p:cNvPr>
          <p:cNvSpPr/>
          <p:nvPr userDrawn="1"/>
        </p:nvSpPr>
        <p:spPr>
          <a:xfrm>
            <a:off x="4976295" y="6583601"/>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 OBSERVABLES  &amp;  OBJECTIFS</a:t>
            </a:r>
          </a:p>
        </p:txBody>
      </p:sp>
      <p:sp>
        <p:nvSpPr>
          <p:cNvPr id="12" name="Hexagone 11">
            <a:hlinkClick r:id="rId14" action="ppaction://hlinksldjump"/>
          </p:cNvPr>
          <p:cNvSpPr/>
          <p:nvPr userDrawn="1"/>
        </p:nvSpPr>
        <p:spPr>
          <a:xfrm>
            <a:off x="1215972" y="6583603"/>
            <a:ext cx="1111870" cy="215999"/>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CARACTÉRISTIQUES DE L’ENFANT</a:t>
            </a:r>
          </a:p>
        </p:txBody>
      </p:sp>
      <p:sp>
        <p:nvSpPr>
          <p:cNvPr id="13" name="Hexagone 12">
            <a:hlinkClick r:id="rId15" action="ppaction://hlinksldjump"/>
          </p:cNvPr>
          <p:cNvSpPr/>
          <p:nvPr userDrawn="1"/>
        </p:nvSpPr>
        <p:spPr>
          <a:xfrm>
            <a:off x="6229913" y="6574885"/>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CONTENUS D’ENTRAINEMENT</a:t>
            </a:r>
          </a:p>
        </p:txBody>
      </p:sp>
      <p:sp>
        <p:nvSpPr>
          <p:cNvPr id="14" name="Hexagone 13">
            <a:hlinkClick r:id="rId16" action="ppaction://hlinksldjump"/>
          </p:cNvPr>
          <p:cNvSpPr/>
          <p:nvPr userDrawn="1"/>
        </p:nvSpPr>
        <p:spPr>
          <a:xfrm>
            <a:off x="3722677" y="6583601"/>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RÈGLES DU JEU</a:t>
            </a:r>
          </a:p>
        </p:txBody>
      </p:sp>
      <p:sp>
        <p:nvSpPr>
          <p:cNvPr id="15" name="Hexagone 14">
            <a:hlinkClick r:id="rId17" action="ppaction://hlinksldjump"/>
          </p:cNvPr>
          <p:cNvSpPr/>
          <p:nvPr userDrawn="1"/>
        </p:nvSpPr>
        <p:spPr>
          <a:xfrm>
            <a:off x="2469059" y="6583601"/>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CALENDRIER</a:t>
            </a:r>
          </a:p>
        </p:txBody>
      </p:sp>
      <p:cxnSp>
        <p:nvCxnSpPr>
          <p:cNvPr id="16" name="Connecteur droit 15"/>
          <p:cNvCxnSpPr/>
          <p:nvPr userDrawn="1"/>
        </p:nvCxnSpPr>
        <p:spPr>
          <a:xfrm flipV="1">
            <a:off x="683394" y="6498724"/>
            <a:ext cx="8460606" cy="27204"/>
          </a:xfrm>
          <a:prstGeom prst="line">
            <a:avLst/>
          </a:prstGeom>
          <a:ln w="9525">
            <a:solidFill>
              <a:srgbClr val="2A4A83"/>
            </a:solidFill>
          </a:ln>
        </p:spPr>
        <p:style>
          <a:lnRef idx="1">
            <a:schemeClr val="accent1"/>
          </a:lnRef>
          <a:fillRef idx="0">
            <a:schemeClr val="accent1"/>
          </a:fillRef>
          <a:effectRef idx="0">
            <a:schemeClr val="accent1"/>
          </a:effectRef>
          <a:fontRef idx="minor">
            <a:schemeClr val="tx1"/>
          </a:fontRef>
        </p:style>
      </p:cxnSp>
      <p:sp>
        <p:nvSpPr>
          <p:cNvPr id="17" name="Hexagone 16">
            <a:hlinkClick r:id="rId18" action="ppaction://hlinksldjump"/>
          </p:cNvPr>
          <p:cNvSpPr/>
          <p:nvPr userDrawn="1"/>
        </p:nvSpPr>
        <p:spPr>
          <a:xfrm>
            <a:off x="7484690" y="6574885"/>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RESSOURCES</a:t>
            </a:r>
            <a:r>
              <a:rPr lang="fr-FR" sz="700" b="1" baseline="0" dirty="0">
                <a:solidFill>
                  <a:schemeClr val="bg1"/>
                </a:solidFill>
                <a:latin typeface="Calibri Light" panose="020F0302020204030204" pitchFamily="34" charset="0"/>
                <a:cs typeface="Calibri Light" panose="020F0302020204030204" pitchFamily="34" charset="0"/>
              </a:rPr>
              <a:t> </a:t>
            </a:r>
            <a:r>
              <a:rPr lang="fr-FR" sz="700" b="1" dirty="0">
                <a:solidFill>
                  <a:schemeClr val="bg1"/>
                </a:solidFill>
                <a:latin typeface="Calibri Light" panose="020F0302020204030204" pitchFamily="34" charset="0"/>
                <a:cs typeface="Calibri Light" panose="020F0302020204030204" pitchFamily="34" charset="0"/>
              </a:rPr>
              <a:t>ÉDUCATEURS</a:t>
            </a:r>
          </a:p>
        </p:txBody>
      </p:sp>
      <p:pic>
        <p:nvPicPr>
          <p:cNvPr id="18" name="Image 1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5277" y="6301620"/>
            <a:ext cx="455741" cy="489267"/>
          </a:xfrm>
          <a:prstGeom prst="rect">
            <a:avLst/>
          </a:prstGeom>
        </p:spPr>
      </p:pic>
      <p:grpSp>
        <p:nvGrpSpPr>
          <p:cNvPr id="19" name="Groupe 18"/>
          <p:cNvGrpSpPr/>
          <p:nvPr userDrawn="1"/>
        </p:nvGrpSpPr>
        <p:grpSpPr>
          <a:xfrm>
            <a:off x="85277" y="129340"/>
            <a:ext cx="670657" cy="632178"/>
            <a:chOff x="-3742130" y="2704340"/>
            <a:chExt cx="3881053" cy="3699340"/>
          </a:xfrm>
        </p:grpSpPr>
        <p:sp>
          <p:nvSpPr>
            <p:cNvPr id="20" name="Ellipse 19"/>
            <p:cNvSpPr/>
            <p:nvPr/>
          </p:nvSpPr>
          <p:spPr>
            <a:xfrm>
              <a:off x="-3742130" y="2704340"/>
              <a:ext cx="3880761" cy="36993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21" name="Image 20">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488150" y="2953040"/>
              <a:ext cx="2635379" cy="2635379"/>
            </a:xfrm>
            <a:prstGeom prst="rect">
              <a:avLst/>
            </a:prstGeom>
          </p:spPr>
        </p:pic>
        <p:sp>
          <p:nvSpPr>
            <p:cNvPr id="22" name="ZoneTexte 21"/>
            <p:cNvSpPr txBox="1"/>
            <p:nvPr/>
          </p:nvSpPr>
          <p:spPr>
            <a:xfrm>
              <a:off x="-2631824" y="4010237"/>
              <a:ext cx="2770747" cy="1981129"/>
            </a:xfrm>
            <a:prstGeom prst="rect">
              <a:avLst/>
            </a:prstGeom>
            <a:noFill/>
          </p:spPr>
          <p:txBody>
            <a:bodyPr wrap="square" rtlCol="0">
              <a:spAutoFit/>
            </a:bodyPr>
            <a:lstStyle/>
            <a:p>
              <a:r>
                <a:rPr lang="fr-FR" sz="1600" b="1" dirty="0" smtClean="0">
                  <a:solidFill>
                    <a:schemeClr val="bg1"/>
                  </a:solidFill>
                </a:rPr>
                <a:t>M6</a:t>
              </a:r>
              <a:endParaRPr lang="fr-FR" sz="1600" b="1" dirty="0">
                <a:solidFill>
                  <a:schemeClr val="bg1"/>
                </a:solidFill>
              </a:endParaRPr>
            </a:p>
          </p:txBody>
        </p:sp>
      </p:grpSp>
    </p:spTree>
    <p:extLst>
      <p:ext uri="{BB962C8B-B14F-4D97-AF65-F5344CB8AC3E}">
        <p14:creationId xmlns:p14="http://schemas.microsoft.com/office/powerpoint/2010/main" val="6652874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BB32C-0F34-42B1-8D72-B2AF202788FD}" type="datetimeFigureOut">
              <a:rPr lang="fr-FR" smtClean="0"/>
              <a:t>01/09/2020</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FCB91-897E-4E8F-8839-D14CBC02B763}" type="slidenum">
              <a:rPr lang="fr-FR" smtClean="0"/>
              <a:t>‹N°›</a:t>
            </a:fld>
            <a:endParaRPr lang="fr-FR"/>
          </a:p>
        </p:txBody>
      </p:sp>
      <p:pic>
        <p:nvPicPr>
          <p:cNvPr id="7" name="Image 6">
            <a:extLst>
              <a:ext uri="{FF2B5EF4-FFF2-40B4-BE49-F238E27FC236}">
                <a16:creationId xmlns:a16="http://schemas.microsoft.com/office/drawing/2014/main" id="{889C21F6-8887-8F46-896D-33D7E6671F45}"/>
              </a:ext>
            </a:extLst>
          </p:cNvPr>
          <p:cNvPicPr>
            <a:picLocks noChangeAspect="1"/>
          </p:cNvPicPr>
          <p:nvPr userDrawn="1"/>
        </p:nvPicPr>
        <p:blipFill>
          <a:blip r:embed="rId13"/>
          <a:stretch>
            <a:fillRect/>
          </a:stretch>
        </p:blipFill>
        <p:spPr>
          <a:xfrm>
            <a:off x="-87923" y="0"/>
            <a:ext cx="9267092" cy="6950319"/>
          </a:xfrm>
          <a:prstGeom prst="rect">
            <a:avLst/>
          </a:prstGeom>
        </p:spPr>
      </p:pic>
      <p:sp>
        <p:nvSpPr>
          <p:cNvPr id="8" name="Rectangle 7"/>
          <p:cNvSpPr/>
          <p:nvPr userDrawn="1"/>
        </p:nvSpPr>
        <p:spPr>
          <a:xfrm>
            <a:off x="96253" y="279133"/>
            <a:ext cx="1491915" cy="2367814"/>
          </a:xfrm>
          <a:prstGeom prst="rect">
            <a:avLst/>
          </a:prstGeom>
          <a:solidFill>
            <a:srgbClr val="15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374" y="694490"/>
            <a:ext cx="987548" cy="1557822"/>
          </a:xfrm>
          <a:prstGeom prst="rect">
            <a:avLst/>
          </a:prstGeom>
        </p:spPr>
      </p:pic>
    </p:spTree>
    <p:extLst>
      <p:ext uri="{BB962C8B-B14F-4D97-AF65-F5344CB8AC3E}">
        <p14:creationId xmlns:p14="http://schemas.microsoft.com/office/powerpoint/2010/main" val="6631349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777A8-D291-4E96-AE3A-987C311E6634}" type="datetimeFigureOut">
              <a:rPr lang="fr-FR" smtClean="0"/>
              <a:t>01/09/2020</a:t>
            </a:fld>
            <a:endParaRPr lang="fr-FR"/>
          </a:p>
        </p:txBody>
      </p:sp>
      <p:sp>
        <p:nvSpPr>
          <p:cNvPr id="5" name="Espace réservé du pied de page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C7617-2D9A-450B-972E-3977DC77C73B}" type="slidenum">
              <a:rPr lang="fr-FR" smtClean="0"/>
              <a:t>‹N°›</a:t>
            </a:fld>
            <a:endParaRPr lang="fr-FR"/>
          </a:p>
        </p:txBody>
      </p:sp>
      <p:pic>
        <p:nvPicPr>
          <p:cNvPr id="9" name="Imag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592" y="203752"/>
            <a:ext cx="776733" cy="833872"/>
          </a:xfrm>
          <a:prstGeom prst="rect">
            <a:avLst/>
          </a:prstGeom>
        </p:spPr>
      </p:pic>
    </p:spTree>
    <p:extLst>
      <p:ext uri="{BB962C8B-B14F-4D97-AF65-F5344CB8AC3E}">
        <p14:creationId xmlns:p14="http://schemas.microsoft.com/office/powerpoint/2010/main" val="8802432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Hexagone 11">
            <a:hlinkClick r:id="rId14" action="ppaction://hlinksldjump"/>
          </p:cNvPr>
          <p:cNvSpPr/>
          <p:nvPr userDrawn="1"/>
        </p:nvSpPr>
        <p:spPr>
          <a:xfrm>
            <a:off x="4976295" y="6583601"/>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 OBSERVABLES  &amp;  OBJECTIFS</a:t>
            </a:r>
          </a:p>
        </p:txBody>
      </p:sp>
      <p:sp>
        <p:nvSpPr>
          <p:cNvPr id="13" name="Hexagone 12">
            <a:hlinkClick r:id="rId15" action="ppaction://hlinksldjump"/>
          </p:cNvPr>
          <p:cNvSpPr/>
          <p:nvPr userDrawn="1"/>
        </p:nvSpPr>
        <p:spPr>
          <a:xfrm>
            <a:off x="1215972" y="6583603"/>
            <a:ext cx="1111870" cy="215999"/>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CARACTÉRISTIQUES DE L’ENFANT</a:t>
            </a:r>
          </a:p>
        </p:txBody>
      </p:sp>
      <p:sp>
        <p:nvSpPr>
          <p:cNvPr id="22" name="Hexagone 21">
            <a:hlinkClick r:id="rId16" action="ppaction://hlinksldjump"/>
          </p:cNvPr>
          <p:cNvSpPr/>
          <p:nvPr userDrawn="1"/>
        </p:nvSpPr>
        <p:spPr>
          <a:xfrm>
            <a:off x="6229913" y="6574885"/>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CONTENUS D’ENTRAINEMENT</a:t>
            </a:r>
          </a:p>
        </p:txBody>
      </p:sp>
      <p:sp>
        <p:nvSpPr>
          <p:cNvPr id="23" name="Hexagone 22">
            <a:hlinkClick r:id="rId17" action="ppaction://hlinksldjump"/>
          </p:cNvPr>
          <p:cNvSpPr/>
          <p:nvPr userDrawn="1"/>
        </p:nvSpPr>
        <p:spPr>
          <a:xfrm>
            <a:off x="3722677" y="6583601"/>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RÈGLES DU JEU</a:t>
            </a:r>
          </a:p>
        </p:txBody>
      </p:sp>
      <p:sp>
        <p:nvSpPr>
          <p:cNvPr id="24" name="Hexagone 23">
            <a:hlinkClick r:id="rId18" action="ppaction://hlinksldjump"/>
          </p:cNvPr>
          <p:cNvSpPr/>
          <p:nvPr userDrawn="1"/>
        </p:nvSpPr>
        <p:spPr>
          <a:xfrm>
            <a:off x="2469059" y="6583601"/>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CALENDRIER</a:t>
            </a:r>
          </a:p>
        </p:txBody>
      </p:sp>
      <p:cxnSp>
        <p:nvCxnSpPr>
          <p:cNvPr id="25" name="Connecteur droit 24"/>
          <p:cNvCxnSpPr/>
          <p:nvPr userDrawn="1"/>
        </p:nvCxnSpPr>
        <p:spPr>
          <a:xfrm flipV="1">
            <a:off x="683394" y="6498724"/>
            <a:ext cx="8460606" cy="27204"/>
          </a:xfrm>
          <a:prstGeom prst="line">
            <a:avLst/>
          </a:prstGeom>
          <a:ln w="9525">
            <a:solidFill>
              <a:srgbClr val="2A4A83"/>
            </a:solidFill>
          </a:ln>
        </p:spPr>
        <p:style>
          <a:lnRef idx="1">
            <a:schemeClr val="accent1"/>
          </a:lnRef>
          <a:fillRef idx="0">
            <a:schemeClr val="accent1"/>
          </a:fillRef>
          <a:effectRef idx="0">
            <a:schemeClr val="accent1"/>
          </a:effectRef>
          <a:fontRef idx="minor">
            <a:schemeClr val="tx1"/>
          </a:fontRef>
        </p:style>
      </p:cxnSp>
      <p:sp>
        <p:nvSpPr>
          <p:cNvPr id="26" name="Hexagone 25">
            <a:hlinkClick r:id="rId19" action="ppaction://hlinksldjump"/>
          </p:cNvPr>
          <p:cNvSpPr/>
          <p:nvPr userDrawn="1"/>
        </p:nvSpPr>
        <p:spPr>
          <a:xfrm>
            <a:off x="7484690" y="6574885"/>
            <a:ext cx="1112400" cy="216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chemeClr val="bg1"/>
                </a:solidFill>
                <a:latin typeface="Calibri Light" panose="020F0302020204030204" pitchFamily="34" charset="0"/>
                <a:cs typeface="Calibri Light" panose="020F0302020204030204" pitchFamily="34" charset="0"/>
              </a:rPr>
              <a:t>RESSOURCES</a:t>
            </a:r>
            <a:r>
              <a:rPr lang="fr-FR" sz="700" b="1" baseline="0" dirty="0">
                <a:solidFill>
                  <a:schemeClr val="bg1"/>
                </a:solidFill>
                <a:latin typeface="Calibri Light" panose="020F0302020204030204" pitchFamily="34" charset="0"/>
                <a:cs typeface="Calibri Light" panose="020F0302020204030204" pitchFamily="34" charset="0"/>
              </a:rPr>
              <a:t> </a:t>
            </a:r>
            <a:r>
              <a:rPr lang="fr-FR" sz="700" b="1" dirty="0">
                <a:solidFill>
                  <a:schemeClr val="bg1"/>
                </a:solidFill>
                <a:latin typeface="Calibri Light" panose="020F0302020204030204" pitchFamily="34" charset="0"/>
                <a:cs typeface="Calibri Light" panose="020F0302020204030204" pitchFamily="34" charset="0"/>
              </a:rPr>
              <a:t>ÉDUCATEURS</a:t>
            </a:r>
          </a:p>
        </p:txBody>
      </p:sp>
      <p:pic>
        <p:nvPicPr>
          <p:cNvPr id="15" name="Image 1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5277" y="6301620"/>
            <a:ext cx="455741" cy="489267"/>
          </a:xfrm>
          <a:prstGeom prst="rect">
            <a:avLst/>
          </a:prstGeom>
        </p:spPr>
      </p:pic>
    </p:spTree>
    <p:extLst>
      <p:ext uri="{BB962C8B-B14F-4D97-AF65-F5344CB8AC3E}">
        <p14:creationId xmlns:p14="http://schemas.microsoft.com/office/powerpoint/2010/main" val="38377052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592" y="203752"/>
            <a:ext cx="776733" cy="833872"/>
          </a:xfrm>
          <a:prstGeom prst="rect">
            <a:avLst/>
          </a:prstGeom>
        </p:spPr>
      </p:pic>
    </p:spTree>
    <p:extLst>
      <p:ext uri="{BB962C8B-B14F-4D97-AF65-F5344CB8AC3E}">
        <p14:creationId xmlns:p14="http://schemas.microsoft.com/office/powerpoint/2010/main" val="21147221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hyperlink" Target="http://formation.ffr.fr/article/baby-rugby-guide-pedagogique-2020-2021"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formation.ffr.fr/categorie/ecole-de-rugby" TargetMode="Externa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hyperlink" Target="http://formation.ffr.fr/index.php/article/brevets-federaux-decouverte-initiation-developpement-perfectionnement-optimisation" TargetMode="External"/><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0.xml"/><Relationship Id="rId7" Type="http://schemas.openxmlformats.org/officeDocument/2006/relationships/slide" Target="slide6.xml"/><Relationship Id="rId2" Type="http://schemas.openxmlformats.org/officeDocument/2006/relationships/slide" Target="slide13.xml"/><Relationship Id="rId1" Type="http://schemas.openxmlformats.org/officeDocument/2006/relationships/slideLayout" Target="../slideLayouts/slideLayout51.xml"/><Relationship Id="rId6" Type="http://schemas.openxmlformats.org/officeDocument/2006/relationships/slide" Target="slide8.xml"/><Relationship Id="rId5" Type="http://schemas.openxmlformats.org/officeDocument/2006/relationships/image" Target="../media/image10.png"/><Relationship Id="rId10" Type="http://schemas.openxmlformats.org/officeDocument/2006/relationships/image" Target="../media/image11.jpeg"/><Relationship Id="rId4" Type="http://schemas.openxmlformats.org/officeDocument/2006/relationships/slide" Target="slide4.xml"/><Relationship Id="rId9" Type="http://schemas.openxmlformats.org/officeDocument/2006/relationships/slide" Target="slide3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hyperlink" Target="http://formation.ffr.fr/article/calendrier-des-ecoles-de-rugby-2020-2021"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1">
            <a:extLst>
              <a:ext uri="{FF2B5EF4-FFF2-40B4-BE49-F238E27FC236}">
                <a16:creationId xmlns:a16="http://schemas.microsoft.com/office/drawing/2014/main" id="{330C2BDD-E3D9-F043-8B21-B442CB494B53}"/>
              </a:ext>
            </a:extLst>
          </p:cNvPr>
          <p:cNvSpPr txBox="1">
            <a:spLocks/>
          </p:cNvSpPr>
          <p:nvPr/>
        </p:nvSpPr>
        <p:spPr>
          <a:xfrm>
            <a:off x="99152" y="4259182"/>
            <a:ext cx="8554423" cy="140847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600" b="1" dirty="0" smtClean="0">
                <a:solidFill>
                  <a:schemeClr val="bg1"/>
                </a:solidFill>
                <a:latin typeface="Exo" panose="00000500000000000000" pitchFamily="2" charset="0"/>
                <a:ea typeface="Verdana" panose="020B0604030504040204" pitchFamily="34" charset="0"/>
                <a:cs typeface="Verdana" panose="020B0604030504040204" pitchFamily="34" charset="0"/>
              </a:rPr>
              <a:t>PLAN DE FORMATION </a:t>
            </a:r>
          </a:p>
          <a:p>
            <a:r>
              <a:rPr lang="fr-FR" sz="3600" b="1" dirty="0" smtClean="0">
                <a:solidFill>
                  <a:schemeClr val="bg1"/>
                </a:solidFill>
                <a:latin typeface="Exo" panose="00000500000000000000" pitchFamily="2" charset="0"/>
                <a:ea typeface="Verdana" panose="020B0604030504040204" pitchFamily="34" charset="0"/>
                <a:cs typeface="Verdana" panose="020B0604030504040204" pitchFamily="34" charset="0"/>
              </a:rPr>
              <a:t>DU JOUEUR – M6 </a:t>
            </a:r>
            <a:endParaRPr lang="fr-FR" sz="3600" b="1" dirty="0">
              <a:solidFill>
                <a:schemeClr val="bg1"/>
              </a:solidFill>
              <a:latin typeface="Exo" panose="00000500000000000000" pitchFamily="2" charset="0"/>
              <a:ea typeface="Verdana" panose="020B0604030504040204" pitchFamily="34" charset="0"/>
              <a:cs typeface="Verdana" panose="020B0604030504040204" pitchFamily="34" charset="0"/>
            </a:endParaRPr>
          </a:p>
        </p:txBody>
      </p:sp>
      <p:sp>
        <p:nvSpPr>
          <p:cNvPr id="9" name="ZoneTexte 8"/>
          <p:cNvSpPr txBox="1"/>
          <p:nvPr/>
        </p:nvSpPr>
        <p:spPr>
          <a:xfrm>
            <a:off x="99152" y="5513765"/>
            <a:ext cx="3767769" cy="307777"/>
          </a:xfrm>
          <a:prstGeom prst="rect">
            <a:avLst/>
          </a:prstGeom>
          <a:noFill/>
        </p:spPr>
        <p:txBody>
          <a:bodyPr wrap="square" rtlCol="0">
            <a:spAutoFit/>
          </a:bodyPr>
          <a:lstStyle/>
          <a:p>
            <a:r>
              <a:rPr lang="fr-FR"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Direction Technique Nationale</a:t>
            </a:r>
            <a:endParaRPr lang="fr-FR"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ZoneTexte 9"/>
          <p:cNvSpPr txBox="1"/>
          <p:nvPr/>
        </p:nvSpPr>
        <p:spPr>
          <a:xfrm>
            <a:off x="3591498" y="6592018"/>
            <a:ext cx="3767769" cy="276999"/>
          </a:xfrm>
          <a:prstGeom prst="rect">
            <a:avLst/>
          </a:prstGeom>
          <a:noFill/>
        </p:spPr>
        <p:txBody>
          <a:bodyPr wrap="square" rtlCol="0">
            <a:spAutoFit/>
          </a:bodyPr>
          <a:lstStyle/>
          <a:p>
            <a:r>
              <a:rPr lang="fr-FR"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Mise à jour – Septembre 2020</a:t>
            </a:r>
            <a:endParaRPr lang="fr-FR"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2017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èze 10"/>
          <p:cNvSpPr/>
          <p:nvPr/>
        </p:nvSpPr>
        <p:spPr>
          <a:xfrm>
            <a:off x="-171026" y="2849078"/>
            <a:ext cx="9486053" cy="88757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RÈGLES DU JEU </a:t>
            </a:r>
          </a:p>
        </p:txBody>
      </p:sp>
      <p:grpSp>
        <p:nvGrpSpPr>
          <p:cNvPr id="8" name="Groupe 7"/>
          <p:cNvGrpSpPr/>
          <p:nvPr/>
        </p:nvGrpSpPr>
        <p:grpSpPr>
          <a:xfrm>
            <a:off x="353465" y="1145406"/>
            <a:ext cx="3096669" cy="0"/>
            <a:chOff x="121939" y="1530127"/>
            <a:chExt cx="7809277" cy="3763767"/>
          </a:xfrm>
        </p:grpSpPr>
        <p:sp>
          <p:nvSpPr>
            <p:cNvPr id="9" name="Ellipse 8"/>
            <p:cNvSpPr/>
            <p:nvPr/>
          </p:nvSpPr>
          <p:spPr>
            <a:xfrm>
              <a:off x="4050455" y="1594554"/>
              <a:ext cx="3880761" cy="3699340"/>
            </a:xfrm>
            <a:prstGeom prst="ellipse">
              <a:avLst/>
            </a:prstGeom>
            <a:solidFill>
              <a:srgbClr val="14A8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435" y="1843255"/>
              <a:ext cx="2635379" cy="2635379"/>
            </a:xfrm>
            <a:prstGeom prst="rect">
              <a:avLst/>
            </a:prstGeom>
          </p:spPr>
        </p:pic>
        <p:sp>
          <p:nvSpPr>
            <p:cNvPr id="11" name="ZoneTexte 10"/>
            <p:cNvSpPr txBox="1"/>
            <p:nvPr/>
          </p:nvSpPr>
          <p:spPr>
            <a:xfrm>
              <a:off x="121939" y="1530127"/>
              <a:ext cx="2770741" cy="0"/>
            </a:xfrm>
            <a:prstGeom prst="rect">
              <a:avLst/>
            </a:prstGeom>
            <a:noFill/>
          </p:spPr>
          <p:txBody>
            <a:bodyPr wrap="square" rtlCol="0">
              <a:spAutoFit/>
            </a:bodyPr>
            <a:lstStyle/>
            <a:p>
              <a:r>
                <a:rPr lang="fr-FR" sz="4400" b="1" dirty="0">
                  <a:solidFill>
                    <a:schemeClr val="bg1"/>
                  </a:solidFill>
                </a:rPr>
                <a:t>U8</a:t>
              </a:r>
            </a:p>
          </p:txBody>
        </p:sp>
      </p:grpSp>
    </p:spTree>
    <p:extLst>
      <p:ext uri="{BB962C8B-B14F-4D97-AF65-F5344CB8AC3E}">
        <p14:creationId xmlns:p14="http://schemas.microsoft.com/office/powerpoint/2010/main" val="4139775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èze 10"/>
          <p:cNvSpPr/>
          <p:nvPr/>
        </p:nvSpPr>
        <p:spPr>
          <a:xfrm>
            <a:off x="923313" y="-4757"/>
            <a:ext cx="8308822" cy="399335"/>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RÈGLES DU JEU</a:t>
            </a:r>
          </a:p>
        </p:txBody>
      </p:sp>
      <p:sp>
        <p:nvSpPr>
          <p:cNvPr id="7" name="Rectangle 6"/>
          <p:cNvSpPr/>
          <p:nvPr/>
        </p:nvSpPr>
        <p:spPr>
          <a:xfrm>
            <a:off x="923313" y="3388167"/>
            <a:ext cx="7685254" cy="1384995"/>
          </a:xfrm>
          <a:prstGeom prst="rect">
            <a:avLst/>
          </a:prstGeom>
        </p:spPr>
        <p:txBody>
          <a:bodyPr wrap="square">
            <a:spAutoFit/>
          </a:bodyPr>
          <a:lstStyle/>
          <a:p>
            <a:pPr algn="just"/>
            <a:r>
              <a:rPr lang="fr-FR" sz="1400" b="1" i="1" dirty="0">
                <a:solidFill>
                  <a:srgbClr val="000000"/>
                </a:solidFill>
                <a:latin typeface="Calibri" panose="020F0502020204030204" pitchFamily="34" charset="0"/>
              </a:rPr>
              <a:t>Jeu d’opposition</a:t>
            </a:r>
            <a:endParaRPr lang="fr-FR" sz="1400" dirty="0">
              <a:solidFill>
                <a:srgbClr val="000000"/>
              </a:solidFill>
              <a:latin typeface="Calibri" panose="020F0502020204030204" pitchFamily="34" charset="0"/>
            </a:endParaRPr>
          </a:p>
          <a:p>
            <a:pPr algn="just"/>
            <a:r>
              <a:rPr lang="fr-FR" sz="1400" dirty="0">
                <a:solidFill>
                  <a:srgbClr val="000000"/>
                </a:solidFill>
                <a:latin typeface="Calibri" panose="020F0502020204030204" pitchFamily="34" charset="0"/>
              </a:rPr>
              <a:t>Jouer une grosse partie de la saison avec des jeux de coordination, de motricité et des jeux de lutte afin de dédramatiser le contact, de rendre l’activité très ludique et participative pour l’ensemble des joueurs. En complément , durant cette période l’éducateur devra aussi travailler le contact avec le sol et avec l’adversaire ce qui permettra de terminer la saison (Mars à Juin) par du jeu en « balle ovale » (tel que décrit dans le règlement). Toute forme de plaquage est INTERDITE.</a:t>
            </a:r>
            <a:endParaRPr lang="fr-FR" sz="1400" dirty="0"/>
          </a:p>
        </p:txBody>
      </p:sp>
      <p:sp>
        <p:nvSpPr>
          <p:cNvPr id="23" name="Parallélogramme 22"/>
          <p:cNvSpPr/>
          <p:nvPr/>
        </p:nvSpPr>
        <p:spPr>
          <a:xfrm>
            <a:off x="809595" y="394581"/>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Calendrier des formes de pratiques</a:t>
            </a:r>
          </a:p>
        </p:txBody>
      </p:sp>
      <p:sp>
        <p:nvSpPr>
          <p:cNvPr id="10" name="Parenthèse ouvrante 9">
            <a:extLst>
              <a:ext uri="{FF2B5EF4-FFF2-40B4-BE49-F238E27FC236}">
                <a16:creationId xmlns:a16="http://schemas.microsoft.com/office/drawing/2014/main" id="{46E1340A-5F0B-BC4C-9F8B-E130D5E5A8B2}"/>
              </a:ext>
            </a:extLst>
          </p:cNvPr>
          <p:cNvSpPr/>
          <p:nvPr/>
        </p:nvSpPr>
        <p:spPr>
          <a:xfrm>
            <a:off x="573693" y="1801820"/>
            <a:ext cx="359764" cy="3255818"/>
          </a:xfrm>
          <a:prstGeom prst="leftBracket">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3" name="Image 12">
            <a:extLst>
              <a:ext uri="{FF2B5EF4-FFF2-40B4-BE49-F238E27FC236}">
                <a16:creationId xmlns:a16="http://schemas.microsoft.com/office/drawing/2014/main" id="{5F109D4C-D65C-D94D-881E-28A2625BC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664" y="3221539"/>
            <a:ext cx="333255" cy="333255"/>
          </a:xfrm>
          <a:prstGeom prst="rect">
            <a:avLst/>
          </a:prstGeom>
        </p:spPr>
      </p:pic>
      <p:graphicFrame>
        <p:nvGraphicFramePr>
          <p:cNvPr id="2" name="Tableau 1">
            <a:extLst>
              <a:ext uri="{FF2B5EF4-FFF2-40B4-BE49-F238E27FC236}">
                <a16:creationId xmlns:a16="http://schemas.microsoft.com/office/drawing/2014/main" id="{A474C38A-9019-5944-9AF7-C72A8CAB9CD9}"/>
              </a:ext>
            </a:extLst>
          </p:cNvPr>
          <p:cNvGraphicFramePr>
            <a:graphicFrameLocks noGrp="1"/>
          </p:cNvGraphicFramePr>
          <p:nvPr>
            <p:extLst>
              <p:ext uri="{D42A27DB-BD31-4B8C-83A1-F6EECF244321}">
                <p14:modId xmlns:p14="http://schemas.microsoft.com/office/powerpoint/2010/main" val="3920360165"/>
              </p:ext>
            </p:extLst>
          </p:nvPr>
        </p:nvGraphicFramePr>
        <p:xfrm>
          <a:off x="933457" y="2203984"/>
          <a:ext cx="7685254" cy="762000"/>
        </p:xfrm>
        <a:graphic>
          <a:graphicData uri="http://schemas.openxmlformats.org/drawingml/2006/table">
            <a:tbl>
              <a:tblPr firstRow="1" bandRow="1">
                <a:tableStyleId>{5C22544A-7EE6-4342-B048-85BDC9FD1C3A}</a:tableStyleId>
              </a:tblPr>
              <a:tblGrid>
                <a:gridCol w="782048">
                  <a:extLst>
                    <a:ext uri="{9D8B030D-6E8A-4147-A177-3AD203B41FA5}">
                      <a16:colId xmlns:a16="http://schemas.microsoft.com/office/drawing/2014/main" val="260164702"/>
                    </a:ext>
                  </a:extLst>
                </a:gridCol>
                <a:gridCol w="723480">
                  <a:extLst>
                    <a:ext uri="{9D8B030D-6E8A-4147-A177-3AD203B41FA5}">
                      <a16:colId xmlns:a16="http://schemas.microsoft.com/office/drawing/2014/main" val="2889219110"/>
                    </a:ext>
                  </a:extLst>
                </a:gridCol>
                <a:gridCol w="561724">
                  <a:extLst>
                    <a:ext uri="{9D8B030D-6E8A-4147-A177-3AD203B41FA5}">
                      <a16:colId xmlns:a16="http://schemas.microsoft.com/office/drawing/2014/main" val="984328674"/>
                    </a:ext>
                  </a:extLst>
                </a:gridCol>
                <a:gridCol w="494498">
                  <a:extLst>
                    <a:ext uri="{9D8B030D-6E8A-4147-A177-3AD203B41FA5}">
                      <a16:colId xmlns:a16="http://schemas.microsoft.com/office/drawing/2014/main" val="3479326746"/>
                    </a:ext>
                  </a:extLst>
                </a:gridCol>
                <a:gridCol w="640438">
                  <a:extLst>
                    <a:ext uri="{9D8B030D-6E8A-4147-A177-3AD203B41FA5}">
                      <a16:colId xmlns:a16="http://schemas.microsoft.com/office/drawing/2014/main" val="1943956568"/>
                    </a:ext>
                  </a:extLst>
                </a:gridCol>
                <a:gridCol w="640438">
                  <a:extLst>
                    <a:ext uri="{9D8B030D-6E8A-4147-A177-3AD203B41FA5}">
                      <a16:colId xmlns:a16="http://schemas.microsoft.com/office/drawing/2014/main" val="2671932106"/>
                    </a:ext>
                  </a:extLst>
                </a:gridCol>
                <a:gridCol w="640438">
                  <a:extLst>
                    <a:ext uri="{9D8B030D-6E8A-4147-A177-3AD203B41FA5}">
                      <a16:colId xmlns:a16="http://schemas.microsoft.com/office/drawing/2014/main" val="466757419"/>
                    </a:ext>
                  </a:extLst>
                </a:gridCol>
                <a:gridCol w="640438">
                  <a:extLst>
                    <a:ext uri="{9D8B030D-6E8A-4147-A177-3AD203B41FA5}">
                      <a16:colId xmlns:a16="http://schemas.microsoft.com/office/drawing/2014/main" val="1141162394"/>
                    </a:ext>
                  </a:extLst>
                </a:gridCol>
                <a:gridCol w="640438">
                  <a:extLst>
                    <a:ext uri="{9D8B030D-6E8A-4147-A177-3AD203B41FA5}">
                      <a16:colId xmlns:a16="http://schemas.microsoft.com/office/drawing/2014/main" val="970607804"/>
                    </a:ext>
                  </a:extLst>
                </a:gridCol>
                <a:gridCol w="640438">
                  <a:extLst>
                    <a:ext uri="{9D8B030D-6E8A-4147-A177-3AD203B41FA5}">
                      <a16:colId xmlns:a16="http://schemas.microsoft.com/office/drawing/2014/main" val="3868361534"/>
                    </a:ext>
                  </a:extLst>
                </a:gridCol>
                <a:gridCol w="640438">
                  <a:extLst>
                    <a:ext uri="{9D8B030D-6E8A-4147-A177-3AD203B41FA5}">
                      <a16:colId xmlns:a16="http://schemas.microsoft.com/office/drawing/2014/main" val="3627144330"/>
                    </a:ext>
                  </a:extLst>
                </a:gridCol>
                <a:gridCol w="640438">
                  <a:extLst>
                    <a:ext uri="{9D8B030D-6E8A-4147-A177-3AD203B41FA5}">
                      <a16:colId xmlns:a16="http://schemas.microsoft.com/office/drawing/2014/main" val="3459903234"/>
                    </a:ext>
                  </a:extLst>
                </a:gridCol>
              </a:tblGrid>
              <a:tr h="219475">
                <a:tc>
                  <a:txBody>
                    <a:bodyPr/>
                    <a:lstStyle/>
                    <a:p>
                      <a:pPr algn="ctr"/>
                      <a:r>
                        <a:rPr lang="fr-FR" sz="1400" b="1" dirty="0">
                          <a:solidFill>
                            <a:schemeClr val="tx1"/>
                          </a:solidFill>
                          <a:latin typeface="+mj-lt"/>
                        </a:rPr>
                        <a:t>CAT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a:solidFill>
                            <a:schemeClr val="tx1"/>
                          </a:solidFill>
                          <a:latin typeface="+mj-lt"/>
                          <a:ea typeface="+mn-ea"/>
                          <a:cs typeface="+mn-cs"/>
                        </a:rPr>
                        <a:t>PRAT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a:solidFill>
                            <a:schemeClr val="tx1"/>
                          </a:solidFill>
                          <a:latin typeface="+mj-lt"/>
                          <a:ea typeface="+mn-ea"/>
                          <a:cs typeface="+mn-cs"/>
                        </a:rPr>
                        <a:t>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err="1">
                          <a:solidFill>
                            <a:schemeClr val="tx1"/>
                          </a:solidFill>
                          <a:latin typeface="+mj-lt"/>
                          <a:ea typeface="+mn-ea"/>
                          <a:cs typeface="+mn-cs"/>
                        </a:rPr>
                        <a:t>Oct</a:t>
                      </a:r>
                      <a:endParaRPr lang="fr-FR" sz="1400" b="1"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err="1">
                          <a:solidFill>
                            <a:schemeClr val="tx1"/>
                          </a:solidFill>
                          <a:latin typeface="+mj-lt"/>
                          <a:ea typeface="+mn-ea"/>
                          <a:cs typeface="+mn-cs"/>
                        </a:rPr>
                        <a:t>Nov</a:t>
                      </a:r>
                      <a:endParaRPr lang="fr-FR" sz="1400" b="1"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a:solidFill>
                            <a:schemeClr val="tx1"/>
                          </a:solidFill>
                          <a:latin typeface="+mj-lt"/>
                          <a:ea typeface="+mn-ea"/>
                          <a:cs typeface="+mn-cs"/>
                        </a:rPr>
                        <a:t>Déc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err="1">
                          <a:solidFill>
                            <a:schemeClr val="tx1"/>
                          </a:solidFill>
                          <a:latin typeface="+mj-lt"/>
                          <a:ea typeface="+mn-ea"/>
                          <a:cs typeface="+mn-cs"/>
                        </a:rPr>
                        <a:t>Janv</a:t>
                      </a:r>
                      <a:endParaRPr lang="fr-FR" sz="1400" b="1"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err="1">
                          <a:solidFill>
                            <a:schemeClr val="tx1"/>
                          </a:solidFill>
                          <a:latin typeface="+mj-lt"/>
                          <a:ea typeface="+mn-ea"/>
                          <a:cs typeface="+mn-cs"/>
                        </a:rPr>
                        <a:t>Fév</a:t>
                      </a:r>
                      <a:endParaRPr lang="fr-FR" sz="1400" b="1"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a:solidFill>
                            <a:schemeClr val="tx1"/>
                          </a:solidFill>
                          <a:latin typeface="+mj-lt"/>
                          <a:ea typeface="+mn-ea"/>
                          <a:cs typeface="+mn-cs"/>
                        </a:rPr>
                        <a:t>Mars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a:solidFill>
                            <a:schemeClr val="tx1"/>
                          </a:solidFill>
                          <a:latin typeface="+mj-lt"/>
                          <a:ea typeface="+mn-ea"/>
                          <a:cs typeface="+mn-cs"/>
                        </a:rPr>
                        <a:t>Avril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a:solidFill>
                            <a:schemeClr val="tx1"/>
                          </a:solidFill>
                          <a:latin typeface="+mj-lt"/>
                          <a:ea typeface="+mn-ea"/>
                          <a:cs typeface="+mn-cs"/>
                        </a:rPr>
                        <a:t>Mai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r-FR" sz="1400" b="1" kern="1200" dirty="0">
                          <a:solidFill>
                            <a:schemeClr val="tx1"/>
                          </a:solidFill>
                          <a:latin typeface="+mj-lt"/>
                          <a:ea typeface="+mn-ea"/>
                          <a:cs typeface="+mn-cs"/>
                        </a:rPr>
                        <a:t>Juin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6016636"/>
                  </a:ext>
                </a:extLst>
              </a:tr>
              <a:tr h="329212">
                <a:tc>
                  <a:txBody>
                    <a:bodyPr/>
                    <a:lstStyle/>
                    <a:p>
                      <a:pPr algn="ctr"/>
                      <a:r>
                        <a:rPr lang="fr-FR" sz="1400" dirty="0"/>
                        <a:t>M6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11">
                  <a:txBody>
                    <a:bodyPr/>
                    <a:lstStyle/>
                    <a:p>
                      <a:pPr algn="ctr"/>
                      <a:r>
                        <a:rPr lang="fr-FR" sz="1200" b="1" dirty="0">
                          <a:solidFill>
                            <a:schemeClr val="bg1"/>
                          </a:solidFill>
                          <a:latin typeface="+mj-lt"/>
                        </a:rPr>
                        <a:t>ATELIERS RUGBY : jeux de coordination motrice, d’habiletés, (luttes, combat, courses, sauts, lancers) et jeux d’opposition (4x4 – 5x5)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2367429"/>
                  </a:ext>
                </a:extLst>
              </a:tr>
            </a:tbl>
          </a:graphicData>
        </a:graphic>
      </p:graphicFrame>
    </p:spTree>
    <p:extLst>
      <p:ext uri="{BB962C8B-B14F-4D97-AF65-F5344CB8AC3E}">
        <p14:creationId xmlns:p14="http://schemas.microsoft.com/office/powerpoint/2010/main" val="2602285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èze 10"/>
          <p:cNvSpPr/>
          <p:nvPr/>
        </p:nvSpPr>
        <p:spPr>
          <a:xfrm>
            <a:off x="923313" y="-4757"/>
            <a:ext cx="8319839" cy="402938"/>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RÈGLEMENT MOINS DE 6 ANS </a:t>
            </a:r>
          </a:p>
        </p:txBody>
      </p:sp>
      <p:sp>
        <p:nvSpPr>
          <p:cNvPr id="23" name="Rectangle 22"/>
          <p:cNvSpPr/>
          <p:nvPr/>
        </p:nvSpPr>
        <p:spPr>
          <a:xfrm>
            <a:off x="646364" y="2792224"/>
            <a:ext cx="8319837" cy="3108543"/>
          </a:xfrm>
          <a:prstGeom prst="rect">
            <a:avLst/>
          </a:prstGeom>
        </p:spPr>
        <p:txBody>
          <a:bodyPr wrap="square">
            <a:spAutoFit/>
          </a:bodyPr>
          <a:lstStyle/>
          <a:p>
            <a:pPr marL="285750" indent="-285750" algn="just">
              <a:buClr>
                <a:srgbClr val="FFC000"/>
              </a:buClr>
              <a:buFont typeface="Arial" panose="020B0604020202020204" pitchFamily="34" charset="0"/>
              <a:buChar char="•"/>
            </a:pPr>
            <a:r>
              <a:rPr lang="fr-FR" sz="1400" dirty="0">
                <a:solidFill>
                  <a:srgbClr val="000000"/>
                </a:solidFill>
                <a:latin typeface="+mj-lt"/>
              </a:rPr>
              <a:t>Les moins de 6 ans doivent avoir un fonctionnement spécifique et ne pas participer à tous les tournois EDR. </a:t>
            </a:r>
          </a:p>
          <a:p>
            <a:pPr algn="just"/>
            <a:r>
              <a:rPr lang="fr-FR" sz="1400" dirty="0">
                <a:solidFill>
                  <a:srgbClr val="000000"/>
                </a:solidFill>
                <a:latin typeface="+mj-lt"/>
              </a:rPr>
              <a:t>1 rencontre trimestrielle organisée par les comités départementaux. </a:t>
            </a:r>
          </a:p>
          <a:p>
            <a:pPr algn="just"/>
            <a:endParaRPr lang="fr-FR" sz="1400" dirty="0">
              <a:solidFill>
                <a:srgbClr val="000000"/>
              </a:solidFill>
              <a:latin typeface="+mj-lt"/>
            </a:endParaRPr>
          </a:p>
          <a:p>
            <a:pPr marL="285750" indent="-285750" algn="just">
              <a:buClr>
                <a:srgbClr val="FFC000"/>
              </a:buClr>
              <a:buFont typeface="Arial" panose="020B0604020202020204" pitchFamily="34" charset="0"/>
              <a:buChar char="•"/>
            </a:pPr>
            <a:r>
              <a:rPr lang="fr-FR" sz="1400" dirty="0">
                <a:solidFill>
                  <a:srgbClr val="000000"/>
                </a:solidFill>
                <a:latin typeface="+mj-lt"/>
              </a:rPr>
              <a:t>Lors des tournois prévoir des ateliers spécifiques sur les thèmes suivants : </a:t>
            </a:r>
          </a:p>
          <a:p>
            <a:pPr algn="just"/>
            <a:r>
              <a:rPr lang="fr-FR" sz="1400" dirty="0">
                <a:solidFill>
                  <a:srgbClr val="000000"/>
                </a:solidFill>
                <a:latin typeface="+mj-lt"/>
              </a:rPr>
              <a:t>- motricité </a:t>
            </a:r>
          </a:p>
          <a:p>
            <a:pPr algn="just"/>
            <a:r>
              <a:rPr lang="fr-FR" sz="1400" dirty="0">
                <a:solidFill>
                  <a:srgbClr val="000000"/>
                </a:solidFill>
                <a:latin typeface="+mj-lt"/>
              </a:rPr>
              <a:t>- manipulation de balle </a:t>
            </a:r>
          </a:p>
          <a:p>
            <a:pPr algn="just"/>
            <a:r>
              <a:rPr lang="fr-FR" sz="1400" dirty="0">
                <a:solidFill>
                  <a:srgbClr val="000000"/>
                </a:solidFill>
                <a:latin typeface="+mj-lt"/>
              </a:rPr>
              <a:t>- résolution des problèmes de contact avec le sol </a:t>
            </a:r>
          </a:p>
          <a:p>
            <a:pPr algn="just"/>
            <a:r>
              <a:rPr lang="fr-FR" sz="1400" dirty="0">
                <a:solidFill>
                  <a:srgbClr val="000000"/>
                </a:solidFill>
                <a:latin typeface="+mj-lt"/>
              </a:rPr>
              <a:t>- résolution des problèmes de contact avec partenaires et adversaires …. </a:t>
            </a:r>
          </a:p>
          <a:p>
            <a:pPr algn="just"/>
            <a:endParaRPr lang="fr-FR" sz="1400" dirty="0">
              <a:solidFill>
                <a:srgbClr val="000000"/>
              </a:solidFill>
              <a:latin typeface="+mj-lt"/>
            </a:endParaRPr>
          </a:p>
          <a:p>
            <a:pPr marL="285750" indent="-285750" algn="just">
              <a:buClr>
                <a:srgbClr val="FFC000"/>
              </a:buClr>
              <a:buFont typeface="Arial" panose="020B0604020202020204" pitchFamily="34" charset="0"/>
              <a:buChar char="•"/>
            </a:pPr>
            <a:r>
              <a:rPr lang="fr-FR" sz="1400" dirty="0">
                <a:solidFill>
                  <a:srgbClr val="000000"/>
                </a:solidFill>
                <a:latin typeface="+mj-lt"/>
              </a:rPr>
              <a:t>Déroulement des tournois : </a:t>
            </a:r>
          </a:p>
          <a:p>
            <a:pPr algn="just"/>
            <a:r>
              <a:rPr lang="fr-FR" sz="1400" dirty="0">
                <a:solidFill>
                  <a:srgbClr val="000000"/>
                </a:solidFill>
                <a:latin typeface="+mj-lt"/>
              </a:rPr>
              <a:t>- mise en place des ateliers cités ci-dessus </a:t>
            </a:r>
          </a:p>
          <a:p>
            <a:pPr algn="just"/>
            <a:r>
              <a:rPr lang="fr-FR" sz="1400" dirty="0">
                <a:solidFill>
                  <a:srgbClr val="000000"/>
                </a:solidFill>
                <a:latin typeface="+mj-lt"/>
              </a:rPr>
              <a:t>- oppositions sous forme de tournoi par niveau et sans classement. </a:t>
            </a:r>
          </a:p>
          <a:p>
            <a:pPr algn="just"/>
            <a:r>
              <a:rPr lang="fr-FR" sz="1400" dirty="0">
                <a:solidFill>
                  <a:srgbClr val="000000"/>
                </a:solidFill>
                <a:latin typeface="+mj-lt"/>
              </a:rPr>
              <a:t>- Prêt de joueurs possible et recommandé pour pouvoir faire jouer tous les enfants (ou évolution de l’effectif ex : 5 contre 5 maximum) </a:t>
            </a:r>
          </a:p>
        </p:txBody>
      </p:sp>
      <p:cxnSp>
        <p:nvCxnSpPr>
          <p:cNvPr id="25" name="Connecteur droit 24"/>
          <p:cNvCxnSpPr/>
          <p:nvPr/>
        </p:nvCxnSpPr>
        <p:spPr>
          <a:xfrm>
            <a:off x="2805196" y="2693253"/>
            <a:ext cx="3533613" cy="0"/>
          </a:xfrm>
          <a:prstGeom prst="line">
            <a:avLst/>
          </a:prstGeom>
          <a:ln>
            <a:solidFill>
              <a:srgbClr val="2A4A83"/>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6169924" y="6082417"/>
            <a:ext cx="1997663" cy="261610"/>
          </a:xfrm>
          <a:prstGeom prst="rect">
            <a:avLst/>
          </a:prstGeom>
          <a:noFill/>
        </p:spPr>
        <p:txBody>
          <a:bodyPr wrap="none" rtlCol="0">
            <a:spAutoFit/>
          </a:bodyPr>
          <a:lstStyle/>
          <a:p>
            <a:r>
              <a:rPr lang="fr-FR" sz="1100" b="1" dirty="0">
                <a:solidFill>
                  <a:srgbClr val="2A4A83"/>
                </a:solidFill>
                <a:latin typeface="+mj-lt"/>
              </a:rPr>
              <a:t>LIEN RÈGLEMENT MOINS DE 6 : </a:t>
            </a:r>
          </a:p>
        </p:txBody>
      </p:sp>
      <p:grpSp>
        <p:nvGrpSpPr>
          <p:cNvPr id="3" name="Groupe 2"/>
          <p:cNvGrpSpPr/>
          <p:nvPr/>
        </p:nvGrpSpPr>
        <p:grpSpPr>
          <a:xfrm>
            <a:off x="177132" y="1192012"/>
            <a:ext cx="8789069" cy="1216201"/>
            <a:chOff x="177130" y="1456417"/>
            <a:chExt cx="8789069" cy="1216201"/>
          </a:xfrm>
        </p:grpSpPr>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85089" y="1787948"/>
              <a:ext cx="548782" cy="548782"/>
            </a:xfrm>
            <a:prstGeom prst="rect">
              <a:avLst/>
            </a:prstGeom>
          </p:spPr>
        </p:pic>
        <p:grpSp>
          <p:nvGrpSpPr>
            <p:cNvPr id="15" name="Groupe 14"/>
            <p:cNvGrpSpPr/>
            <p:nvPr/>
          </p:nvGrpSpPr>
          <p:grpSpPr>
            <a:xfrm>
              <a:off x="579932" y="1796158"/>
              <a:ext cx="503133" cy="493200"/>
              <a:chOff x="4050455" y="1594554"/>
              <a:chExt cx="3880761" cy="3699340"/>
            </a:xfrm>
          </p:grpSpPr>
          <p:sp>
            <p:nvSpPr>
              <p:cNvPr id="16" name="Ellipse 15"/>
              <p:cNvSpPr/>
              <p:nvPr/>
            </p:nvSpPr>
            <p:spPr>
              <a:xfrm>
                <a:off x="4050455" y="1594554"/>
                <a:ext cx="3880761" cy="3699340"/>
              </a:xfrm>
              <a:prstGeom prst="ellipse">
                <a:avLst/>
              </a:pr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660" y="1884718"/>
                <a:ext cx="3118975" cy="3118989"/>
              </a:xfrm>
              <a:prstGeom prst="rect">
                <a:avLst/>
              </a:prstGeom>
            </p:spPr>
          </p:pic>
        </p:gr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895" y="1749896"/>
              <a:ext cx="537536" cy="537536"/>
            </a:xfrm>
            <a:prstGeom prst="rect">
              <a:avLst/>
            </a:prstGeom>
          </p:spPr>
        </p:pic>
        <p:sp>
          <p:nvSpPr>
            <p:cNvPr id="20" name="ZoneTexte 19"/>
            <p:cNvSpPr txBox="1"/>
            <p:nvPr/>
          </p:nvSpPr>
          <p:spPr>
            <a:xfrm>
              <a:off x="1239505" y="1888867"/>
              <a:ext cx="1109278" cy="307777"/>
            </a:xfrm>
            <a:prstGeom prst="rect">
              <a:avLst/>
            </a:prstGeom>
            <a:noFill/>
          </p:spPr>
          <p:txBody>
            <a:bodyPr wrap="none" rtlCol="0">
              <a:spAutoFit/>
            </a:bodyPr>
            <a:lstStyle/>
            <a:p>
              <a:r>
                <a:rPr lang="fr-FR" sz="1400" dirty="0">
                  <a:latin typeface="+mj-lt"/>
                </a:rPr>
                <a:t>4 à 5 joueurs</a:t>
              </a:r>
            </a:p>
          </p:txBody>
        </p:sp>
        <p:sp>
          <p:nvSpPr>
            <p:cNvPr id="21" name="ZoneTexte 20"/>
            <p:cNvSpPr txBox="1"/>
            <p:nvPr/>
          </p:nvSpPr>
          <p:spPr>
            <a:xfrm>
              <a:off x="4302962" y="1908450"/>
              <a:ext cx="768159" cy="307777"/>
            </a:xfrm>
            <a:prstGeom prst="rect">
              <a:avLst/>
            </a:prstGeom>
            <a:noFill/>
          </p:spPr>
          <p:txBody>
            <a:bodyPr wrap="none" rtlCol="0">
              <a:spAutoFit/>
            </a:bodyPr>
            <a:lstStyle/>
            <a:p>
              <a:r>
                <a:rPr lang="fr-FR" sz="1400" dirty="0">
                  <a:latin typeface="+mj-lt"/>
                </a:rPr>
                <a:t>22x15m</a:t>
              </a:r>
            </a:p>
          </p:txBody>
        </p:sp>
        <p:sp>
          <p:nvSpPr>
            <p:cNvPr id="22" name="ZoneTexte 21"/>
            <p:cNvSpPr txBox="1"/>
            <p:nvPr/>
          </p:nvSpPr>
          <p:spPr>
            <a:xfrm>
              <a:off x="7416136" y="1781145"/>
              <a:ext cx="1507358" cy="523220"/>
            </a:xfrm>
            <a:prstGeom prst="rect">
              <a:avLst/>
            </a:prstGeom>
            <a:noFill/>
          </p:spPr>
          <p:txBody>
            <a:bodyPr wrap="square" rtlCol="0">
              <a:spAutoFit/>
            </a:bodyPr>
            <a:lstStyle/>
            <a:p>
              <a:pPr algn="ctr"/>
              <a:r>
                <a:rPr lang="fr-FR" sz="1400" dirty="0">
                  <a:latin typeface="+mj-lt"/>
                </a:rPr>
                <a:t>Max 30 min sur ½ journée</a:t>
              </a:r>
            </a:p>
          </p:txBody>
        </p:sp>
        <p:sp>
          <p:nvSpPr>
            <p:cNvPr id="30" name="Rectangle à coins arrondis 29"/>
            <p:cNvSpPr/>
            <p:nvPr/>
          </p:nvSpPr>
          <p:spPr>
            <a:xfrm>
              <a:off x="177130" y="1456417"/>
              <a:ext cx="8789069" cy="1216201"/>
            </a:xfrm>
            <a:prstGeom prst="roundRect">
              <a:avLst/>
            </a:prstGeom>
            <a:noFill/>
            <a:ln>
              <a:solidFill>
                <a:srgbClr val="2A4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7" name="Connecteur droit avec flèche 26"/>
          <p:cNvCxnSpPr/>
          <p:nvPr/>
        </p:nvCxnSpPr>
        <p:spPr>
          <a:xfrm>
            <a:off x="8085153" y="6219449"/>
            <a:ext cx="523345" cy="3994"/>
          </a:xfrm>
          <a:prstGeom prst="straightConnector1">
            <a:avLst/>
          </a:prstGeom>
          <a:ln>
            <a:solidFill>
              <a:srgbClr val="2A4A83"/>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990841" y="5983449"/>
            <a:ext cx="1874519" cy="230832"/>
          </a:xfrm>
          <a:prstGeom prst="rect">
            <a:avLst/>
          </a:prstGeom>
          <a:noFill/>
        </p:spPr>
        <p:txBody>
          <a:bodyPr wrap="square" rtlCol="0">
            <a:spAutoFit/>
          </a:bodyPr>
          <a:lstStyle/>
          <a:p>
            <a:r>
              <a:rPr lang="fr-FR" sz="900" dirty="0">
                <a:solidFill>
                  <a:srgbClr val="2A4A83"/>
                </a:solidFill>
              </a:rPr>
              <a:t>Cliquer ici</a:t>
            </a:r>
          </a:p>
        </p:txBody>
      </p:sp>
      <p:pic>
        <p:nvPicPr>
          <p:cNvPr id="2" name="Image 1">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7652" y="5948250"/>
            <a:ext cx="474323" cy="474323"/>
          </a:xfrm>
          <a:prstGeom prst="rect">
            <a:avLst/>
          </a:prstGeom>
        </p:spPr>
      </p:pic>
      <p:sp>
        <p:nvSpPr>
          <p:cNvPr id="29" name="Parallélogramme 28"/>
          <p:cNvSpPr/>
          <p:nvPr/>
        </p:nvSpPr>
        <p:spPr>
          <a:xfrm>
            <a:off x="817231" y="392334"/>
            <a:ext cx="5186963" cy="330883"/>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Jeu d’opposition</a:t>
            </a:r>
          </a:p>
        </p:txBody>
      </p:sp>
      <p:sp>
        <p:nvSpPr>
          <p:cNvPr id="24" name="Parenthèse ouvrante 23">
            <a:extLst>
              <a:ext uri="{FF2B5EF4-FFF2-40B4-BE49-F238E27FC236}">
                <a16:creationId xmlns:a16="http://schemas.microsoft.com/office/drawing/2014/main" id="{E63980A4-67E2-EF4D-B732-BDDBF0ED6BA7}"/>
              </a:ext>
            </a:extLst>
          </p:cNvPr>
          <p:cNvSpPr/>
          <p:nvPr/>
        </p:nvSpPr>
        <p:spPr>
          <a:xfrm>
            <a:off x="525359" y="2740317"/>
            <a:ext cx="359764" cy="3191227"/>
          </a:xfrm>
          <a:prstGeom prst="leftBracket">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6" name="Image 5">
            <a:extLst>
              <a:ext uri="{FF2B5EF4-FFF2-40B4-BE49-F238E27FC236}">
                <a16:creationId xmlns:a16="http://schemas.microsoft.com/office/drawing/2014/main" id="{52C11C71-2B34-1149-876B-03B351C766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27" y="4168322"/>
            <a:ext cx="333255" cy="333255"/>
          </a:xfrm>
          <a:prstGeom prst="rect">
            <a:avLst/>
          </a:prstGeom>
        </p:spPr>
      </p:pic>
    </p:spTree>
    <p:extLst>
      <p:ext uri="{BB962C8B-B14F-4D97-AF65-F5344CB8AC3E}">
        <p14:creationId xmlns:p14="http://schemas.microsoft.com/office/powerpoint/2010/main" val="821680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èze 10"/>
          <p:cNvSpPr/>
          <p:nvPr/>
        </p:nvSpPr>
        <p:spPr>
          <a:xfrm>
            <a:off x="-171026" y="2849078"/>
            <a:ext cx="9486053" cy="88757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OBSERVABLES &amp; OBJECTIFS</a:t>
            </a:r>
          </a:p>
        </p:txBody>
      </p:sp>
      <p:grpSp>
        <p:nvGrpSpPr>
          <p:cNvPr id="8" name="Groupe 7"/>
          <p:cNvGrpSpPr/>
          <p:nvPr/>
        </p:nvGrpSpPr>
        <p:grpSpPr>
          <a:xfrm>
            <a:off x="353465" y="1145406"/>
            <a:ext cx="3096669" cy="0"/>
            <a:chOff x="121939" y="1530127"/>
            <a:chExt cx="7809277" cy="3763767"/>
          </a:xfrm>
        </p:grpSpPr>
        <p:sp>
          <p:nvSpPr>
            <p:cNvPr id="9" name="Ellipse 8"/>
            <p:cNvSpPr/>
            <p:nvPr/>
          </p:nvSpPr>
          <p:spPr>
            <a:xfrm>
              <a:off x="4050455" y="1594554"/>
              <a:ext cx="3880761" cy="3699340"/>
            </a:xfrm>
            <a:prstGeom prst="ellipse">
              <a:avLst/>
            </a:prstGeom>
            <a:solidFill>
              <a:srgbClr val="14A8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435" y="1843255"/>
              <a:ext cx="2635379" cy="2635379"/>
            </a:xfrm>
            <a:prstGeom prst="rect">
              <a:avLst/>
            </a:prstGeom>
          </p:spPr>
        </p:pic>
        <p:sp>
          <p:nvSpPr>
            <p:cNvPr id="11" name="ZoneTexte 10"/>
            <p:cNvSpPr txBox="1"/>
            <p:nvPr/>
          </p:nvSpPr>
          <p:spPr>
            <a:xfrm>
              <a:off x="121939" y="1530127"/>
              <a:ext cx="2770741" cy="0"/>
            </a:xfrm>
            <a:prstGeom prst="rect">
              <a:avLst/>
            </a:prstGeom>
            <a:noFill/>
          </p:spPr>
          <p:txBody>
            <a:bodyPr wrap="square" rtlCol="0">
              <a:spAutoFit/>
            </a:bodyPr>
            <a:lstStyle/>
            <a:p>
              <a:r>
                <a:rPr lang="fr-FR" sz="4400" b="1" dirty="0">
                  <a:solidFill>
                    <a:schemeClr val="bg1"/>
                  </a:solidFill>
                </a:rPr>
                <a:t>U8</a:t>
              </a:r>
            </a:p>
          </p:txBody>
        </p:sp>
      </p:grpSp>
    </p:spTree>
    <p:extLst>
      <p:ext uri="{BB962C8B-B14F-4D97-AF65-F5344CB8AC3E}">
        <p14:creationId xmlns:p14="http://schemas.microsoft.com/office/powerpoint/2010/main" val="3819404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èze 10"/>
          <p:cNvSpPr/>
          <p:nvPr/>
        </p:nvSpPr>
        <p:spPr>
          <a:xfrm>
            <a:off x="923313" y="-4757"/>
            <a:ext cx="8308822" cy="40810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OBSERVABLES</a:t>
            </a:r>
          </a:p>
        </p:txBody>
      </p:sp>
      <p:sp>
        <p:nvSpPr>
          <p:cNvPr id="12" name="Parallélogramme 11"/>
          <p:cNvSpPr/>
          <p:nvPr/>
        </p:nvSpPr>
        <p:spPr>
          <a:xfrm>
            <a:off x="817231" y="403351"/>
            <a:ext cx="5186963" cy="330883"/>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Comportements observables en utilisation </a:t>
            </a:r>
          </a:p>
        </p:txBody>
      </p:sp>
      <p:sp>
        <p:nvSpPr>
          <p:cNvPr id="2" name="Rectangle 1">
            <a:extLst>
              <a:ext uri="{FF2B5EF4-FFF2-40B4-BE49-F238E27FC236}">
                <a16:creationId xmlns:a16="http://schemas.microsoft.com/office/drawing/2014/main" id="{659D57BB-2348-F84B-9B24-E7C9B5B5FA91}"/>
              </a:ext>
            </a:extLst>
          </p:cNvPr>
          <p:cNvSpPr/>
          <p:nvPr/>
        </p:nvSpPr>
        <p:spPr>
          <a:xfrm>
            <a:off x="327439" y="3198167"/>
            <a:ext cx="3306483" cy="892552"/>
          </a:xfrm>
          <a:prstGeom prst="rect">
            <a:avLst/>
          </a:prstGeom>
        </p:spPr>
        <p:txBody>
          <a:bodyPr wrap="none">
            <a:spAutoFit/>
          </a:bodyPr>
          <a:lstStyle/>
          <a:p>
            <a:pPr algn="ctr">
              <a:defRPr/>
            </a:pPr>
            <a:r>
              <a:rPr lang="fr-FR" sz="2400" dirty="0">
                <a:solidFill>
                  <a:schemeClr val="accent5">
                    <a:lumMod val="75000"/>
                  </a:schemeClr>
                </a:solidFill>
              </a:rPr>
              <a:t>JEU DE MOUVEMENT</a:t>
            </a:r>
          </a:p>
          <a:p>
            <a:pPr algn="ctr">
              <a:defRPr/>
            </a:pPr>
            <a:r>
              <a:rPr lang="fr-FR" sz="1400" dirty="0">
                <a:solidFill>
                  <a:schemeClr val="accent5">
                    <a:lumMod val="75000"/>
                  </a:schemeClr>
                </a:solidFill>
              </a:rPr>
              <a:t>Caractérisé par le mouvement des joueurs </a:t>
            </a:r>
          </a:p>
          <a:p>
            <a:pPr algn="ctr">
              <a:defRPr/>
            </a:pPr>
            <a:r>
              <a:rPr lang="fr-FR" sz="1400" dirty="0">
                <a:solidFill>
                  <a:schemeClr val="accent5">
                    <a:lumMod val="75000"/>
                  </a:schemeClr>
                </a:solidFill>
              </a:rPr>
              <a:t>et le mouvement du ballon </a:t>
            </a:r>
          </a:p>
        </p:txBody>
      </p:sp>
      <p:sp>
        <p:nvSpPr>
          <p:cNvPr id="4" name="Rectangle 3">
            <a:extLst>
              <a:ext uri="{FF2B5EF4-FFF2-40B4-BE49-F238E27FC236}">
                <a16:creationId xmlns:a16="http://schemas.microsoft.com/office/drawing/2014/main" id="{7E62FF38-4C1D-F043-963D-8F41F4CD9F35}"/>
              </a:ext>
            </a:extLst>
          </p:cNvPr>
          <p:cNvSpPr/>
          <p:nvPr/>
        </p:nvSpPr>
        <p:spPr>
          <a:xfrm>
            <a:off x="4021368" y="1536176"/>
            <a:ext cx="4867662" cy="4031873"/>
          </a:xfrm>
          <a:prstGeom prst="rect">
            <a:avLst/>
          </a:prstGeom>
        </p:spPr>
        <p:txBody>
          <a:bodyPr wrap="square">
            <a:spAutoFit/>
          </a:bodyPr>
          <a:lstStyle/>
          <a:p>
            <a:pPr marL="342900" indent="-342900" algn="just">
              <a:buClr>
                <a:srgbClr val="FFC000"/>
              </a:buClr>
              <a:buFont typeface="+mj-lt"/>
              <a:buAutoNum type="arabicPeriod"/>
              <a:defRPr/>
            </a:pPr>
            <a:r>
              <a:rPr lang="fr-FR" sz="1600" dirty="0">
                <a:solidFill>
                  <a:schemeClr val="dk1"/>
                </a:solidFill>
                <a:latin typeface="+mj-lt"/>
              </a:rPr>
              <a:t>Peu de repères sur le terrain - Les axes de jeu ne sont pas intégrés.</a:t>
            </a:r>
          </a:p>
          <a:p>
            <a:pPr marL="342900" indent="-342900" algn="just">
              <a:buFont typeface="+mj-lt"/>
              <a:buAutoNum type="arabicPeriod"/>
              <a:defRPr/>
            </a:pPr>
            <a:endParaRPr lang="fr-FR" sz="1600" dirty="0">
              <a:solidFill>
                <a:schemeClr val="dk1"/>
              </a:solidFill>
              <a:latin typeface="+mj-lt"/>
            </a:endParaRPr>
          </a:p>
          <a:p>
            <a:pPr marL="342900" indent="-342900" algn="just">
              <a:buClr>
                <a:srgbClr val="FFC000"/>
              </a:buClr>
              <a:buFont typeface="+mj-lt"/>
              <a:buAutoNum type="arabicPeriod"/>
              <a:defRPr/>
            </a:pPr>
            <a:r>
              <a:rPr lang="fr-FR" sz="1600" dirty="0">
                <a:solidFill>
                  <a:schemeClr val="dk1"/>
                </a:solidFill>
                <a:latin typeface="+mj-lt"/>
              </a:rPr>
              <a:t>La notion de MARQUE est très légèrement intégrée.</a:t>
            </a:r>
          </a:p>
          <a:p>
            <a:pPr marL="342900" indent="-342900" algn="just">
              <a:buClr>
                <a:srgbClr val="FFC000"/>
              </a:buClr>
              <a:buFont typeface="+mj-lt"/>
              <a:buAutoNum type="arabicPeriod"/>
              <a:defRPr/>
            </a:pPr>
            <a:endParaRPr lang="fr-FR" sz="1600" dirty="0">
              <a:solidFill>
                <a:schemeClr val="dk1"/>
              </a:solidFill>
              <a:latin typeface="+mj-lt"/>
            </a:endParaRPr>
          </a:p>
          <a:p>
            <a:pPr marL="342900" indent="-342900" algn="just">
              <a:buClr>
                <a:srgbClr val="FFC000"/>
              </a:buClr>
              <a:buFont typeface="+mj-lt"/>
              <a:buAutoNum type="arabicPeriod"/>
              <a:defRPr/>
            </a:pPr>
            <a:r>
              <a:rPr lang="fr-FR" sz="1600" dirty="0">
                <a:solidFill>
                  <a:schemeClr val="dk1"/>
                </a:solidFill>
                <a:latin typeface="+mj-lt"/>
              </a:rPr>
              <a:t>Le joueur joue tout seul contre les autres.</a:t>
            </a:r>
          </a:p>
          <a:p>
            <a:pPr marL="342900" indent="-342900" algn="just">
              <a:buClr>
                <a:srgbClr val="FFC000"/>
              </a:buClr>
              <a:buFont typeface="+mj-lt"/>
              <a:buAutoNum type="arabicPeriod"/>
              <a:defRPr/>
            </a:pPr>
            <a:endParaRPr lang="fr-FR" sz="1600" dirty="0">
              <a:solidFill>
                <a:schemeClr val="dk1"/>
              </a:solidFill>
              <a:latin typeface="+mj-lt"/>
            </a:endParaRPr>
          </a:p>
          <a:p>
            <a:pPr marL="342900" indent="-342900" algn="just">
              <a:buClr>
                <a:srgbClr val="FFC000"/>
              </a:buClr>
              <a:buFont typeface="+mj-lt"/>
              <a:buAutoNum type="arabicPeriod"/>
              <a:defRPr/>
            </a:pPr>
            <a:r>
              <a:rPr lang="fr-FR" sz="1600" dirty="0">
                <a:solidFill>
                  <a:schemeClr val="dk1"/>
                </a:solidFill>
                <a:latin typeface="+mj-lt"/>
              </a:rPr>
              <a:t>Il alterne les moments de grande activité et de repos (ou d’observation…).</a:t>
            </a:r>
          </a:p>
          <a:p>
            <a:pPr marL="342900" indent="-342900" algn="just">
              <a:buClr>
                <a:srgbClr val="FFC000"/>
              </a:buClr>
              <a:buFont typeface="+mj-lt"/>
              <a:buAutoNum type="arabicPeriod"/>
              <a:defRPr/>
            </a:pPr>
            <a:endParaRPr lang="fr-FR" sz="1600" dirty="0">
              <a:solidFill>
                <a:schemeClr val="dk1"/>
              </a:solidFill>
              <a:latin typeface="+mj-lt"/>
            </a:endParaRPr>
          </a:p>
          <a:p>
            <a:pPr marL="342900" indent="-342900" algn="just">
              <a:buClr>
                <a:srgbClr val="FFC000"/>
              </a:buClr>
              <a:buFont typeface="+mj-lt"/>
              <a:buAutoNum type="arabicPeriod"/>
              <a:defRPr/>
            </a:pPr>
            <a:r>
              <a:rPr lang="fr-FR" sz="1600" dirty="0">
                <a:solidFill>
                  <a:schemeClr val="dk1"/>
                </a:solidFill>
                <a:latin typeface="+mj-lt"/>
              </a:rPr>
              <a:t>Maîtrise imparfaitement les gestes de base (attraper, lancer, courir, sauter, shooter …).</a:t>
            </a:r>
          </a:p>
          <a:p>
            <a:pPr marL="342900" indent="-342900" algn="just">
              <a:buClr>
                <a:srgbClr val="FFC000"/>
              </a:buClr>
              <a:buFont typeface="+mj-lt"/>
              <a:buAutoNum type="arabicPeriod"/>
              <a:defRPr/>
            </a:pPr>
            <a:endParaRPr lang="fr-FR" sz="1600" dirty="0">
              <a:solidFill>
                <a:schemeClr val="dk1"/>
              </a:solidFill>
              <a:latin typeface="+mj-lt"/>
            </a:endParaRPr>
          </a:p>
          <a:p>
            <a:pPr marL="342900" indent="-342900" algn="just">
              <a:buClr>
                <a:srgbClr val="FFC000"/>
              </a:buClr>
              <a:buFont typeface="+mj-lt"/>
              <a:buAutoNum type="arabicPeriod"/>
              <a:defRPr/>
            </a:pPr>
            <a:r>
              <a:rPr lang="fr-FR" sz="1600" dirty="0">
                <a:solidFill>
                  <a:schemeClr val="dk1"/>
                </a:solidFill>
                <a:latin typeface="+mj-lt"/>
              </a:rPr>
              <a:t>A encore de grosses difficultés de coordination motrice.</a:t>
            </a:r>
          </a:p>
          <a:p>
            <a:pPr marL="342900" indent="-342900" algn="just">
              <a:buFont typeface="+mj-lt"/>
              <a:buAutoNum type="arabicPeriod"/>
              <a:defRPr/>
            </a:pPr>
            <a:endParaRPr lang="fr-FR" sz="1600" dirty="0">
              <a:solidFill>
                <a:schemeClr val="dk1"/>
              </a:solidFill>
              <a:latin typeface="+mj-lt"/>
            </a:endParaRPr>
          </a:p>
        </p:txBody>
      </p:sp>
      <p:sp>
        <p:nvSpPr>
          <p:cNvPr id="8" name="Parenthèse ouvrante 7">
            <a:extLst>
              <a:ext uri="{FF2B5EF4-FFF2-40B4-BE49-F238E27FC236}">
                <a16:creationId xmlns:a16="http://schemas.microsoft.com/office/drawing/2014/main" id="{C108F901-9843-EB43-9C80-4F71C4664A7F}"/>
              </a:ext>
            </a:extLst>
          </p:cNvPr>
          <p:cNvSpPr/>
          <p:nvPr/>
        </p:nvSpPr>
        <p:spPr>
          <a:xfrm>
            <a:off x="3841486" y="1191152"/>
            <a:ext cx="359764" cy="4376897"/>
          </a:xfrm>
          <a:prstGeom prst="leftBracket">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381487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èze 10"/>
          <p:cNvSpPr/>
          <p:nvPr/>
        </p:nvSpPr>
        <p:spPr>
          <a:xfrm>
            <a:off x="923313" y="-4757"/>
            <a:ext cx="8341873" cy="40810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OBSERVABLES</a:t>
            </a:r>
          </a:p>
        </p:txBody>
      </p:sp>
      <p:sp>
        <p:nvSpPr>
          <p:cNvPr id="14" name="Parallélogramme 13"/>
          <p:cNvSpPr/>
          <p:nvPr/>
        </p:nvSpPr>
        <p:spPr>
          <a:xfrm>
            <a:off x="817231" y="403351"/>
            <a:ext cx="5186963" cy="330883"/>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Comportements observables en utilisation </a:t>
            </a:r>
          </a:p>
        </p:txBody>
      </p:sp>
      <p:sp>
        <p:nvSpPr>
          <p:cNvPr id="2" name="Rectangle 1">
            <a:extLst>
              <a:ext uri="{FF2B5EF4-FFF2-40B4-BE49-F238E27FC236}">
                <a16:creationId xmlns:a16="http://schemas.microsoft.com/office/drawing/2014/main" id="{C6799ED1-99AA-D640-9A73-F966171B0744}"/>
              </a:ext>
            </a:extLst>
          </p:cNvPr>
          <p:cNvSpPr/>
          <p:nvPr/>
        </p:nvSpPr>
        <p:spPr>
          <a:xfrm>
            <a:off x="3971475" y="1847113"/>
            <a:ext cx="4917557" cy="3662541"/>
          </a:xfrm>
          <a:prstGeom prst="rect">
            <a:avLst/>
          </a:prstGeom>
        </p:spPr>
        <p:txBody>
          <a:bodyPr wrap="square">
            <a:spAutoFit/>
          </a:bodyPr>
          <a:lstStyle/>
          <a:p>
            <a:pPr marL="342900" indent="-342900" algn="just">
              <a:buClr>
                <a:srgbClr val="FFC000"/>
              </a:buClr>
              <a:buFont typeface="+mj-lt"/>
              <a:buAutoNum type="arabicPeriod" startAt="7"/>
              <a:defRPr/>
            </a:pPr>
            <a:r>
              <a:rPr lang="fr-FR" sz="1600" dirty="0">
                <a:solidFill>
                  <a:schemeClr val="dk1"/>
                </a:solidFill>
                <a:latin typeface="+mj-lt"/>
              </a:rPr>
              <a:t>Aime la bataille et la lutte.</a:t>
            </a:r>
          </a:p>
          <a:p>
            <a:pPr marL="342900" indent="-342900" algn="just">
              <a:buClr>
                <a:srgbClr val="FFC000"/>
              </a:buClr>
              <a:buFont typeface="+mj-lt"/>
              <a:buAutoNum type="arabicPeriod" startAt="7"/>
              <a:defRPr/>
            </a:pPr>
            <a:endParaRPr lang="fr-FR" sz="1600" dirty="0">
              <a:solidFill>
                <a:schemeClr val="dk1"/>
              </a:solidFill>
              <a:latin typeface="+mj-lt"/>
            </a:endParaRPr>
          </a:p>
          <a:p>
            <a:pPr marL="342900" indent="-342900" algn="just">
              <a:buClr>
                <a:srgbClr val="FFC000"/>
              </a:buClr>
              <a:buFont typeface="+mj-lt"/>
              <a:buAutoNum type="arabicPeriod" startAt="7"/>
              <a:defRPr/>
            </a:pPr>
            <a:r>
              <a:rPr lang="fr-FR" sz="1600" dirty="0">
                <a:solidFill>
                  <a:schemeClr val="dk1"/>
                </a:solidFill>
                <a:latin typeface="+mj-lt"/>
              </a:rPr>
              <a:t>Accepte et fait respecter la règle du jeu (unique et simple).</a:t>
            </a:r>
          </a:p>
          <a:p>
            <a:pPr algn="just">
              <a:buClr>
                <a:srgbClr val="FFC000"/>
              </a:buClr>
              <a:defRPr/>
            </a:pPr>
            <a:endParaRPr lang="fr-FR" sz="1600" dirty="0">
              <a:solidFill>
                <a:schemeClr val="dk1"/>
              </a:solidFill>
              <a:latin typeface="+mj-lt"/>
            </a:endParaRPr>
          </a:p>
          <a:p>
            <a:pPr marL="342900" indent="-342900" algn="just">
              <a:buClr>
                <a:srgbClr val="FFC000"/>
              </a:buClr>
              <a:buFont typeface="+mj-lt"/>
              <a:buAutoNum type="arabicPeriod" startAt="9"/>
              <a:defRPr/>
            </a:pPr>
            <a:r>
              <a:rPr lang="fr-FR" sz="1600" dirty="0">
                <a:solidFill>
                  <a:schemeClr val="dk1"/>
                </a:solidFill>
                <a:latin typeface="+mj-lt"/>
              </a:rPr>
              <a:t>Gère difficilement ses émotions.</a:t>
            </a:r>
          </a:p>
          <a:p>
            <a:pPr marL="342900" indent="-342900" algn="just">
              <a:buClr>
                <a:srgbClr val="FFC000"/>
              </a:buClr>
              <a:buFont typeface="+mj-lt"/>
              <a:buAutoNum type="arabicPeriod" startAt="9"/>
              <a:defRPr/>
            </a:pPr>
            <a:endParaRPr lang="fr-FR" sz="1600" dirty="0">
              <a:solidFill>
                <a:schemeClr val="dk1"/>
              </a:solidFill>
              <a:latin typeface="+mj-lt"/>
            </a:endParaRPr>
          </a:p>
          <a:p>
            <a:pPr marL="342900" indent="-342900" algn="just">
              <a:buClr>
                <a:srgbClr val="FFC000"/>
              </a:buClr>
              <a:buFont typeface="+mj-lt"/>
              <a:buAutoNum type="arabicPeriod" startAt="9"/>
              <a:defRPr/>
            </a:pPr>
            <a:r>
              <a:rPr lang="fr-FR" sz="1600" dirty="0">
                <a:solidFill>
                  <a:schemeClr val="dk1"/>
                </a:solidFill>
                <a:latin typeface="+mj-lt"/>
              </a:rPr>
              <a:t>Les situations jouées et imagées donnent un sens à son activité.</a:t>
            </a:r>
          </a:p>
          <a:p>
            <a:pPr marL="342900" indent="-342900" algn="just">
              <a:buClr>
                <a:srgbClr val="FFC000"/>
              </a:buClr>
              <a:buFont typeface="+mj-lt"/>
              <a:buAutoNum type="arabicPeriod" startAt="9"/>
              <a:defRPr/>
            </a:pPr>
            <a:endParaRPr lang="fr-FR" sz="1600" dirty="0">
              <a:solidFill>
                <a:schemeClr val="dk1"/>
              </a:solidFill>
              <a:latin typeface="+mj-lt"/>
            </a:endParaRPr>
          </a:p>
          <a:p>
            <a:pPr marL="342900" indent="-342900" algn="just">
              <a:buClr>
                <a:srgbClr val="FFC000"/>
              </a:buClr>
              <a:buFont typeface="+mj-lt"/>
              <a:buAutoNum type="arabicPeriod" startAt="9"/>
              <a:defRPr/>
            </a:pPr>
            <a:r>
              <a:rPr lang="fr-FR" sz="1600" dirty="0">
                <a:solidFill>
                  <a:schemeClr val="dk1"/>
                </a:solidFill>
                <a:latin typeface="+mj-lt"/>
              </a:rPr>
              <a:t>Aime les défis individuels ou collectifs simples.</a:t>
            </a:r>
          </a:p>
          <a:p>
            <a:pPr marL="342900" indent="-342900" algn="just">
              <a:buClr>
                <a:srgbClr val="FFC000"/>
              </a:buClr>
              <a:buFont typeface="+mj-lt"/>
              <a:buAutoNum type="arabicPeriod" startAt="9"/>
              <a:defRPr/>
            </a:pPr>
            <a:endParaRPr lang="fr-FR" sz="1600" dirty="0">
              <a:solidFill>
                <a:schemeClr val="dk1"/>
              </a:solidFill>
              <a:latin typeface="+mj-lt"/>
            </a:endParaRPr>
          </a:p>
          <a:p>
            <a:pPr marL="342900" indent="-342900" algn="just">
              <a:buClr>
                <a:srgbClr val="FFC000"/>
              </a:buClr>
              <a:buFont typeface="+mj-lt"/>
              <a:buAutoNum type="arabicPeriod" startAt="9"/>
              <a:defRPr/>
            </a:pPr>
            <a:r>
              <a:rPr lang="fr-FR" sz="1600" dirty="0">
                <a:solidFill>
                  <a:schemeClr val="dk1"/>
                </a:solidFill>
                <a:latin typeface="+mj-lt"/>
              </a:rPr>
              <a:t>Recopie les actions valorisantes.</a:t>
            </a:r>
            <a:endParaRPr lang="fr-FR" sz="1600" b="1" dirty="0">
              <a:solidFill>
                <a:schemeClr val="dk1"/>
              </a:solidFill>
              <a:latin typeface="+mj-lt"/>
            </a:endParaRPr>
          </a:p>
          <a:p>
            <a:pPr marL="342900" indent="-342900" algn="just">
              <a:buFont typeface="+mj-lt"/>
              <a:buAutoNum type="arabicPeriod" startAt="9"/>
              <a:defRPr/>
            </a:pPr>
            <a:endParaRPr lang="fr-FR" dirty="0">
              <a:solidFill>
                <a:schemeClr val="dk1"/>
              </a:solidFill>
              <a:latin typeface="+mj-lt"/>
            </a:endParaRPr>
          </a:p>
        </p:txBody>
      </p:sp>
      <p:sp>
        <p:nvSpPr>
          <p:cNvPr id="7" name="Rectangle 6">
            <a:extLst>
              <a:ext uri="{FF2B5EF4-FFF2-40B4-BE49-F238E27FC236}">
                <a16:creationId xmlns:a16="http://schemas.microsoft.com/office/drawing/2014/main" id="{B2FE4800-522D-3A4C-AAC8-0D1EB926E594}"/>
              </a:ext>
            </a:extLst>
          </p:cNvPr>
          <p:cNvSpPr/>
          <p:nvPr/>
        </p:nvSpPr>
        <p:spPr>
          <a:xfrm>
            <a:off x="309887" y="3047439"/>
            <a:ext cx="3306482" cy="1261884"/>
          </a:xfrm>
          <a:prstGeom prst="rect">
            <a:avLst/>
          </a:prstGeom>
        </p:spPr>
        <p:txBody>
          <a:bodyPr wrap="none">
            <a:spAutoFit/>
          </a:bodyPr>
          <a:lstStyle/>
          <a:p>
            <a:pPr algn="ctr">
              <a:defRPr/>
            </a:pPr>
            <a:r>
              <a:rPr lang="fr-FR" sz="2400" dirty="0">
                <a:solidFill>
                  <a:schemeClr val="accent5">
                    <a:lumMod val="75000"/>
                  </a:schemeClr>
                </a:solidFill>
              </a:rPr>
              <a:t>JEU DE MOUVEMENT</a:t>
            </a:r>
          </a:p>
          <a:p>
            <a:pPr algn="ctr">
              <a:defRPr/>
            </a:pPr>
            <a:r>
              <a:rPr lang="fr-FR" sz="1400" dirty="0">
                <a:solidFill>
                  <a:schemeClr val="accent5">
                    <a:lumMod val="75000"/>
                  </a:schemeClr>
                </a:solidFill>
              </a:rPr>
              <a:t>Caractérisé par le mouvement des joueurs </a:t>
            </a:r>
          </a:p>
          <a:p>
            <a:pPr algn="ctr">
              <a:defRPr/>
            </a:pPr>
            <a:r>
              <a:rPr lang="fr-FR" sz="1400" dirty="0">
                <a:solidFill>
                  <a:schemeClr val="accent5">
                    <a:lumMod val="75000"/>
                  </a:schemeClr>
                </a:solidFill>
              </a:rPr>
              <a:t>et le mouvement du ballon </a:t>
            </a:r>
          </a:p>
          <a:p>
            <a:pPr algn="ctr">
              <a:defRPr/>
            </a:pPr>
            <a:endParaRPr lang="fr-FR" sz="2400" dirty="0">
              <a:solidFill>
                <a:schemeClr val="accent5">
                  <a:lumMod val="75000"/>
                </a:schemeClr>
              </a:solidFill>
            </a:endParaRPr>
          </a:p>
        </p:txBody>
      </p:sp>
      <p:sp>
        <p:nvSpPr>
          <p:cNvPr id="8" name="Parenthèse ouvrante 7">
            <a:extLst>
              <a:ext uri="{FF2B5EF4-FFF2-40B4-BE49-F238E27FC236}">
                <a16:creationId xmlns:a16="http://schemas.microsoft.com/office/drawing/2014/main" id="{9C8852E0-B522-C44C-8ECE-88F13A03454E}"/>
              </a:ext>
            </a:extLst>
          </p:cNvPr>
          <p:cNvSpPr/>
          <p:nvPr/>
        </p:nvSpPr>
        <p:spPr>
          <a:xfrm>
            <a:off x="3791591" y="1616280"/>
            <a:ext cx="359764" cy="3662541"/>
          </a:xfrm>
          <a:prstGeom prst="leftBracket">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915712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èze 10"/>
          <p:cNvSpPr/>
          <p:nvPr/>
        </p:nvSpPr>
        <p:spPr>
          <a:xfrm>
            <a:off x="923313" y="-4757"/>
            <a:ext cx="8308822" cy="408107"/>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OBJECTIFS</a:t>
            </a:r>
          </a:p>
        </p:txBody>
      </p:sp>
      <p:sp>
        <p:nvSpPr>
          <p:cNvPr id="13" name="Parallélogramme 12"/>
          <p:cNvSpPr/>
          <p:nvPr/>
        </p:nvSpPr>
        <p:spPr>
          <a:xfrm>
            <a:off x="828247" y="403350"/>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Objectifs en utilisation</a:t>
            </a:r>
          </a:p>
        </p:txBody>
      </p:sp>
      <p:sp>
        <p:nvSpPr>
          <p:cNvPr id="2" name="Rectangle 1">
            <a:extLst>
              <a:ext uri="{FF2B5EF4-FFF2-40B4-BE49-F238E27FC236}">
                <a16:creationId xmlns:a16="http://schemas.microsoft.com/office/drawing/2014/main" id="{B70B429B-894D-734B-9967-D852330D6144}"/>
              </a:ext>
            </a:extLst>
          </p:cNvPr>
          <p:cNvSpPr/>
          <p:nvPr/>
        </p:nvSpPr>
        <p:spPr>
          <a:xfrm>
            <a:off x="-11996" y="1077947"/>
            <a:ext cx="4830893" cy="646331"/>
          </a:xfrm>
          <a:prstGeom prst="rect">
            <a:avLst/>
          </a:prstGeom>
        </p:spPr>
        <p:txBody>
          <a:bodyPr wrap="square">
            <a:spAutoFit/>
          </a:bodyPr>
          <a:lstStyle/>
          <a:p>
            <a:pPr algn="ctr"/>
            <a:r>
              <a:rPr lang="fr-FR" dirty="0">
                <a:solidFill>
                  <a:schemeClr val="accent5">
                    <a:lumMod val="75000"/>
                  </a:schemeClr>
                </a:solidFill>
                <a:latin typeface="+mj-lt"/>
              </a:rPr>
              <a:t>La résolution des problèmes liés à l’incertitude du combat est prioritaire. </a:t>
            </a:r>
          </a:p>
        </p:txBody>
      </p:sp>
      <p:sp>
        <p:nvSpPr>
          <p:cNvPr id="4" name="ZoneTexte 3">
            <a:extLst>
              <a:ext uri="{FF2B5EF4-FFF2-40B4-BE49-F238E27FC236}">
                <a16:creationId xmlns:a16="http://schemas.microsoft.com/office/drawing/2014/main" id="{B194E65C-805C-3942-95D1-9EC84DC054B5}"/>
              </a:ext>
            </a:extLst>
          </p:cNvPr>
          <p:cNvSpPr txBox="1"/>
          <p:nvPr/>
        </p:nvSpPr>
        <p:spPr>
          <a:xfrm>
            <a:off x="2219583" y="1701239"/>
            <a:ext cx="444352" cy="707886"/>
          </a:xfrm>
          <a:prstGeom prst="rect">
            <a:avLst/>
          </a:prstGeom>
          <a:noFill/>
        </p:spPr>
        <p:txBody>
          <a:bodyPr wrap="none" rtlCol="0">
            <a:spAutoFit/>
          </a:bodyPr>
          <a:lstStyle/>
          <a:p>
            <a:r>
              <a:rPr lang="fr-FR" sz="4000" b="1" dirty="0">
                <a:solidFill>
                  <a:schemeClr val="accent5">
                    <a:lumMod val="75000"/>
                  </a:schemeClr>
                </a:solidFill>
                <a:latin typeface="+mj-lt"/>
              </a:rPr>
              <a:t>1</a:t>
            </a:r>
          </a:p>
        </p:txBody>
      </p:sp>
      <p:sp>
        <p:nvSpPr>
          <p:cNvPr id="8" name="ZoneTexte 7">
            <a:extLst>
              <a:ext uri="{FF2B5EF4-FFF2-40B4-BE49-F238E27FC236}">
                <a16:creationId xmlns:a16="http://schemas.microsoft.com/office/drawing/2014/main" id="{966CA0F8-F5A7-3B4B-8EA3-6BB34595F169}"/>
              </a:ext>
            </a:extLst>
          </p:cNvPr>
          <p:cNvSpPr txBox="1"/>
          <p:nvPr/>
        </p:nvSpPr>
        <p:spPr>
          <a:xfrm>
            <a:off x="2219583" y="4095180"/>
            <a:ext cx="444352" cy="707886"/>
          </a:xfrm>
          <a:prstGeom prst="rect">
            <a:avLst/>
          </a:prstGeom>
          <a:noFill/>
        </p:spPr>
        <p:txBody>
          <a:bodyPr wrap="none" rtlCol="0">
            <a:spAutoFit/>
          </a:bodyPr>
          <a:lstStyle/>
          <a:p>
            <a:r>
              <a:rPr lang="fr-FR" sz="4000" b="1" dirty="0">
                <a:solidFill>
                  <a:schemeClr val="accent5">
                    <a:lumMod val="75000"/>
                  </a:schemeClr>
                </a:solidFill>
                <a:latin typeface="+mj-lt"/>
              </a:rPr>
              <a:t>2</a:t>
            </a:r>
          </a:p>
        </p:txBody>
      </p:sp>
      <p:sp>
        <p:nvSpPr>
          <p:cNvPr id="5" name="Rectangle 4">
            <a:extLst>
              <a:ext uri="{FF2B5EF4-FFF2-40B4-BE49-F238E27FC236}">
                <a16:creationId xmlns:a16="http://schemas.microsoft.com/office/drawing/2014/main" id="{8E3725C9-674C-4046-A27C-B3E354FD25C7}"/>
              </a:ext>
            </a:extLst>
          </p:cNvPr>
          <p:cNvSpPr/>
          <p:nvPr/>
        </p:nvSpPr>
        <p:spPr>
          <a:xfrm>
            <a:off x="-110071" y="2400220"/>
            <a:ext cx="5105399" cy="1200329"/>
          </a:xfrm>
          <a:prstGeom prst="rect">
            <a:avLst/>
          </a:prstGeom>
        </p:spPr>
        <p:txBody>
          <a:bodyPr wrap="square">
            <a:spAutoFit/>
          </a:bodyPr>
          <a:lstStyle/>
          <a:p>
            <a:pPr algn="ctr"/>
            <a:r>
              <a:rPr lang="fr-FR" b="1" dirty="0">
                <a:latin typeface="+mj-lt"/>
              </a:rPr>
              <a:t>Niveau psycho-affectif </a:t>
            </a:r>
          </a:p>
          <a:p>
            <a:pPr algn="ctr"/>
            <a:r>
              <a:rPr lang="fr-FR" dirty="0">
                <a:latin typeface="+mj-lt"/>
              </a:rPr>
              <a:t>Prendre du plaisir à combattre loyalement </a:t>
            </a:r>
          </a:p>
          <a:p>
            <a:pPr algn="ctr"/>
            <a:r>
              <a:rPr lang="fr-FR" dirty="0">
                <a:latin typeface="+mj-lt"/>
              </a:rPr>
              <a:t>Réguler son énergie dans le jeu de combat collectif </a:t>
            </a:r>
          </a:p>
          <a:p>
            <a:pPr algn="ctr"/>
            <a:r>
              <a:rPr lang="fr-FR" dirty="0">
                <a:latin typeface="+mj-lt"/>
              </a:rPr>
              <a:t>Respecter l’adversaire et jouer à combattre </a:t>
            </a:r>
          </a:p>
        </p:txBody>
      </p:sp>
      <p:sp>
        <p:nvSpPr>
          <p:cNvPr id="6" name="Rectangle 5">
            <a:extLst>
              <a:ext uri="{FF2B5EF4-FFF2-40B4-BE49-F238E27FC236}">
                <a16:creationId xmlns:a16="http://schemas.microsoft.com/office/drawing/2014/main" id="{F58941F1-7639-7E4D-841E-3CB1833B2363}"/>
              </a:ext>
            </a:extLst>
          </p:cNvPr>
          <p:cNvSpPr/>
          <p:nvPr/>
        </p:nvSpPr>
        <p:spPr>
          <a:xfrm>
            <a:off x="59473" y="4810803"/>
            <a:ext cx="4764572" cy="1200329"/>
          </a:xfrm>
          <a:prstGeom prst="rect">
            <a:avLst/>
          </a:prstGeom>
        </p:spPr>
        <p:txBody>
          <a:bodyPr wrap="square">
            <a:spAutoFit/>
          </a:bodyPr>
          <a:lstStyle/>
          <a:p>
            <a:pPr algn="ctr"/>
            <a:r>
              <a:rPr lang="fr-FR" b="1" dirty="0">
                <a:latin typeface="+mj-lt"/>
              </a:rPr>
              <a:t>Niveau psychomoteur </a:t>
            </a:r>
          </a:p>
          <a:p>
            <a:pPr algn="ctr"/>
            <a:r>
              <a:rPr lang="fr-FR" dirty="0">
                <a:latin typeface="+mj-lt"/>
              </a:rPr>
              <a:t>S’équilibrer, manipuler, améliorer sa coordination </a:t>
            </a:r>
          </a:p>
          <a:p>
            <a:pPr algn="ctr"/>
            <a:r>
              <a:rPr lang="fr-FR" dirty="0">
                <a:latin typeface="+mj-lt"/>
              </a:rPr>
              <a:t>Lancer, Courir, Sauter, Passer, Attraper, Réceptionner , Chuter ….</a:t>
            </a:r>
          </a:p>
        </p:txBody>
      </p:sp>
      <p:cxnSp>
        <p:nvCxnSpPr>
          <p:cNvPr id="9" name="Connecteur droit 8">
            <a:extLst>
              <a:ext uri="{FF2B5EF4-FFF2-40B4-BE49-F238E27FC236}">
                <a16:creationId xmlns:a16="http://schemas.microsoft.com/office/drawing/2014/main" id="{C9CC5298-47A6-354D-A5C2-D57D3427A0A0}"/>
              </a:ext>
            </a:extLst>
          </p:cNvPr>
          <p:cNvCxnSpPr>
            <a:cxnSpLocks/>
          </p:cNvCxnSpPr>
          <p:nvPr/>
        </p:nvCxnSpPr>
        <p:spPr>
          <a:xfrm>
            <a:off x="4916971" y="1097915"/>
            <a:ext cx="0" cy="5186890"/>
          </a:xfrm>
          <a:prstGeom prst="line">
            <a:avLst/>
          </a:prstGeom>
          <a:ln>
            <a:solidFill>
              <a:srgbClr val="2A498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3A463E-F694-9543-BCEE-C4CD63CFA0BB}"/>
              </a:ext>
            </a:extLst>
          </p:cNvPr>
          <p:cNvSpPr/>
          <p:nvPr/>
        </p:nvSpPr>
        <p:spPr>
          <a:xfrm>
            <a:off x="4943574" y="1831617"/>
            <a:ext cx="4267958" cy="646331"/>
          </a:xfrm>
          <a:prstGeom prst="rect">
            <a:avLst/>
          </a:prstGeom>
        </p:spPr>
        <p:txBody>
          <a:bodyPr wrap="square">
            <a:spAutoFit/>
          </a:bodyPr>
          <a:lstStyle/>
          <a:p>
            <a:pPr algn="ctr"/>
            <a:r>
              <a:rPr lang="fr-FR" dirty="0">
                <a:solidFill>
                  <a:srgbClr val="2A4A83"/>
                </a:solidFill>
                <a:latin typeface="+mj-lt"/>
              </a:rPr>
              <a:t>Le joueur cherche des solutions pour résoudre les problèmes de la logique du jeu</a:t>
            </a:r>
          </a:p>
        </p:txBody>
      </p:sp>
      <p:sp>
        <p:nvSpPr>
          <p:cNvPr id="11" name="Rectangle 10">
            <a:extLst>
              <a:ext uri="{FF2B5EF4-FFF2-40B4-BE49-F238E27FC236}">
                <a16:creationId xmlns:a16="http://schemas.microsoft.com/office/drawing/2014/main" id="{B0D72E67-315F-9349-8DFF-9984CA28FA57}"/>
              </a:ext>
            </a:extLst>
          </p:cNvPr>
          <p:cNvSpPr/>
          <p:nvPr/>
        </p:nvSpPr>
        <p:spPr>
          <a:xfrm>
            <a:off x="4896293" y="3198248"/>
            <a:ext cx="4335842" cy="1754326"/>
          </a:xfrm>
          <a:prstGeom prst="rect">
            <a:avLst/>
          </a:prstGeom>
        </p:spPr>
        <p:txBody>
          <a:bodyPr wrap="square">
            <a:spAutoFit/>
          </a:bodyPr>
          <a:lstStyle/>
          <a:p>
            <a:pPr algn="ctr"/>
            <a:r>
              <a:rPr lang="fr-FR" b="1" dirty="0">
                <a:latin typeface="+mj-lt"/>
              </a:rPr>
              <a:t>Niveau perceptif et décisionnel </a:t>
            </a:r>
          </a:p>
          <a:p>
            <a:pPr algn="ctr"/>
            <a:r>
              <a:rPr lang="fr-FR" dirty="0">
                <a:latin typeface="+mj-lt"/>
              </a:rPr>
              <a:t>Apprendre les règles fondamentales : la marque, le hors-jeu, le plaquage </a:t>
            </a:r>
          </a:p>
          <a:p>
            <a:pPr algn="ctr"/>
            <a:r>
              <a:rPr lang="fr-FR" dirty="0">
                <a:latin typeface="+mj-lt"/>
              </a:rPr>
              <a:t>Avancer seul ou en grappe (groupe) </a:t>
            </a:r>
          </a:p>
          <a:p>
            <a:pPr algn="ctr"/>
            <a:r>
              <a:rPr lang="fr-FR" dirty="0">
                <a:latin typeface="+mj-lt"/>
              </a:rPr>
              <a:t>Empêcher d’avancer seul ou collectivement </a:t>
            </a:r>
          </a:p>
          <a:p>
            <a:pPr algn="ctr"/>
            <a:r>
              <a:rPr lang="fr-FR" dirty="0">
                <a:latin typeface="+mj-lt"/>
              </a:rPr>
              <a:t>S’investir dans la lutte collective…</a:t>
            </a:r>
          </a:p>
        </p:txBody>
      </p:sp>
      <p:sp>
        <p:nvSpPr>
          <p:cNvPr id="18" name="ZoneTexte 17">
            <a:extLst>
              <a:ext uri="{FF2B5EF4-FFF2-40B4-BE49-F238E27FC236}">
                <a16:creationId xmlns:a16="http://schemas.microsoft.com/office/drawing/2014/main" id="{95D7F807-2562-B946-917A-4FECB03CDCB3}"/>
              </a:ext>
            </a:extLst>
          </p:cNvPr>
          <p:cNvSpPr txBox="1"/>
          <p:nvPr/>
        </p:nvSpPr>
        <p:spPr>
          <a:xfrm>
            <a:off x="6842038" y="2497618"/>
            <a:ext cx="444352" cy="707886"/>
          </a:xfrm>
          <a:prstGeom prst="rect">
            <a:avLst/>
          </a:prstGeom>
          <a:noFill/>
        </p:spPr>
        <p:txBody>
          <a:bodyPr wrap="none" rtlCol="0">
            <a:spAutoFit/>
          </a:bodyPr>
          <a:lstStyle/>
          <a:p>
            <a:r>
              <a:rPr lang="fr-FR" sz="4000" b="1" dirty="0">
                <a:solidFill>
                  <a:schemeClr val="accent5">
                    <a:lumMod val="75000"/>
                  </a:schemeClr>
                </a:solidFill>
                <a:latin typeface="+mj-lt"/>
              </a:rPr>
              <a:t>3</a:t>
            </a:r>
          </a:p>
        </p:txBody>
      </p:sp>
    </p:spTree>
    <p:extLst>
      <p:ext uri="{BB962C8B-B14F-4D97-AF65-F5344CB8AC3E}">
        <p14:creationId xmlns:p14="http://schemas.microsoft.com/office/powerpoint/2010/main" val="3211660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èze 10"/>
          <p:cNvSpPr/>
          <p:nvPr/>
        </p:nvSpPr>
        <p:spPr>
          <a:xfrm>
            <a:off x="-171026" y="2849078"/>
            <a:ext cx="9486053" cy="88757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CONTENUS D’ENTRAINEMENT - JEUX IMAGÉS</a:t>
            </a:r>
          </a:p>
        </p:txBody>
      </p:sp>
      <p:grpSp>
        <p:nvGrpSpPr>
          <p:cNvPr id="8" name="Groupe 7"/>
          <p:cNvGrpSpPr/>
          <p:nvPr/>
        </p:nvGrpSpPr>
        <p:grpSpPr>
          <a:xfrm>
            <a:off x="353465" y="1145406"/>
            <a:ext cx="3096669" cy="0"/>
            <a:chOff x="121939" y="1530127"/>
            <a:chExt cx="7809277" cy="3763767"/>
          </a:xfrm>
        </p:grpSpPr>
        <p:sp>
          <p:nvSpPr>
            <p:cNvPr id="9" name="Ellipse 8"/>
            <p:cNvSpPr/>
            <p:nvPr/>
          </p:nvSpPr>
          <p:spPr>
            <a:xfrm>
              <a:off x="4050455" y="1594554"/>
              <a:ext cx="3880761" cy="3699340"/>
            </a:xfrm>
            <a:prstGeom prst="ellipse">
              <a:avLst/>
            </a:prstGeom>
            <a:solidFill>
              <a:srgbClr val="14A8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435" y="1843255"/>
              <a:ext cx="2635379" cy="2635379"/>
            </a:xfrm>
            <a:prstGeom prst="rect">
              <a:avLst/>
            </a:prstGeom>
          </p:spPr>
        </p:pic>
        <p:sp>
          <p:nvSpPr>
            <p:cNvPr id="11" name="ZoneTexte 10"/>
            <p:cNvSpPr txBox="1"/>
            <p:nvPr/>
          </p:nvSpPr>
          <p:spPr>
            <a:xfrm>
              <a:off x="121939" y="1530127"/>
              <a:ext cx="2770741" cy="0"/>
            </a:xfrm>
            <a:prstGeom prst="rect">
              <a:avLst/>
            </a:prstGeom>
            <a:noFill/>
          </p:spPr>
          <p:txBody>
            <a:bodyPr wrap="square" rtlCol="0">
              <a:spAutoFit/>
            </a:bodyPr>
            <a:lstStyle/>
            <a:p>
              <a:r>
                <a:rPr lang="fr-FR" sz="4400" b="1" dirty="0">
                  <a:solidFill>
                    <a:schemeClr val="bg1"/>
                  </a:solidFill>
                </a:rPr>
                <a:t>U8</a:t>
              </a:r>
            </a:p>
          </p:txBody>
        </p:sp>
      </p:grpSp>
    </p:spTree>
    <p:extLst>
      <p:ext uri="{BB962C8B-B14F-4D97-AF65-F5344CB8AC3E}">
        <p14:creationId xmlns:p14="http://schemas.microsoft.com/office/powerpoint/2010/main" val="3703270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5103" y="1198986"/>
            <a:ext cx="8482331" cy="461665"/>
          </a:xfrm>
          <a:prstGeom prst="rect">
            <a:avLst/>
          </a:prstGeom>
          <a:noFill/>
          <a:ln w="12700">
            <a:solidFill>
              <a:schemeClr val="tx1"/>
            </a:solidFill>
          </a:ln>
        </p:spPr>
        <p:txBody>
          <a:bodyPr wrap="square" rtlCol="0">
            <a:spAutoFit/>
          </a:bodyPr>
          <a:lstStyle/>
          <a:p>
            <a:pPr algn="ctr"/>
            <a:r>
              <a:rPr lang="fr-FR" sz="1200" b="1" i="1" u="sng" dirty="0"/>
              <a:t>OBJECTIFS</a:t>
            </a:r>
            <a:r>
              <a:rPr lang="fr-FR" sz="1200" u="sng" dirty="0"/>
              <a:t>: </a:t>
            </a:r>
            <a:r>
              <a:rPr lang="fr-FR" sz="1200" dirty="0"/>
              <a:t>Améliorer la transmission et réception du ballon.</a:t>
            </a:r>
          </a:p>
          <a:p>
            <a:pPr algn="ctr"/>
            <a:r>
              <a:rPr lang="fr-FR" sz="1200" b="1" i="1" u="sng" dirty="0"/>
              <a:t>BUT</a:t>
            </a:r>
            <a:r>
              <a:rPr lang="fr-FR" sz="1200" b="1" u="sng" dirty="0"/>
              <a:t> : </a:t>
            </a:r>
            <a:r>
              <a:rPr lang="fr-FR" sz="1200" dirty="0"/>
              <a:t>Passer et capter un maximum de ballons sans les faire tomber.</a:t>
            </a:r>
          </a:p>
        </p:txBody>
      </p:sp>
      <p:graphicFrame>
        <p:nvGraphicFramePr>
          <p:cNvPr id="7" name="Tableau 6"/>
          <p:cNvGraphicFramePr>
            <a:graphicFrameLocks noGrp="1"/>
          </p:cNvGraphicFramePr>
          <p:nvPr>
            <p:extLst>
              <p:ext uri="{D42A27DB-BD31-4B8C-83A1-F6EECF244321}">
                <p14:modId xmlns:p14="http://schemas.microsoft.com/office/powerpoint/2010/main" val="2916777033"/>
              </p:ext>
            </p:extLst>
          </p:nvPr>
        </p:nvGraphicFramePr>
        <p:xfrm>
          <a:off x="345101" y="1731007"/>
          <a:ext cx="2989546" cy="901290"/>
        </p:xfrm>
        <a:graphic>
          <a:graphicData uri="http://schemas.openxmlformats.org/drawingml/2006/table">
            <a:tbl>
              <a:tblPr firstRow="1" firstCol="1" lastRow="1" lastCol="1" bandRow="1" bandCol="1">
                <a:tableStyleId>{5C22544A-7EE6-4342-B048-85BDC9FD1C3A}</a:tableStyleId>
              </a:tblPr>
              <a:tblGrid>
                <a:gridCol w="2989546">
                  <a:extLst>
                    <a:ext uri="{9D8B030D-6E8A-4147-A177-3AD203B41FA5}">
                      <a16:colId xmlns:a16="http://schemas.microsoft.com/office/drawing/2014/main" val="637915118"/>
                    </a:ext>
                  </a:extLst>
                </a:gridCol>
              </a:tblGrid>
              <a:tr h="901290">
                <a:tc>
                  <a:txBody>
                    <a:bodyPr/>
                    <a:lstStyle/>
                    <a:p>
                      <a:pPr marL="0" algn="l" defTabSz="914400" rtl="0" eaLnBrk="1" latinLnBrk="0" hangingPunct="1">
                        <a:spcBef>
                          <a:spcPts val="20"/>
                        </a:spcBef>
                        <a:spcAft>
                          <a:spcPts val="0"/>
                        </a:spcAft>
                      </a:pPr>
                      <a:r>
                        <a:rPr lang="fr-FR" sz="1200" b="1" i="1" u="sng"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DISPOSITION : </a:t>
                      </a:r>
                    </a:p>
                    <a:p>
                      <a:pPr marL="0" algn="l" defTabSz="914400" rtl="0" eaLnBrk="1" latinLnBrk="0" hangingPunct="1">
                        <a:spcBef>
                          <a:spcPts val="20"/>
                        </a:spcBef>
                        <a:spcAft>
                          <a:spcPts val="20"/>
                        </a:spcAft>
                      </a:pPr>
                      <a:r>
                        <a:rPr lang="fr-FR" sz="11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Effectif </a:t>
                      </a: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TOUS </a:t>
                      </a:r>
                    </a:p>
                    <a:p>
                      <a:pPr marL="0" algn="l" defTabSz="914400" rtl="0" eaLnBrk="1" latinLnBrk="0" hangingPunct="1">
                        <a:spcBef>
                          <a:spcPts val="20"/>
                        </a:spcBef>
                        <a:spcAft>
                          <a:spcPts val="20"/>
                        </a:spcAft>
                      </a:pPr>
                      <a:r>
                        <a:rPr lang="fr-FR" sz="11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Espace </a:t>
                      </a: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40mx40</a:t>
                      </a:r>
                    </a:p>
                    <a:p>
                      <a:pPr marL="0" algn="l" defTabSz="914400" rtl="0" eaLnBrk="1" latinLnBrk="0" hangingPunct="1">
                        <a:spcBef>
                          <a:spcPts val="20"/>
                        </a:spcBef>
                        <a:spcAft>
                          <a:spcPts val="20"/>
                        </a:spcAft>
                      </a:pPr>
                      <a:r>
                        <a:rPr lang="fr-FR" sz="11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Matériel</a:t>
                      </a: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 Ballons, balles de tennis ou objet de petite taille, plots, chasubles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655783663"/>
              </p:ext>
            </p:extLst>
          </p:nvPr>
        </p:nvGraphicFramePr>
        <p:xfrm>
          <a:off x="3476095" y="1731008"/>
          <a:ext cx="5351339" cy="1449779"/>
        </p:xfrm>
        <a:graphic>
          <a:graphicData uri="http://schemas.openxmlformats.org/drawingml/2006/table">
            <a:tbl>
              <a:tblPr firstRow="1" firstCol="1" lastRow="1" lastCol="1" bandRow="1" bandCol="1">
                <a:tableStyleId>{5C22544A-7EE6-4342-B048-85BDC9FD1C3A}</a:tableStyleId>
              </a:tblPr>
              <a:tblGrid>
                <a:gridCol w="5351339">
                  <a:extLst>
                    <a:ext uri="{9D8B030D-6E8A-4147-A177-3AD203B41FA5}">
                      <a16:colId xmlns:a16="http://schemas.microsoft.com/office/drawing/2014/main" val="2001156836"/>
                    </a:ext>
                  </a:extLst>
                </a:gridCol>
              </a:tblGrid>
              <a:tr h="1449779">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COMPORTEMENTS ATTENDUS:</a:t>
                      </a:r>
                    </a:p>
                    <a:p>
                      <a:pPr algn="l">
                        <a:spcBef>
                          <a:spcPts val="20"/>
                        </a:spcBef>
                        <a:spcAft>
                          <a:spcPts val="20"/>
                        </a:spcAft>
                      </a:pPr>
                      <a:r>
                        <a:rPr lang="fr-FR" sz="1100" b="0"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 Passeur :</a:t>
                      </a:r>
                      <a:endParaRPr lang="fr-FR" sz="1100" b="0" i="1" u="sng" dirty="0">
                        <a:solidFill>
                          <a:schemeClr val="tx1"/>
                        </a:solidFill>
                        <a:effectLst/>
                        <a:latin typeface="Times New Roman" panose="02020603050405020304" pitchFamily="18" charset="0"/>
                        <a:ea typeface="Times New Roman" panose="02020603050405020304" pitchFamily="18" charset="0"/>
                        <a:cs typeface="+mn-cs"/>
                      </a:endParaRPr>
                    </a:p>
                    <a:p>
                      <a:pPr marL="171450" indent="-171450" algn="l">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Communication verbale = appeler son partenaire.</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Contact visuel.</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Passe courte</a:t>
                      </a:r>
                      <a:r>
                        <a:rPr lang="fr-FR" sz="11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et simple.</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Passe dans la cible.</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100" b="0"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 receveur :</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Communication verbale = appeler son partenaire</a:t>
                      </a: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1633524818"/>
              </p:ext>
            </p:extLst>
          </p:nvPr>
        </p:nvGraphicFramePr>
        <p:xfrm>
          <a:off x="3485647" y="3317456"/>
          <a:ext cx="3051019" cy="2132395"/>
        </p:xfrm>
        <a:graphic>
          <a:graphicData uri="http://schemas.openxmlformats.org/drawingml/2006/table">
            <a:tbl>
              <a:tblPr/>
              <a:tblGrid>
                <a:gridCol w="3051019">
                  <a:extLst>
                    <a:ext uri="{9D8B030D-6E8A-4147-A177-3AD203B41FA5}">
                      <a16:colId xmlns:a16="http://schemas.microsoft.com/office/drawing/2014/main" val="3774857870"/>
                    </a:ext>
                  </a:extLst>
                </a:gridCol>
              </a:tblGrid>
              <a:tr h="2132395">
                <a:tc>
                  <a:txBody>
                    <a:bodyPr/>
                    <a:lstStyle/>
                    <a:p>
                      <a:pPr algn="l">
                        <a:spcAft>
                          <a:spcPts val="0"/>
                        </a:spcAft>
                      </a:pPr>
                      <a:r>
                        <a:rPr lang="fr-FR" sz="1200" b="1" i="1" u="sng"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b="0" i="1"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Dans un 1</a:t>
                      </a:r>
                      <a:r>
                        <a:rPr lang="fr-FR" sz="1100" b="0" i="0" baseline="300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er</a:t>
                      </a: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temps, tous les joueurs trottinent dans l’aire de jeu.</a:t>
                      </a:r>
                      <a:endParaRPr lang="fr-FR" sz="1100" b="0" i="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100" b="0" i="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Selon les consignes de l’éducateur, réaliser les tâches avec le plus d’application possible :</a:t>
                      </a:r>
                      <a:endParaRPr lang="fr-FR" sz="1100" b="0" i="0" dirty="0">
                        <a:effectLst/>
                        <a:latin typeface="Times New Roman" panose="02020603050405020304" pitchFamily="18" charset="0"/>
                        <a:ea typeface="Times New Roman" panose="02020603050405020304" pitchFamily="18" charset="0"/>
                      </a:endParaRPr>
                    </a:p>
                    <a:p>
                      <a:pPr marL="171450" lvl="0" indent="-171450" algn="just">
                        <a:spcBef>
                          <a:spcPts val="20"/>
                        </a:spcBef>
                        <a:spcAft>
                          <a:spcPts val="20"/>
                        </a:spcAft>
                        <a:buFont typeface="Arial" panose="020B0604020202020204" pitchFamily="34" charset="0"/>
                        <a:buChar char="•"/>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Passe simple.</a:t>
                      </a:r>
                      <a:endParaRPr lang="fr-FR" sz="1100" b="0" i="0" dirty="0">
                        <a:effectLst/>
                        <a:latin typeface="Times New Roman" panose="02020603050405020304" pitchFamily="18" charset="0"/>
                        <a:ea typeface="Times New Roman" panose="02020603050405020304" pitchFamily="18" charset="0"/>
                      </a:endParaRPr>
                    </a:p>
                    <a:p>
                      <a:pPr marL="171450" lvl="0" indent="-171450" algn="just">
                        <a:spcBef>
                          <a:spcPts val="20"/>
                        </a:spcBef>
                        <a:spcAft>
                          <a:spcPts val="20"/>
                        </a:spcAft>
                        <a:buFont typeface="Arial" panose="020B0604020202020204" pitchFamily="34" charset="0"/>
                        <a:buChar char="•"/>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Passe à une main (gauche &amp; droite).</a:t>
                      </a:r>
                      <a:endParaRPr lang="fr-FR" sz="1100" b="0" i="0" dirty="0">
                        <a:effectLst/>
                        <a:latin typeface="Times New Roman" panose="02020603050405020304" pitchFamily="18" charset="0"/>
                        <a:ea typeface="Times New Roman" panose="02020603050405020304" pitchFamily="18" charset="0"/>
                      </a:endParaRPr>
                    </a:p>
                    <a:p>
                      <a:pPr marL="171450" lvl="0" indent="-171450" algn="just">
                        <a:spcBef>
                          <a:spcPts val="20"/>
                        </a:spcBef>
                        <a:spcAft>
                          <a:spcPts val="20"/>
                        </a:spcAft>
                        <a:buFont typeface="Arial" panose="020B0604020202020204" pitchFamily="34" charset="0"/>
                        <a:buChar char="•"/>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Passe en l’air.</a:t>
                      </a:r>
                      <a:endParaRPr lang="fr-FR" sz="1100" b="0" i="0" dirty="0">
                        <a:effectLst/>
                        <a:latin typeface="Times New Roman" panose="02020603050405020304" pitchFamily="18" charset="0"/>
                        <a:ea typeface="Times New Roman" panose="02020603050405020304" pitchFamily="18" charset="0"/>
                      </a:endParaRPr>
                    </a:p>
                    <a:p>
                      <a:pPr marL="171450" lvl="0" indent="-171450" algn="just">
                        <a:spcBef>
                          <a:spcPts val="20"/>
                        </a:spcBef>
                        <a:spcAft>
                          <a:spcPts val="20"/>
                        </a:spcAft>
                        <a:buFont typeface="Arial" panose="020B0604020202020204" pitchFamily="34" charset="0"/>
                        <a:buChar char="•"/>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Varier les directions et sens de courses…</a:t>
                      </a:r>
                      <a:endParaRPr lang="fr-FR" sz="1100" b="0" i="0" dirty="0">
                        <a:solidFill>
                          <a:schemeClr val="tx1"/>
                        </a:solidFill>
                        <a:effectLst/>
                        <a:latin typeface="Times New Roman" panose="02020603050405020304" pitchFamily="18" charset="0"/>
                        <a:ea typeface="Times New Roman" panose="02020603050405020304" pitchFamily="18" charset="0"/>
                        <a:cs typeface="+mn-cs"/>
                      </a:endParaRPr>
                    </a:p>
                    <a:p>
                      <a:pPr marL="171450" lvl="0" indent="-171450" algn="just">
                        <a:spcBef>
                          <a:spcPts val="20"/>
                        </a:spcBef>
                        <a:spcAft>
                          <a:spcPts val="20"/>
                        </a:spcAft>
                        <a:buFont typeface="Arial" panose="020B0604020202020204" pitchFamily="34" charset="0"/>
                        <a:buChar char="•"/>
                      </a:pPr>
                      <a:r>
                        <a:rPr lang="fr-FR" sz="1100" b="0" i="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Utiliser une balle de tennis.</a:t>
                      </a:r>
                      <a:endParaRPr lang="fr-FR" sz="1100" b="0" i="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2760102172"/>
              </p:ext>
            </p:extLst>
          </p:nvPr>
        </p:nvGraphicFramePr>
        <p:xfrm>
          <a:off x="6658718" y="3317455"/>
          <a:ext cx="2171250" cy="1005840"/>
        </p:xfrm>
        <a:graphic>
          <a:graphicData uri="http://schemas.openxmlformats.org/drawingml/2006/table">
            <a:tbl>
              <a:tblPr/>
              <a:tblGrid>
                <a:gridCol w="2171250">
                  <a:extLst>
                    <a:ext uri="{9D8B030D-6E8A-4147-A177-3AD203B41FA5}">
                      <a16:colId xmlns:a16="http://schemas.microsoft.com/office/drawing/2014/main" val="195269651"/>
                    </a:ext>
                  </a:extLst>
                </a:gridCol>
              </a:tblGrid>
              <a:tr h="831462">
                <a:tc>
                  <a:txBody>
                    <a:bodyPr/>
                    <a:lstStyle/>
                    <a:p>
                      <a:pPr algn="l">
                        <a:spcBef>
                          <a:spcPts val="20"/>
                        </a:spcBef>
                        <a:spcAft>
                          <a:spcPts val="20"/>
                        </a:spcAft>
                      </a:pPr>
                      <a:r>
                        <a:rPr lang="fr-FR" sz="1100" b="1" i="1" u="sng" dirty="0">
                          <a:effectLst/>
                          <a:latin typeface="Calibri" panose="020F0502020204030204" pitchFamily="34" charset="0"/>
                          <a:ea typeface="Times New Roman" panose="02020603050405020304" pitchFamily="18" charset="0"/>
                          <a:cs typeface="Arial" panose="020B0604020202020204" pitchFamily="34" charset="0"/>
                        </a:rPr>
                        <a:t>EVOLUTIONS </a:t>
                      </a:r>
                      <a:r>
                        <a:rPr lang="fr-FR" sz="1100" b="1" i="1" u="none" dirty="0">
                          <a:effectLst/>
                          <a:latin typeface="Calibri" panose="020F0502020204030204" pitchFamily="34" charset="0"/>
                          <a:ea typeface="Times New Roman" panose="02020603050405020304" pitchFamily="18" charset="0"/>
                          <a:cs typeface="Arial" panose="020B0604020202020204" pitchFamily="34" charset="0"/>
                        </a:rPr>
                        <a:t>:  </a:t>
                      </a:r>
                      <a:endParaRPr lang="fr-FR" sz="1100" i="1" u="none" dirty="0">
                        <a:effectLst/>
                        <a:latin typeface="Times New Roman" panose="02020603050405020304" pitchFamily="18" charset="0"/>
                        <a:ea typeface="Times New Roman" panose="02020603050405020304" pitchFamily="18" charset="0"/>
                      </a:endParaRPr>
                    </a:p>
                    <a:p>
                      <a:pPr marL="0" lvl="0" indent="0" algn="l">
                        <a:spcAft>
                          <a:spcPts val="0"/>
                        </a:spcAft>
                        <a:buFont typeface="Arial" panose="020B0604020202020204" pitchFamily="34" charset="0"/>
                        <a:buNone/>
                      </a:pPr>
                      <a:r>
                        <a:rPr lang="fr-FR" sz="1100" dirty="0">
                          <a:effectLst/>
                          <a:latin typeface="Calibri" panose="020F0502020204030204" pitchFamily="34" charset="0"/>
                          <a:ea typeface="Times New Roman" panose="02020603050405020304" pitchFamily="18" charset="0"/>
                          <a:cs typeface="Arial" panose="020B0604020202020204" pitchFamily="34" charset="0"/>
                        </a:rPr>
                        <a:t>Passe à dix</a:t>
                      </a:r>
                      <a:endParaRPr lang="fr-FR" sz="1100" dirty="0">
                        <a:effectLst/>
                        <a:latin typeface="Times New Roman" panose="02020603050405020304" pitchFamily="18" charset="0"/>
                        <a:ea typeface="Times New Roman" panose="02020603050405020304" pitchFamily="18" charset="0"/>
                      </a:endParaRPr>
                    </a:p>
                    <a:p>
                      <a:pPr marL="0" lvl="0" indent="0" algn="l">
                        <a:spcAft>
                          <a:spcPts val="0"/>
                        </a:spcAft>
                        <a:buFont typeface="Arial" panose="020B0604020202020204" pitchFamily="34" charset="0"/>
                        <a:buNone/>
                      </a:pPr>
                      <a:r>
                        <a:rPr lang="fr-FR" sz="1100" dirty="0">
                          <a:effectLst/>
                          <a:latin typeface="Calibri" panose="020F0502020204030204" pitchFamily="34" charset="0"/>
                          <a:ea typeface="Times New Roman" panose="02020603050405020304" pitchFamily="18" charset="0"/>
                          <a:cs typeface="Arial" panose="020B0604020202020204" pitchFamily="34" charset="0"/>
                        </a:rPr>
                        <a:t>Zones de marque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altLang="fr-FR"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 ballon pour 2 = adversaire tentant de récupérer ou intercepter la balle.</a:t>
                      </a:r>
                      <a:r>
                        <a:rPr kumimoji="0" lang="fr-FR" altLang="fr-FR" sz="1100"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endParaRPr kumimoji="0" lang="fr-FR" altLang="fr-FR"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93485"/>
                  </a:ext>
                </a:extLst>
              </a:tr>
            </a:tbl>
          </a:graphicData>
        </a:graphic>
      </p:graphicFrame>
      <p:sp>
        <p:nvSpPr>
          <p:cNvPr id="19" name="Trapèze 10"/>
          <p:cNvSpPr/>
          <p:nvPr/>
        </p:nvSpPr>
        <p:spPr>
          <a:xfrm>
            <a:off x="923313" y="-4757"/>
            <a:ext cx="8308822" cy="398959"/>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pSp>
        <p:nvGrpSpPr>
          <p:cNvPr id="5" name="Group 2"/>
          <p:cNvGrpSpPr>
            <a:grpSpLocks/>
          </p:cNvGrpSpPr>
          <p:nvPr/>
        </p:nvGrpSpPr>
        <p:grpSpPr bwMode="auto">
          <a:xfrm>
            <a:off x="314364" y="2840103"/>
            <a:ext cx="3051020" cy="2132395"/>
            <a:chOff x="2985" y="5280"/>
            <a:chExt cx="6484" cy="5685"/>
          </a:xfrm>
        </p:grpSpPr>
        <p:grpSp>
          <p:nvGrpSpPr>
            <p:cNvPr id="6" name="Group 3"/>
            <p:cNvGrpSpPr>
              <a:grpSpLocks/>
            </p:cNvGrpSpPr>
            <p:nvPr/>
          </p:nvGrpSpPr>
          <p:grpSpPr bwMode="auto">
            <a:xfrm>
              <a:off x="2985" y="5280"/>
              <a:ext cx="6484" cy="5685"/>
              <a:chOff x="2985" y="5280"/>
              <a:chExt cx="6484" cy="5685"/>
            </a:xfrm>
          </p:grpSpPr>
          <p:grpSp>
            <p:nvGrpSpPr>
              <p:cNvPr id="29" name="Group 4"/>
              <p:cNvGrpSpPr>
                <a:grpSpLocks/>
              </p:cNvGrpSpPr>
              <p:nvPr/>
            </p:nvGrpSpPr>
            <p:grpSpPr bwMode="auto">
              <a:xfrm>
                <a:off x="2985" y="5280"/>
                <a:ext cx="6484" cy="5685"/>
                <a:chOff x="2985" y="5280"/>
                <a:chExt cx="6484" cy="5685"/>
              </a:xfrm>
            </p:grpSpPr>
            <p:sp>
              <p:nvSpPr>
                <p:cNvPr id="105" name="Rectangle 5"/>
                <p:cNvSpPr>
                  <a:spLocks noChangeArrowheads="1"/>
                </p:cNvSpPr>
                <p:nvPr/>
              </p:nvSpPr>
              <p:spPr bwMode="auto">
                <a:xfrm>
                  <a:off x="2985" y="5280"/>
                  <a:ext cx="6484" cy="568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106" name="Rectangle 6"/>
                <p:cNvSpPr>
                  <a:spLocks noChangeArrowheads="1"/>
                </p:cNvSpPr>
                <p:nvPr/>
              </p:nvSpPr>
              <p:spPr bwMode="auto">
                <a:xfrm>
                  <a:off x="3546" y="5790"/>
                  <a:ext cx="5410" cy="463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107" name="AutoShape 7"/>
                <p:cNvSpPr>
                  <a:spLocks noChangeArrowheads="1"/>
                </p:cNvSpPr>
                <p:nvPr/>
              </p:nvSpPr>
              <p:spPr bwMode="auto">
                <a:xfrm>
                  <a:off x="3495" y="7821"/>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8" name="AutoShape 8"/>
                <p:cNvSpPr>
                  <a:spLocks noChangeArrowheads="1"/>
                </p:cNvSpPr>
                <p:nvPr/>
              </p:nvSpPr>
              <p:spPr bwMode="auto">
                <a:xfrm>
                  <a:off x="8858" y="570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 name="AutoShape 9"/>
                <p:cNvSpPr>
                  <a:spLocks noChangeArrowheads="1"/>
                </p:cNvSpPr>
                <p:nvPr/>
              </p:nvSpPr>
              <p:spPr bwMode="auto">
                <a:xfrm>
                  <a:off x="3495" y="570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0" name="AutoShape 10"/>
                <p:cNvSpPr>
                  <a:spLocks noChangeArrowheads="1"/>
                </p:cNvSpPr>
                <p:nvPr/>
              </p:nvSpPr>
              <p:spPr bwMode="auto">
                <a:xfrm>
                  <a:off x="6278" y="570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1" name="AutoShape 11"/>
                <p:cNvSpPr>
                  <a:spLocks noChangeArrowheads="1"/>
                </p:cNvSpPr>
                <p:nvPr/>
              </p:nvSpPr>
              <p:spPr bwMode="auto">
                <a:xfrm>
                  <a:off x="7676" y="570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 name="AutoShape 12"/>
                <p:cNvSpPr>
                  <a:spLocks noChangeArrowheads="1"/>
                </p:cNvSpPr>
                <p:nvPr/>
              </p:nvSpPr>
              <p:spPr bwMode="auto">
                <a:xfrm>
                  <a:off x="4811" y="570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3" name="AutoShape 13"/>
                <p:cNvSpPr>
                  <a:spLocks noChangeArrowheads="1"/>
                </p:cNvSpPr>
                <p:nvPr/>
              </p:nvSpPr>
              <p:spPr bwMode="auto">
                <a:xfrm>
                  <a:off x="8852" y="1024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 name="AutoShape 14"/>
                <p:cNvSpPr>
                  <a:spLocks noChangeArrowheads="1"/>
                </p:cNvSpPr>
                <p:nvPr/>
              </p:nvSpPr>
              <p:spPr bwMode="auto">
                <a:xfrm>
                  <a:off x="3489" y="1024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5" name="AutoShape 15"/>
                <p:cNvSpPr>
                  <a:spLocks noChangeArrowheads="1"/>
                </p:cNvSpPr>
                <p:nvPr/>
              </p:nvSpPr>
              <p:spPr bwMode="auto">
                <a:xfrm>
                  <a:off x="6272" y="1024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6" name="AutoShape 16"/>
                <p:cNvSpPr>
                  <a:spLocks noChangeArrowheads="1"/>
                </p:cNvSpPr>
                <p:nvPr/>
              </p:nvSpPr>
              <p:spPr bwMode="auto">
                <a:xfrm>
                  <a:off x="7670" y="1024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7" name="AutoShape 17"/>
                <p:cNvSpPr>
                  <a:spLocks noChangeArrowheads="1"/>
                </p:cNvSpPr>
                <p:nvPr/>
              </p:nvSpPr>
              <p:spPr bwMode="auto">
                <a:xfrm>
                  <a:off x="4805" y="1024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 name="AutoShape 18"/>
                <p:cNvSpPr>
                  <a:spLocks noChangeArrowheads="1"/>
                </p:cNvSpPr>
                <p:nvPr/>
              </p:nvSpPr>
              <p:spPr bwMode="auto">
                <a:xfrm>
                  <a:off x="3445" y="903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9" name="AutoShape 19"/>
                <p:cNvSpPr>
                  <a:spLocks noChangeArrowheads="1"/>
                </p:cNvSpPr>
                <p:nvPr/>
              </p:nvSpPr>
              <p:spPr bwMode="auto">
                <a:xfrm>
                  <a:off x="3445" y="67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0" name="AutoShape 20"/>
                <p:cNvSpPr>
                  <a:spLocks noChangeArrowheads="1"/>
                </p:cNvSpPr>
                <p:nvPr/>
              </p:nvSpPr>
              <p:spPr bwMode="auto">
                <a:xfrm>
                  <a:off x="8911" y="7821"/>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 name="AutoShape 21"/>
                <p:cNvSpPr>
                  <a:spLocks noChangeArrowheads="1"/>
                </p:cNvSpPr>
                <p:nvPr/>
              </p:nvSpPr>
              <p:spPr bwMode="auto">
                <a:xfrm>
                  <a:off x="8861" y="903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2" name="AutoShape 22"/>
                <p:cNvSpPr>
                  <a:spLocks noChangeArrowheads="1"/>
                </p:cNvSpPr>
                <p:nvPr/>
              </p:nvSpPr>
              <p:spPr bwMode="auto">
                <a:xfrm>
                  <a:off x="8861" y="67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0" name="Group 23"/>
              <p:cNvGrpSpPr>
                <a:grpSpLocks/>
              </p:cNvGrpSpPr>
              <p:nvPr/>
            </p:nvGrpSpPr>
            <p:grpSpPr bwMode="auto">
              <a:xfrm rot="32689182">
                <a:off x="4319" y="9036"/>
                <a:ext cx="417" cy="456"/>
                <a:chOff x="7717" y="2497"/>
                <a:chExt cx="1580" cy="1620"/>
              </a:xfrm>
            </p:grpSpPr>
            <p:sp>
              <p:nvSpPr>
                <p:cNvPr id="101" name="AutoShape 2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2" name="Oval 2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 name="AutoShape 2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4" name="AutoShape 2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 name="Group 28"/>
              <p:cNvGrpSpPr>
                <a:grpSpLocks/>
              </p:cNvGrpSpPr>
              <p:nvPr/>
            </p:nvGrpSpPr>
            <p:grpSpPr bwMode="auto">
              <a:xfrm rot="7560526">
                <a:off x="7262" y="8938"/>
                <a:ext cx="418" cy="454"/>
                <a:chOff x="7717" y="2497"/>
                <a:chExt cx="1580" cy="1620"/>
              </a:xfrm>
            </p:grpSpPr>
            <p:sp>
              <p:nvSpPr>
                <p:cNvPr id="97" name="AutoShape 2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8" name="Oval 3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 name="AutoShape 3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0" name="AutoShape 3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32" name="Oval 33"/>
              <p:cNvSpPr>
                <a:spLocks noChangeArrowheads="1"/>
              </p:cNvSpPr>
              <p:nvPr/>
            </p:nvSpPr>
            <p:spPr bwMode="auto">
              <a:xfrm>
                <a:off x="6619" y="6532"/>
                <a:ext cx="103" cy="143"/>
              </a:xfrm>
              <a:prstGeom prst="ellipse">
                <a:avLst/>
              </a:prstGeom>
              <a:solidFill>
                <a:srgbClr val="FFFF00"/>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33" name="Group 34"/>
              <p:cNvGrpSpPr>
                <a:grpSpLocks/>
              </p:cNvGrpSpPr>
              <p:nvPr/>
            </p:nvGrpSpPr>
            <p:grpSpPr bwMode="auto">
              <a:xfrm rot="32689182">
                <a:off x="4736" y="6697"/>
                <a:ext cx="417" cy="456"/>
                <a:chOff x="7717" y="2497"/>
                <a:chExt cx="1580" cy="1620"/>
              </a:xfrm>
            </p:grpSpPr>
            <p:sp>
              <p:nvSpPr>
                <p:cNvPr id="93" name="AutoShape 3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4" name="Oval 3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5" name="AutoShape 3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6" name="AutoShape 3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4" name="Group 39"/>
              <p:cNvGrpSpPr>
                <a:grpSpLocks/>
              </p:cNvGrpSpPr>
              <p:nvPr/>
            </p:nvGrpSpPr>
            <p:grpSpPr bwMode="auto">
              <a:xfrm>
                <a:off x="4238" y="8074"/>
                <a:ext cx="418" cy="454"/>
                <a:chOff x="7717" y="2497"/>
                <a:chExt cx="1580" cy="1620"/>
              </a:xfrm>
            </p:grpSpPr>
            <p:sp>
              <p:nvSpPr>
                <p:cNvPr id="89" name="AutoShape 4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0" name="Oval 4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1" name="AutoShape 4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2" name="AutoShape 4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5" name="Group 44"/>
              <p:cNvGrpSpPr>
                <a:grpSpLocks/>
              </p:cNvGrpSpPr>
              <p:nvPr/>
            </p:nvGrpSpPr>
            <p:grpSpPr bwMode="auto">
              <a:xfrm rot="20691837">
                <a:off x="7856" y="6294"/>
                <a:ext cx="417" cy="456"/>
                <a:chOff x="7717" y="2497"/>
                <a:chExt cx="1580" cy="1620"/>
              </a:xfrm>
            </p:grpSpPr>
            <p:sp>
              <p:nvSpPr>
                <p:cNvPr id="85" name="AutoShape 4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6" name="Oval 4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7" name="AutoShape 4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8" name="AutoShape 4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6" name="Group 49"/>
              <p:cNvGrpSpPr>
                <a:grpSpLocks/>
              </p:cNvGrpSpPr>
              <p:nvPr/>
            </p:nvGrpSpPr>
            <p:grpSpPr bwMode="auto">
              <a:xfrm rot="4384980">
                <a:off x="8070" y="8074"/>
                <a:ext cx="418" cy="454"/>
                <a:chOff x="7717" y="2497"/>
                <a:chExt cx="1580" cy="1620"/>
              </a:xfrm>
            </p:grpSpPr>
            <p:sp>
              <p:nvSpPr>
                <p:cNvPr id="81" name="AutoShape 5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2" name="Oval 5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3" name="AutoShape 5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4" name="AutoShape 5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7" name="Group 54"/>
              <p:cNvGrpSpPr>
                <a:grpSpLocks/>
              </p:cNvGrpSpPr>
              <p:nvPr/>
            </p:nvGrpSpPr>
            <p:grpSpPr bwMode="auto">
              <a:xfrm rot="32689182">
                <a:off x="5947" y="8956"/>
                <a:ext cx="417" cy="456"/>
                <a:chOff x="7717" y="2497"/>
                <a:chExt cx="1580" cy="1620"/>
              </a:xfrm>
            </p:grpSpPr>
            <p:sp>
              <p:nvSpPr>
                <p:cNvPr id="77" name="AutoShape 5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8" name="Oval 5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9" name="AutoShape 5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0" name="AutoShape 5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8" name="Group 59"/>
              <p:cNvGrpSpPr>
                <a:grpSpLocks/>
              </p:cNvGrpSpPr>
              <p:nvPr/>
            </p:nvGrpSpPr>
            <p:grpSpPr bwMode="auto">
              <a:xfrm>
                <a:off x="7244" y="7393"/>
                <a:ext cx="418" cy="454"/>
                <a:chOff x="7717" y="2497"/>
                <a:chExt cx="1580" cy="1620"/>
              </a:xfrm>
            </p:grpSpPr>
            <p:sp>
              <p:nvSpPr>
                <p:cNvPr id="73" name="AutoShape 6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4" name="Oval 6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5" name="AutoShape 6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6" name="AutoShape 6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9" name="Group 64"/>
              <p:cNvGrpSpPr>
                <a:grpSpLocks/>
              </p:cNvGrpSpPr>
              <p:nvPr/>
            </p:nvGrpSpPr>
            <p:grpSpPr bwMode="auto">
              <a:xfrm rot="18704359">
                <a:off x="6321" y="8327"/>
                <a:ext cx="417" cy="456"/>
                <a:chOff x="7717" y="2497"/>
                <a:chExt cx="1580" cy="1620"/>
              </a:xfrm>
            </p:grpSpPr>
            <p:sp>
              <p:nvSpPr>
                <p:cNvPr id="69" name="AutoShape 6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0" name="Oval 6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1" name="AutoShape 6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2" name="AutoShape 6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0" name="Group 69"/>
              <p:cNvGrpSpPr>
                <a:grpSpLocks/>
              </p:cNvGrpSpPr>
              <p:nvPr/>
            </p:nvGrpSpPr>
            <p:grpSpPr bwMode="auto">
              <a:xfrm rot="7143277">
                <a:off x="5784" y="7393"/>
                <a:ext cx="418" cy="454"/>
                <a:chOff x="7717" y="2497"/>
                <a:chExt cx="1580" cy="1620"/>
              </a:xfrm>
            </p:grpSpPr>
            <p:sp>
              <p:nvSpPr>
                <p:cNvPr id="65" name="AutoShape 7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6" name="Oval 7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7" name="AutoShape 7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8" name="AutoShape 7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1" name="Group 74"/>
              <p:cNvGrpSpPr>
                <a:grpSpLocks/>
              </p:cNvGrpSpPr>
              <p:nvPr/>
            </p:nvGrpSpPr>
            <p:grpSpPr bwMode="auto">
              <a:xfrm rot="17170389">
                <a:off x="6269" y="6368"/>
                <a:ext cx="417" cy="456"/>
                <a:chOff x="7717" y="2497"/>
                <a:chExt cx="1580" cy="1620"/>
              </a:xfrm>
            </p:grpSpPr>
            <p:sp>
              <p:nvSpPr>
                <p:cNvPr id="61" name="AutoShape 7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2" name="Oval 7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AutoShape 7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AutoShape 7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2" name="Group 79"/>
              <p:cNvGrpSpPr>
                <a:grpSpLocks/>
              </p:cNvGrpSpPr>
              <p:nvPr/>
            </p:nvGrpSpPr>
            <p:grpSpPr bwMode="auto">
              <a:xfrm rot="6919329">
                <a:off x="5351" y="9675"/>
                <a:ext cx="418" cy="454"/>
                <a:chOff x="7717" y="2497"/>
                <a:chExt cx="1580" cy="1620"/>
              </a:xfrm>
            </p:grpSpPr>
            <p:sp>
              <p:nvSpPr>
                <p:cNvPr id="57" name="AutoShape 8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8" name="Oval 8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AutoShape 8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0" name="AutoShape 8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 name="Group 84"/>
              <p:cNvGrpSpPr>
                <a:grpSpLocks/>
              </p:cNvGrpSpPr>
              <p:nvPr/>
            </p:nvGrpSpPr>
            <p:grpSpPr bwMode="auto">
              <a:xfrm flipH="1">
                <a:off x="6602" y="8480"/>
                <a:ext cx="256" cy="179"/>
                <a:chOff x="6561" y="2704"/>
                <a:chExt cx="1620" cy="900"/>
              </a:xfrm>
            </p:grpSpPr>
            <p:sp>
              <p:nvSpPr>
                <p:cNvPr id="54" name="Oval 8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8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Freeform 8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44" name="Oval 88"/>
              <p:cNvSpPr>
                <a:spLocks noChangeArrowheads="1"/>
              </p:cNvSpPr>
              <p:nvPr/>
            </p:nvSpPr>
            <p:spPr bwMode="auto">
              <a:xfrm>
                <a:off x="4454" y="8385"/>
                <a:ext cx="103" cy="143"/>
              </a:xfrm>
              <a:prstGeom prst="ellipse">
                <a:avLst/>
              </a:prstGeom>
              <a:solidFill>
                <a:srgbClr val="FFFF00"/>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45" name="Group 89"/>
              <p:cNvGrpSpPr>
                <a:grpSpLocks/>
              </p:cNvGrpSpPr>
              <p:nvPr/>
            </p:nvGrpSpPr>
            <p:grpSpPr bwMode="auto">
              <a:xfrm flipH="1">
                <a:off x="5705" y="7411"/>
                <a:ext cx="256" cy="179"/>
                <a:chOff x="6561" y="2704"/>
                <a:chExt cx="1620" cy="900"/>
              </a:xfrm>
            </p:grpSpPr>
            <p:sp>
              <p:nvSpPr>
                <p:cNvPr id="51" name="Oval 90"/>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91"/>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92"/>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46" name="Oval 93"/>
              <p:cNvSpPr>
                <a:spLocks noChangeArrowheads="1"/>
              </p:cNvSpPr>
              <p:nvPr/>
            </p:nvSpPr>
            <p:spPr bwMode="auto">
              <a:xfrm>
                <a:off x="8061" y="8220"/>
                <a:ext cx="103" cy="143"/>
              </a:xfrm>
              <a:prstGeom prst="ellipse">
                <a:avLst/>
              </a:prstGeom>
              <a:solidFill>
                <a:srgbClr val="FFFF00"/>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47" name="Group 94"/>
              <p:cNvGrpSpPr>
                <a:grpSpLocks/>
              </p:cNvGrpSpPr>
              <p:nvPr/>
            </p:nvGrpSpPr>
            <p:grpSpPr bwMode="auto">
              <a:xfrm flipH="1">
                <a:off x="5333" y="9683"/>
                <a:ext cx="256" cy="179"/>
                <a:chOff x="6561" y="2704"/>
                <a:chExt cx="1620" cy="900"/>
              </a:xfrm>
            </p:grpSpPr>
            <p:sp>
              <p:nvSpPr>
                <p:cNvPr id="48" name="Oval 9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9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9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8" name="Freeform 98"/>
            <p:cNvSpPr>
              <a:spLocks/>
            </p:cNvSpPr>
            <p:nvPr/>
          </p:nvSpPr>
          <p:spPr bwMode="auto">
            <a:xfrm>
              <a:off x="4520" y="8528"/>
              <a:ext cx="152" cy="562"/>
            </a:xfrm>
            <a:custGeom>
              <a:avLst/>
              <a:gdLst>
                <a:gd name="T0" fmla="*/ 96 w 152"/>
                <a:gd name="T1" fmla="*/ 0 h 562"/>
                <a:gd name="T2" fmla="*/ 136 w 152"/>
                <a:gd name="T3" fmla="*/ 393 h 562"/>
                <a:gd name="T4" fmla="*/ 0 w 152"/>
                <a:gd name="T5" fmla="*/ 562 h 562"/>
              </a:gdLst>
              <a:ahLst/>
              <a:cxnLst>
                <a:cxn ang="0">
                  <a:pos x="T0" y="T1"/>
                </a:cxn>
                <a:cxn ang="0">
                  <a:pos x="T2" y="T3"/>
                </a:cxn>
                <a:cxn ang="0">
                  <a:pos x="T4" y="T5"/>
                </a:cxn>
              </a:cxnLst>
              <a:rect l="0" t="0" r="r" b="b"/>
              <a:pathLst>
                <a:path w="152" h="562">
                  <a:moveTo>
                    <a:pt x="96" y="0"/>
                  </a:moveTo>
                  <a:cubicBezTo>
                    <a:pt x="124" y="149"/>
                    <a:pt x="152" y="299"/>
                    <a:pt x="136" y="393"/>
                  </a:cubicBezTo>
                  <a:cubicBezTo>
                    <a:pt x="120" y="487"/>
                    <a:pt x="23" y="539"/>
                    <a:pt x="0" y="562"/>
                  </a:cubicBezTo>
                </a:path>
              </a:pathLst>
            </a:custGeom>
            <a:noFill/>
            <a:ln w="12700">
              <a:solidFill>
                <a:srgbClr val="C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Freeform 99"/>
            <p:cNvSpPr>
              <a:spLocks/>
            </p:cNvSpPr>
            <p:nvPr/>
          </p:nvSpPr>
          <p:spPr bwMode="auto">
            <a:xfrm>
              <a:off x="6858" y="8647"/>
              <a:ext cx="531" cy="389"/>
            </a:xfrm>
            <a:custGeom>
              <a:avLst/>
              <a:gdLst>
                <a:gd name="T0" fmla="*/ 531 w 531"/>
                <a:gd name="T1" fmla="*/ 389 h 389"/>
                <a:gd name="T2" fmla="*/ 386 w 531"/>
                <a:gd name="T3" fmla="*/ 116 h 389"/>
                <a:gd name="T4" fmla="*/ 0 w 531"/>
                <a:gd name="T5" fmla="*/ 0 h 389"/>
              </a:gdLst>
              <a:ahLst/>
              <a:cxnLst>
                <a:cxn ang="0">
                  <a:pos x="T0" y="T1"/>
                </a:cxn>
                <a:cxn ang="0">
                  <a:pos x="T2" y="T3"/>
                </a:cxn>
                <a:cxn ang="0">
                  <a:pos x="T4" y="T5"/>
                </a:cxn>
              </a:cxnLst>
              <a:rect l="0" t="0" r="r" b="b"/>
              <a:pathLst>
                <a:path w="531" h="389">
                  <a:moveTo>
                    <a:pt x="531" y="389"/>
                  </a:moveTo>
                  <a:cubicBezTo>
                    <a:pt x="503" y="285"/>
                    <a:pt x="475" y="181"/>
                    <a:pt x="386" y="116"/>
                  </a:cubicBezTo>
                  <a:cubicBezTo>
                    <a:pt x="297" y="51"/>
                    <a:pt x="64" y="18"/>
                    <a:pt x="0" y="0"/>
                  </a:cubicBezTo>
                </a:path>
              </a:pathLst>
            </a:custGeom>
            <a:noFill/>
            <a:ln w="12700">
              <a:solidFill>
                <a:srgbClr val="C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Freeform 100"/>
            <p:cNvSpPr>
              <a:spLocks/>
            </p:cNvSpPr>
            <p:nvPr/>
          </p:nvSpPr>
          <p:spPr bwMode="auto">
            <a:xfrm>
              <a:off x="6686" y="6733"/>
              <a:ext cx="904" cy="467"/>
            </a:xfrm>
            <a:custGeom>
              <a:avLst/>
              <a:gdLst>
                <a:gd name="T0" fmla="*/ 0 w 904"/>
                <a:gd name="T1" fmla="*/ 17 h 467"/>
                <a:gd name="T2" fmla="*/ 482 w 904"/>
                <a:gd name="T3" fmla="*/ 65 h 467"/>
                <a:gd name="T4" fmla="*/ 558 w 904"/>
                <a:gd name="T5" fmla="*/ 410 h 467"/>
                <a:gd name="T6" fmla="*/ 904 w 904"/>
                <a:gd name="T7" fmla="*/ 410 h 467"/>
              </a:gdLst>
              <a:ahLst/>
              <a:cxnLst>
                <a:cxn ang="0">
                  <a:pos x="T0" y="T1"/>
                </a:cxn>
                <a:cxn ang="0">
                  <a:pos x="T2" y="T3"/>
                </a:cxn>
                <a:cxn ang="0">
                  <a:pos x="T4" y="T5"/>
                </a:cxn>
                <a:cxn ang="0">
                  <a:pos x="T6" y="T7"/>
                </a:cxn>
              </a:cxnLst>
              <a:rect l="0" t="0" r="r" b="b"/>
              <a:pathLst>
                <a:path w="904" h="467">
                  <a:moveTo>
                    <a:pt x="0" y="17"/>
                  </a:moveTo>
                  <a:cubicBezTo>
                    <a:pt x="194" y="8"/>
                    <a:pt x="389" y="0"/>
                    <a:pt x="482" y="65"/>
                  </a:cubicBezTo>
                  <a:cubicBezTo>
                    <a:pt x="575" y="130"/>
                    <a:pt x="488" y="353"/>
                    <a:pt x="558" y="410"/>
                  </a:cubicBezTo>
                  <a:cubicBezTo>
                    <a:pt x="628" y="467"/>
                    <a:pt x="766" y="438"/>
                    <a:pt x="904" y="410"/>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Freeform 101"/>
            <p:cNvSpPr>
              <a:spLocks/>
            </p:cNvSpPr>
            <p:nvPr/>
          </p:nvSpPr>
          <p:spPr bwMode="auto">
            <a:xfrm>
              <a:off x="8178" y="6710"/>
              <a:ext cx="367" cy="701"/>
            </a:xfrm>
            <a:custGeom>
              <a:avLst/>
              <a:gdLst>
                <a:gd name="T0" fmla="*/ 0 w 367"/>
                <a:gd name="T1" fmla="*/ 0 h 701"/>
                <a:gd name="T2" fmla="*/ 297 w 367"/>
                <a:gd name="T3" fmla="*/ 202 h 701"/>
                <a:gd name="T4" fmla="*/ 162 w 367"/>
                <a:gd name="T5" fmla="*/ 493 h 701"/>
                <a:gd name="T6" fmla="*/ 367 w 367"/>
                <a:gd name="T7" fmla="*/ 701 h 701"/>
              </a:gdLst>
              <a:ahLst/>
              <a:cxnLst>
                <a:cxn ang="0">
                  <a:pos x="T0" y="T1"/>
                </a:cxn>
                <a:cxn ang="0">
                  <a:pos x="T2" y="T3"/>
                </a:cxn>
                <a:cxn ang="0">
                  <a:pos x="T4" y="T5"/>
                </a:cxn>
                <a:cxn ang="0">
                  <a:pos x="T6" y="T7"/>
                </a:cxn>
              </a:cxnLst>
              <a:rect l="0" t="0" r="r" b="b"/>
              <a:pathLst>
                <a:path w="367" h="701">
                  <a:moveTo>
                    <a:pt x="0" y="0"/>
                  </a:moveTo>
                  <a:cubicBezTo>
                    <a:pt x="135" y="60"/>
                    <a:pt x="270" y="120"/>
                    <a:pt x="297" y="202"/>
                  </a:cubicBezTo>
                  <a:cubicBezTo>
                    <a:pt x="324" y="284"/>
                    <a:pt x="150" y="410"/>
                    <a:pt x="162" y="493"/>
                  </a:cubicBezTo>
                  <a:cubicBezTo>
                    <a:pt x="174" y="576"/>
                    <a:pt x="339" y="666"/>
                    <a:pt x="367" y="701"/>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Freeform 102"/>
            <p:cNvSpPr>
              <a:spLocks/>
            </p:cNvSpPr>
            <p:nvPr/>
          </p:nvSpPr>
          <p:spPr bwMode="auto">
            <a:xfrm>
              <a:off x="5333" y="6930"/>
              <a:ext cx="544" cy="463"/>
            </a:xfrm>
            <a:custGeom>
              <a:avLst/>
              <a:gdLst>
                <a:gd name="T0" fmla="*/ 544 w 544"/>
                <a:gd name="T1" fmla="*/ 463 h 463"/>
                <a:gd name="T2" fmla="*/ 338 w 544"/>
                <a:gd name="T3" fmla="*/ 109 h 463"/>
                <a:gd name="T4" fmla="*/ 0 w 544"/>
                <a:gd name="T5" fmla="*/ 0 h 463"/>
              </a:gdLst>
              <a:ahLst/>
              <a:cxnLst>
                <a:cxn ang="0">
                  <a:pos x="T0" y="T1"/>
                </a:cxn>
                <a:cxn ang="0">
                  <a:pos x="T2" y="T3"/>
                </a:cxn>
                <a:cxn ang="0">
                  <a:pos x="T4" y="T5"/>
                </a:cxn>
              </a:cxnLst>
              <a:rect l="0" t="0" r="r" b="b"/>
              <a:pathLst>
                <a:path w="544" h="463">
                  <a:moveTo>
                    <a:pt x="544" y="463"/>
                  </a:moveTo>
                  <a:cubicBezTo>
                    <a:pt x="486" y="324"/>
                    <a:pt x="428" y="186"/>
                    <a:pt x="338" y="109"/>
                  </a:cubicBezTo>
                  <a:cubicBezTo>
                    <a:pt x="248" y="32"/>
                    <a:pt x="124" y="16"/>
                    <a:pt x="0" y="0"/>
                  </a:cubicBezTo>
                </a:path>
              </a:pathLst>
            </a:custGeom>
            <a:noFill/>
            <a:ln w="12700">
              <a:solidFill>
                <a:srgbClr val="C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Freeform 103"/>
            <p:cNvSpPr>
              <a:spLocks/>
            </p:cNvSpPr>
            <p:nvPr/>
          </p:nvSpPr>
          <p:spPr bwMode="auto">
            <a:xfrm>
              <a:off x="4956" y="6386"/>
              <a:ext cx="542" cy="412"/>
            </a:xfrm>
            <a:custGeom>
              <a:avLst/>
              <a:gdLst>
                <a:gd name="T0" fmla="*/ 29 w 542"/>
                <a:gd name="T1" fmla="*/ 412 h 412"/>
                <a:gd name="T2" fmla="*/ 29 w 542"/>
                <a:gd name="T3" fmla="*/ 289 h 412"/>
                <a:gd name="T4" fmla="*/ 202 w 542"/>
                <a:gd name="T5" fmla="*/ 24 h 412"/>
                <a:gd name="T6" fmla="*/ 542 w 542"/>
                <a:gd name="T7" fmla="*/ 146 h 412"/>
              </a:gdLst>
              <a:ahLst/>
              <a:cxnLst>
                <a:cxn ang="0">
                  <a:pos x="T0" y="T1"/>
                </a:cxn>
                <a:cxn ang="0">
                  <a:pos x="T2" y="T3"/>
                </a:cxn>
                <a:cxn ang="0">
                  <a:pos x="T4" y="T5"/>
                </a:cxn>
                <a:cxn ang="0">
                  <a:pos x="T6" y="T7"/>
                </a:cxn>
              </a:cxnLst>
              <a:rect l="0" t="0" r="r" b="b"/>
              <a:pathLst>
                <a:path w="542" h="412">
                  <a:moveTo>
                    <a:pt x="29" y="412"/>
                  </a:moveTo>
                  <a:cubicBezTo>
                    <a:pt x="14" y="383"/>
                    <a:pt x="0" y="354"/>
                    <a:pt x="29" y="289"/>
                  </a:cubicBezTo>
                  <a:cubicBezTo>
                    <a:pt x="58" y="224"/>
                    <a:pt x="117" y="48"/>
                    <a:pt x="202" y="24"/>
                  </a:cubicBezTo>
                  <a:cubicBezTo>
                    <a:pt x="287" y="0"/>
                    <a:pt x="414" y="73"/>
                    <a:pt x="542" y="146"/>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Freeform 104"/>
            <p:cNvSpPr>
              <a:spLocks/>
            </p:cNvSpPr>
            <p:nvPr/>
          </p:nvSpPr>
          <p:spPr bwMode="auto">
            <a:xfrm>
              <a:off x="5101" y="8952"/>
              <a:ext cx="429" cy="1015"/>
            </a:xfrm>
            <a:custGeom>
              <a:avLst/>
              <a:gdLst>
                <a:gd name="T0" fmla="*/ 283 w 429"/>
                <a:gd name="T1" fmla="*/ 1015 h 1015"/>
                <a:gd name="T2" fmla="*/ 57 w 429"/>
                <a:gd name="T3" fmla="*/ 540 h 1015"/>
                <a:gd name="T4" fmla="*/ 57 w 429"/>
                <a:gd name="T5" fmla="*/ 254 h 1015"/>
                <a:gd name="T6" fmla="*/ 397 w 429"/>
                <a:gd name="T7" fmla="*/ 264 h 1015"/>
                <a:gd name="T8" fmla="*/ 250 w 429"/>
                <a:gd name="T9" fmla="*/ 0 h 1015"/>
              </a:gdLst>
              <a:ahLst/>
              <a:cxnLst>
                <a:cxn ang="0">
                  <a:pos x="T0" y="T1"/>
                </a:cxn>
                <a:cxn ang="0">
                  <a:pos x="T2" y="T3"/>
                </a:cxn>
                <a:cxn ang="0">
                  <a:pos x="T4" y="T5"/>
                </a:cxn>
                <a:cxn ang="0">
                  <a:pos x="T6" y="T7"/>
                </a:cxn>
                <a:cxn ang="0">
                  <a:pos x="T8" y="T9"/>
                </a:cxn>
              </a:cxnLst>
              <a:rect l="0" t="0" r="r" b="b"/>
              <a:pathLst>
                <a:path w="429" h="1015">
                  <a:moveTo>
                    <a:pt x="283" y="1015"/>
                  </a:moveTo>
                  <a:cubicBezTo>
                    <a:pt x="189" y="841"/>
                    <a:pt x="95" y="667"/>
                    <a:pt x="57" y="540"/>
                  </a:cubicBezTo>
                  <a:cubicBezTo>
                    <a:pt x="19" y="413"/>
                    <a:pt x="0" y="300"/>
                    <a:pt x="57" y="254"/>
                  </a:cubicBezTo>
                  <a:cubicBezTo>
                    <a:pt x="114" y="208"/>
                    <a:pt x="365" y="306"/>
                    <a:pt x="397" y="264"/>
                  </a:cubicBezTo>
                  <a:cubicBezTo>
                    <a:pt x="429" y="222"/>
                    <a:pt x="277" y="44"/>
                    <a:pt x="250" y="0"/>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Freeform 105"/>
            <p:cNvSpPr>
              <a:spLocks/>
            </p:cNvSpPr>
            <p:nvPr/>
          </p:nvSpPr>
          <p:spPr bwMode="auto">
            <a:xfrm>
              <a:off x="7495" y="7821"/>
              <a:ext cx="495" cy="480"/>
            </a:xfrm>
            <a:custGeom>
              <a:avLst/>
              <a:gdLst>
                <a:gd name="T0" fmla="*/ 495 w 495"/>
                <a:gd name="T1" fmla="*/ 480 h 480"/>
                <a:gd name="T2" fmla="*/ 95 w 495"/>
                <a:gd name="T3" fmla="*/ 271 h 480"/>
                <a:gd name="T4" fmla="*/ 0 w 495"/>
                <a:gd name="T5" fmla="*/ 0 h 480"/>
              </a:gdLst>
              <a:ahLst/>
              <a:cxnLst>
                <a:cxn ang="0">
                  <a:pos x="T0" y="T1"/>
                </a:cxn>
                <a:cxn ang="0">
                  <a:pos x="T2" y="T3"/>
                </a:cxn>
                <a:cxn ang="0">
                  <a:pos x="T4" y="T5"/>
                </a:cxn>
              </a:cxnLst>
              <a:rect l="0" t="0" r="r" b="b"/>
              <a:pathLst>
                <a:path w="495" h="480">
                  <a:moveTo>
                    <a:pt x="495" y="480"/>
                  </a:moveTo>
                  <a:cubicBezTo>
                    <a:pt x="336" y="415"/>
                    <a:pt x="177" y="351"/>
                    <a:pt x="95" y="271"/>
                  </a:cubicBezTo>
                  <a:cubicBezTo>
                    <a:pt x="13" y="191"/>
                    <a:pt x="6" y="95"/>
                    <a:pt x="0" y="0"/>
                  </a:cubicBezTo>
                </a:path>
              </a:pathLst>
            </a:custGeom>
            <a:noFill/>
            <a:ln w="12700">
              <a:solidFill>
                <a:srgbClr val="C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23" name="Parallélogramme 122"/>
          <p:cNvSpPr/>
          <p:nvPr/>
        </p:nvSpPr>
        <p:spPr>
          <a:xfrm>
            <a:off x="828247" y="392333"/>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Échauffement manipulation</a:t>
            </a:r>
          </a:p>
        </p:txBody>
      </p:sp>
    </p:spTree>
    <p:extLst>
      <p:ext uri="{BB962C8B-B14F-4D97-AF65-F5344CB8AC3E}">
        <p14:creationId xmlns:p14="http://schemas.microsoft.com/office/powerpoint/2010/main" val="984776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0763" y="1109369"/>
            <a:ext cx="3381222" cy="461665"/>
          </a:xfrm>
          <a:prstGeom prst="rect">
            <a:avLst/>
          </a:prstGeom>
          <a:noFill/>
          <a:ln w="12700">
            <a:solidFill>
              <a:schemeClr val="tx1"/>
            </a:solidFill>
          </a:ln>
        </p:spPr>
        <p:txBody>
          <a:bodyPr wrap="square" rtlCol="0">
            <a:spAutoFit/>
          </a:bodyPr>
          <a:lstStyle/>
          <a:p>
            <a:pPr algn="ctr"/>
            <a:r>
              <a:rPr lang="fr-FR" sz="1200" b="1" i="1" u="sng" dirty="0"/>
              <a:t>OBJECTIFS</a:t>
            </a:r>
            <a:r>
              <a:rPr lang="fr-FR" sz="1200" u="sng" dirty="0"/>
              <a:t>: </a:t>
            </a:r>
            <a:r>
              <a:rPr lang="fr-FR" sz="1200" dirty="0"/>
              <a:t>Améliorer la transmission et réception du ballon.</a:t>
            </a:r>
          </a:p>
        </p:txBody>
      </p:sp>
      <p:graphicFrame>
        <p:nvGraphicFramePr>
          <p:cNvPr id="7" name="Tableau 6"/>
          <p:cNvGraphicFramePr>
            <a:graphicFrameLocks noGrp="1"/>
          </p:cNvGraphicFramePr>
          <p:nvPr>
            <p:extLst>
              <p:ext uri="{D42A27DB-BD31-4B8C-83A1-F6EECF244321}">
                <p14:modId xmlns:p14="http://schemas.microsoft.com/office/powerpoint/2010/main" val="1998746015"/>
              </p:ext>
            </p:extLst>
          </p:nvPr>
        </p:nvGraphicFramePr>
        <p:xfrm>
          <a:off x="3655900" y="1109367"/>
          <a:ext cx="5351339" cy="2256116"/>
        </p:xfrm>
        <a:graphic>
          <a:graphicData uri="http://schemas.openxmlformats.org/drawingml/2006/table">
            <a:tbl>
              <a:tblPr firstRow="1" firstCol="1" lastRow="1" lastCol="1" bandRow="1" bandCol="1">
                <a:tableStyleId>{5C22544A-7EE6-4342-B048-85BDC9FD1C3A}</a:tableStyleId>
              </a:tblPr>
              <a:tblGrid>
                <a:gridCol w="5351339">
                  <a:extLst>
                    <a:ext uri="{9D8B030D-6E8A-4147-A177-3AD203B41FA5}">
                      <a16:colId xmlns:a16="http://schemas.microsoft.com/office/drawing/2014/main" val="637915118"/>
                    </a:ext>
                  </a:extLst>
                </a:gridCol>
              </a:tblGrid>
              <a:tr h="2256116">
                <a:tc>
                  <a:txBody>
                    <a:bodyPr/>
                    <a:lstStyle/>
                    <a:p>
                      <a:pPr algn="just">
                        <a:spcAft>
                          <a:spcPts val="0"/>
                        </a:spcAft>
                      </a:pPr>
                      <a:r>
                        <a:rPr lang="fr-FR" sz="1200" b="1" i="1" u="sng" dirty="0">
                          <a:solidFill>
                            <a:sysClr val="windowText" lastClr="000000"/>
                          </a:solidFill>
                          <a:effectLst/>
                        </a:rPr>
                        <a:t>CONSIGNES :</a:t>
                      </a:r>
                      <a:endParaRPr lang="fr-FR" sz="1200" b="1" i="1" dirty="0">
                        <a:solidFill>
                          <a:sysClr val="windowText" lastClr="000000"/>
                        </a:solidFill>
                        <a:effectLst/>
                      </a:endParaRPr>
                    </a:p>
                    <a:p>
                      <a:pPr marL="171450" indent="-171450" algn="just">
                        <a:spcBef>
                          <a:spcPts val="20"/>
                        </a:spcBef>
                        <a:spcAft>
                          <a:spcPts val="20"/>
                        </a:spcAft>
                        <a:buFont typeface="Arial" panose="020B0604020202020204" pitchFamily="34" charset="0"/>
                        <a:buChar char="•"/>
                      </a:pPr>
                      <a:r>
                        <a:rPr lang="fr-FR" sz="1100" b="0" dirty="0">
                          <a:solidFill>
                            <a:sysClr val="windowText" lastClr="000000"/>
                          </a:solidFill>
                          <a:effectLst/>
                        </a:rPr>
                        <a:t>Présenter les rôles.</a:t>
                      </a:r>
                    </a:p>
                    <a:p>
                      <a:pPr marL="171450" indent="-171450" algn="just">
                        <a:spcBef>
                          <a:spcPts val="20"/>
                        </a:spcBef>
                        <a:spcAft>
                          <a:spcPts val="20"/>
                        </a:spcAft>
                        <a:buFont typeface="Arial" panose="020B0604020202020204" pitchFamily="34" charset="0"/>
                        <a:buChar char="•"/>
                      </a:pPr>
                      <a:r>
                        <a:rPr lang="fr-FR" sz="1100" b="0" dirty="0">
                          <a:solidFill>
                            <a:sysClr val="windowText" lastClr="000000"/>
                          </a:solidFill>
                          <a:effectLst/>
                        </a:rPr>
                        <a:t>Avant de se passer les bombonnes d'eau, les pompiers doivent sortir de leur camion et aller former une chaîne ! </a:t>
                      </a:r>
                    </a:p>
                    <a:p>
                      <a:pPr marL="171450" indent="-171450" algn="just">
                        <a:spcBef>
                          <a:spcPts val="20"/>
                        </a:spcBef>
                        <a:spcAft>
                          <a:spcPts val="20"/>
                        </a:spcAft>
                        <a:buFont typeface="Arial" panose="020B0604020202020204" pitchFamily="34" charset="0"/>
                        <a:buChar char="•"/>
                      </a:pPr>
                      <a:r>
                        <a:rPr lang="fr-FR" sz="1100" b="0" dirty="0">
                          <a:solidFill>
                            <a:sysClr val="windowText" lastClr="000000"/>
                          </a:solidFill>
                          <a:effectLst/>
                        </a:rPr>
                        <a:t>Montrer où se situe le feu à éteindre, et la réserve des bombonnes d’eau...</a:t>
                      </a:r>
                    </a:p>
                    <a:p>
                      <a:pPr marL="171450" indent="-171450" algn="just">
                        <a:spcBef>
                          <a:spcPts val="20"/>
                        </a:spcBef>
                        <a:spcAft>
                          <a:spcPts val="20"/>
                        </a:spcAft>
                        <a:buFont typeface="Arial" panose="020B0604020202020204" pitchFamily="34" charset="0"/>
                        <a:buChar char="•"/>
                      </a:pPr>
                      <a:r>
                        <a:rPr lang="fr-FR" sz="1100" b="0" dirty="0">
                          <a:solidFill>
                            <a:sysClr val="windowText" lastClr="000000"/>
                          </a:solidFill>
                          <a:effectLst/>
                        </a:rPr>
                        <a:t>On changera le dernier pompier à chaque lancer dans le feu (le dernier devient 1er et ainsi de suite, on décale).</a:t>
                      </a:r>
                    </a:p>
                    <a:p>
                      <a:pPr algn="just">
                        <a:spcBef>
                          <a:spcPts val="20"/>
                        </a:spcBef>
                        <a:spcAft>
                          <a:spcPts val="20"/>
                        </a:spcAft>
                      </a:pPr>
                      <a:r>
                        <a:rPr lang="fr-FR" sz="1100" b="0" dirty="0">
                          <a:solidFill>
                            <a:sysClr val="windowText" lastClr="000000"/>
                          </a:solidFill>
                          <a:effectLst/>
                        </a:rPr>
                        <a:t>- </a:t>
                      </a:r>
                      <a:r>
                        <a:rPr lang="fr-FR" sz="1100" b="0" u="sng" dirty="0">
                          <a:solidFill>
                            <a:sysClr val="windowText" lastClr="000000"/>
                          </a:solidFill>
                          <a:effectLst/>
                        </a:rPr>
                        <a:t>Pour les utilisateurs (</a:t>
                      </a:r>
                      <a:r>
                        <a:rPr lang="fr-FR" sz="1100" b="0" dirty="0">
                          <a:solidFill>
                            <a:sysClr val="windowText" lastClr="000000"/>
                          </a:solidFill>
                          <a:effectLst/>
                        </a:rPr>
                        <a:t>pompiers) : Se passer les bombonnes d'eau tout le long de la chaîne, sans les faire tomber le dernier aura un lancer plus important.</a:t>
                      </a:r>
                    </a:p>
                    <a:p>
                      <a:pPr algn="just">
                        <a:spcBef>
                          <a:spcPts val="20"/>
                        </a:spcBef>
                        <a:spcAft>
                          <a:spcPts val="20"/>
                        </a:spcAft>
                      </a:pPr>
                      <a:r>
                        <a:rPr lang="fr-FR" sz="1100" b="0" dirty="0">
                          <a:solidFill>
                            <a:sysClr val="windowText" lastClr="000000"/>
                          </a:solidFill>
                          <a:effectLst/>
                        </a:rPr>
                        <a:t> </a:t>
                      </a:r>
                    </a:p>
                    <a:p>
                      <a:pPr algn="just">
                        <a:spcBef>
                          <a:spcPts val="20"/>
                        </a:spcBef>
                        <a:spcAft>
                          <a:spcPts val="20"/>
                        </a:spcAft>
                      </a:pPr>
                      <a:r>
                        <a:rPr lang="fr-FR" sz="1100" b="1" u="sng" dirty="0">
                          <a:solidFill>
                            <a:sysClr val="windowText" lastClr="000000"/>
                          </a:solidFill>
                          <a:effectLst/>
                        </a:rPr>
                        <a:t>ORGANISATION :</a:t>
                      </a:r>
                      <a:r>
                        <a:rPr lang="fr-FR" sz="1100" b="1" dirty="0">
                          <a:solidFill>
                            <a:sysClr val="windowText" lastClr="000000"/>
                          </a:solidFill>
                          <a:effectLst/>
                        </a:rPr>
                        <a:t> </a:t>
                      </a:r>
                      <a:r>
                        <a:rPr lang="fr-FR" sz="1100" b="0" dirty="0">
                          <a:solidFill>
                            <a:sysClr val="windowText" lastClr="000000"/>
                          </a:solidFill>
                          <a:effectLst/>
                        </a:rPr>
                        <a:t>ligne de plots (distance à faire évoluer) pour matérialiser la zone où doivent se positionner les joueurs. Une cible (cerceau, ou autre) pour lancer le ballon dedans !</a:t>
                      </a:r>
                      <a:endParaRPr lang="fr-FR" sz="1100" b="0" dirty="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2866855306"/>
              </p:ext>
            </p:extLst>
          </p:nvPr>
        </p:nvGraphicFramePr>
        <p:xfrm>
          <a:off x="100763" y="1681111"/>
          <a:ext cx="3381222" cy="2452213"/>
        </p:xfrm>
        <a:graphic>
          <a:graphicData uri="http://schemas.openxmlformats.org/drawingml/2006/table">
            <a:tbl>
              <a:tblPr firstRow="1" firstCol="1" lastRow="1" lastCol="1" bandRow="1" bandCol="1">
                <a:tableStyleId>{5C22544A-7EE6-4342-B048-85BDC9FD1C3A}</a:tableStyleId>
              </a:tblPr>
              <a:tblGrid>
                <a:gridCol w="3381222">
                  <a:extLst>
                    <a:ext uri="{9D8B030D-6E8A-4147-A177-3AD203B41FA5}">
                      <a16:colId xmlns:a16="http://schemas.microsoft.com/office/drawing/2014/main" val="2001156836"/>
                    </a:ext>
                  </a:extLst>
                </a:gridCol>
              </a:tblGrid>
              <a:tr h="2452213">
                <a:tc>
                  <a:txBody>
                    <a:bodyPr/>
                    <a:lstStyle/>
                    <a:p>
                      <a:pPr algn="just">
                        <a:spcBef>
                          <a:spcPts val="20"/>
                        </a:spcBef>
                        <a:spcAft>
                          <a:spcPts val="20"/>
                        </a:spcAft>
                      </a:pPr>
                      <a:r>
                        <a:rPr lang="fr-FR" sz="1200" b="1" i="1" u="sng" dirty="0">
                          <a:solidFill>
                            <a:schemeClr val="tx1"/>
                          </a:solidFill>
                          <a:effectLst/>
                        </a:rPr>
                        <a:t>L'HISTOIRE</a:t>
                      </a:r>
                    </a:p>
                    <a:p>
                      <a:pPr algn="just">
                        <a:spcBef>
                          <a:spcPts val="20"/>
                        </a:spcBef>
                        <a:spcAft>
                          <a:spcPts val="20"/>
                        </a:spcAft>
                      </a:pPr>
                      <a:r>
                        <a:rPr lang="fr-FR" sz="1100" b="0" dirty="0">
                          <a:solidFill>
                            <a:schemeClr val="tx1"/>
                          </a:solidFill>
                          <a:effectLst/>
                        </a:rPr>
                        <a:t>Au feu ! Au feu ! Il faut appeler les pompiers !!! Le club house est en train de brûler. Nous avons besoin de 6 petits pompiers pour éteindre le feu ! Ils devront se faire passer les bombonnes d'eau afin d'éteindre le feu, mais attention le feu est loin, le camion est en panne, et nous avons besoin de faire une "chaîne" de pompiers pour apporter l'eau jusqu'au feu ! Le dernier pompier de la chaîne devra lancer les bombonnes d'eau transmis par ses coéquipiers au cœur du feu (placé +/- loin).</a:t>
                      </a:r>
                    </a:p>
                    <a:p>
                      <a:pPr algn="just">
                        <a:spcBef>
                          <a:spcPts val="20"/>
                        </a:spcBef>
                        <a:spcAft>
                          <a:spcPts val="20"/>
                        </a:spcAft>
                      </a:pPr>
                      <a:r>
                        <a:rPr lang="fr-FR" sz="1100" b="0" dirty="0">
                          <a:solidFill>
                            <a:schemeClr val="tx1"/>
                          </a:solidFill>
                          <a:effectLst/>
                        </a:rPr>
                        <a:t> </a:t>
                      </a:r>
                    </a:p>
                    <a:p>
                      <a:pPr algn="just">
                        <a:spcBef>
                          <a:spcPts val="20"/>
                        </a:spcBef>
                        <a:spcAft>
                          <a:spcPts val="20"/>
                        </a:spcAft>
                      </a:pPr>
                      <a:r>
                        <a:rPr lang="fr-FR" sz="1100" b="0" u="sng" dirty="0">
                          <a:solidFill>
                            <a:schemeClr val="tx1"/>
                          </a:solidFill>
                          <a:effectLst/>
                        </a:rPr>
                        <a:t>Pour cela, ils auront plusieurs possibilités d'actions :</a:t>
                      </a:r>
                      <a:endParaRPr lang="fr-FR" sz="1100" b="0" dirty="0">
                        <a:solidFill>
                          <a:schemeClr val="tx1"/>
                        </a:solidFill>
                        <a:effectLst/>
                      </a:endParaRPr>
                    </a:p>
                    <a:p>
                      <a:pPr algn="just">
                        <a:spcBef>
                          <a:spcPts val="20"/>
                        </a:spcBef>
                        <a:spcAft>
                          <a:spcPts val="20"/>
                        </a:spcAft>
                      </a:pPr>
                      <a:r>
                        <a:rPr lang="fr-FR" sz="1100" b="0" dirty="0">
                          <a:solidFill>
                            <a:schemeClr val="tx1"/>
                          </a:solidFill>
                          <a:effectLst/>
                        </a:rPr>
                        <a:t>1. Se donner la balle de la main à la main </a:t>
                      </a:r>
                    </a:p>
                    <a:p>
                      <a:pPr algn="just">
                        <a:spcBef>
                          <a:spcPts val="20"/>
                        </a:spcBef>
                        <a:spcAft>
                          <a:spcPts val="20"/>
                        </a:spcAft>
                      </a:pPr>
                      <a:r>
                        <a:rPr lang="fr-FR" sz="1100" b="0" dirty="0">
                          <a:solidFill>
                            <a:schemeClr val="tx1"/>
                          </a:solidFill>
                          <a:effectLst/>
                        </a:rPr>
                        <a:t>2. Se passer (1.2m) les bombonnes d'eau !</a:t>
                      </a:r>
                      <a:endParaRPr lang="fr-FR" sz="11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582105323"/>
              </p:ext>
            </p:extLst>
          </p:nvPr>
        </p:nvGraphicFramePr>
        <p:xfrm>
          <a:off x="3655900" y="3492520"/>
          <a:ext cx="3051019" cy="2487067"/>
        </p:xfrm>
        <a:graphic>
          <a:graphicData uri="http://schemas.openxmlformats.org/drawingml/2006/table">
            <a:tbl>
              <a:tblPr/>
              <a:tblGrid>
                <a:gridCol w="3051019">
                  <a:extLst>
                    <a:ext uri="{9D8B030D-6E8A-4147-A177-3AD203B41FA5}">
                      <a16:colId xmlns:a16="http://schemas.microsoft.com/office/drawing/2014/main" val="3774857870"/>
                    </a:ext>
                  </a:extLst>
                </a:gridCol>
              </a:tblGrid>
              <a:tr h="2487067">
                <a:tc>
                  <a:txBody>
                    <a:bodyPr/>
                    <a:lstStyle/>
                    <a:p>
                      <a:pPr algn="just">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i="1"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1. Au signal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AU FEU !</a:t>
                      </a:r>
                      <a:r>
                        <a:rPr lang="fr-FR" sz="1100" dirty="0">
                          <a:effectLst/>
                          <a:latin typeface="Calibri" panose="020F0502020204030204" pitchFamily="34" charset="0"/>
                          <a:ea typeface="Times New Roman" panose="02020603050405020304" pitchFamily="18" charset="0"/>
                          <a:cs typeface="Arial" panose="020B0604020202020204" pitchFamily="34" charset="0"/>
                        </a:rPr>
                        <a:t> Les pompiers sortent de leur camion et vont se placer.</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2. Au second signal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DE L'EAU ! </a:t>
                      </a:r>
                      <a:r>
                        <a:rPr lang="fr-FR" sz="1100" dirty="0">
                          <a:effectLst/>
                          <a:latin typeface="Calibri" panose="020F0502020204030204" pitchFamily="34" charset="0"/>
                          <a:ea typeface="Times New Roman" panose="02020603050405020304" pitchFamily="18" charset="0"/>
                          <a:cs typeface="Arial" panose="020B0604020202020204" pitchFamily="34" charset="0"/>
                        </a:rPr>
                        <a:t>Tous les pompiers commencent à se faire passer les "bombonnes d'eau".</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3. Une fois toutes les "bombonnes" passées et lancées, on compte le nombre de ballons dans la cible. Pour savoir si le feu est éteint, on décidera d'augmenter la difficulté (3 ballons, 4...5...6 !) </a:t>
                      </a:r>
                    </a:p>
                    <a:p>
                      <a:pPr marL="0" marR="0" lvl="0" indent="0" algn="just" defTabSz="914400" rtl="0" eaLnBrk="1" fontAlgn="auto" latinLnBrk="0" hangingPunct="1">
                        <a:lnSpc>
                          <a:spcPct val="100000"/>
                        </a:lnSpc>
                        <a:spcBef>
                          <a:spcPts val="20"/>
                        </a:spcBef>
                        <a:spcAft>
                          <a:spcPts val="20"/>
                        </a:spcAft>
                        <a:buClrTx/>
                        <a:buSzTx/>
                        <a:buFontTx/>
                        <a:buNone/>
                        <a:tabLst/>
                        <a:defRPr/>
                      </a:pPr>
                      <a:r>
                        <a:rPr kumimoji="0" lang="fr-FR" altLang="fr-FR" sz="11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3 passages à la suite pour chaque groupe. </a:t>
                      </a:r>
                      <a:r>
                        <a:rPr kumimoji="0" lang="fr-FR" altLang="fr-FR" sz="1100" b="1" i="0" u="none"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On compte le nombre de feu éteint !</a:t>
                      </a:r>
                      <a:r>
                        <a:rPr kumimoji="0" lang="fr-FR" altLang="fr-FR" sz="1100" b="0" i="0" u="none" strike="noStrike" cap="none" normalizeH="0" baseline="0" dirty="0">
                          <a:ln>
                            <a:noFill/>
                          </a:ln>
                          <a:solidFill>
                            <a:schemeClr val="tx1"/>
                          </a:solidFill>
                          <a:effectLst/>
                        </a:rPr>
                        <a:t> </a:t>
                      </a:r>
                      <a:endParaRPr kumimoji="0" lang="fr-FR" altLang="fr-FR" sz="1100" b="0" i="0" u="none" strike="noStrike" cap="none" normalizeH="0" baseline="0" dirty="0">
                        <a:ln>
                          <a:noFill/>
                        </a:ln>
                        <a:solidFill>
                          <a:schemeClr val="tx1"/>
                        </a:solidFill>
                        <a:effectLst/>
                        <a:latin typeface="Arial" panose="020B0604020202020204" pitchFamily="34" charset="0"/>
                      </a:endParaRPr>
                    </a:p>
                    <a:p>
                      <a:pPr algn="just">
                        <a:spcBef>
                          <a:spcPts val="20"/>
                        </a:spcBef>
                        <a:spcAft>
                          <a:spcPts val="20"/>
                        </a:spcAft>
                      </a:pPr>
                      <a:endParaRPr lang="fr-FR" sz="10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3558672052"/>
              </p:ext>
            </p:extLst>
          </p:nvPr>
        </p:nvGraphicFramePr>
        <p:xfrm>
          <a:off x="6786892" y="3480226"/>
          <a:ext cx="2220347" cy="2468880"/>
        </p:xfrm>
        <a:graphic>
          <a:graphicData uri="http://schemas.openxmlformats.org/drawingml/2006/table">
            <a:tbl>
              <a:tblPr/>
              <a:tblGrid>
                <a:gridCol w="2220347">
                  <a:extLst>
                    <a:ext uri="{9D8B030D-6E8A-4147-A177-3AD203B41FA5}">
                      <a16:colId xmlns:a16="http://schemas.microsoft.com/office/drawing/2014/main" val="195269651"/>
                    </a:ext>
                  </a:extLst>
                </a:gridCol>
              </a:tblGrid>
              <a:tr h="2468880">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EVOLUTIONS:</a:t>
                      </a:r>
                    </a:p>
                    <a:p>
                      <a:pPr marL="171450" lvl="0" indent="-171450" algn="l">
                        <a:spcAft>
                          <a:spcPts val="0"/>
                        </a:spcAft>
                        <a:buFont typeface="Arial" panose="020B0604020202020204" pitchFamily="34" charset="0"/>
                        <a:buChar char="•"/>
                      </a:pPr>
                      <a:r>
                        <a:rPr lang="fr-FR" sz="1100" dirty="0">
                          <a:effectLst/>
                          <a:latin typeface="Calibri" panose="020F0502020204030204" pitchFamily="34" charset="0"/>
                          <a:ea typeface="Times New Roman" panose="02020603050405020304" pitchFamily="18" charset="0"/>
                          <a:cs typeface="Arial" panose="020B0604020202020204" pitchFamily="34" charset="0"/>
                        </a:rPr>
                        <a:t>Le feu est de plus en plus loin, il faut donc former une chaîne beaucoup plus grande, mais nous n'avons que 6 pompiers !</a:t>
                      </a:r>
                      <a:endParaRPr lang="fr-FR" sz="1000" dirty="0">
                        <a:effectLst/>
                        <a:latin typeface="Times New Roman" panose="02020603050405020304" pitchFamily="18" charset="0"/>
                        <a:ea typeface="Times New Roman" panose="02020603050405020304" pitchFamily="18" charset="0"/>
                      </a:endParaRPr>
                    </a:p>
                    <a:p>
                      <a:pPr marL="171450" lvl="0" indent="-171450" algn="l">
                        <a:spcAft>
                          <a:spcPts val="0"/>
                        </a:spcAft>
                        <a:buFont typeface="Arial" panose="020B0604020202020204" pitchFamily="34" charset="0"/>
                        <a:buChar char="•"/>
                      </a:pPr>
                      <a:r>
                        <a:rPr lang="fr-FR" sz="1100" dirty="0">
                          <a:effectLst/>
                          <a:latin typeface="Calibri" panose="020F0502020204030204" pitchFamily="34" charset="0"/>
                          <a:ea typeface="Times New Roman" panose="02020603050405020304" pitchFamily="18" charset="0"/>
                          <a:cs typeface="Arial" panose="020B0604020202020204" pitchFamily="34" charset="0"/>
                        </a:rPr>
                        <a:t>Pas de chaîne de pompiers, on court très vite chercher les bombonnes d'eau au camion et chacun lance une bombonne pour éteindre le feu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10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2 feux = 2 équipes de pompiers (caserne contre caserne)</a:t>
                      </a: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93485"/>
                  </a:ext>
                </a:extLst>
              </a:tr>
            </a:tbl>
          </a:graphicData>
        </a:graphic>
      </p:graphicFrame>
      <p:pic>
        <p:nvPicPr>
          <p:cNvPr id="17" name="Image 16"/>
          <p:cNvPicPr>
            <a:picLocks noChangeAspect="1"/>
          </p:cNvPicPr>
          <p:nvPr/>
        </p:nvPicPr>
        <p:blipFill>
          <a:blip r:embed="rId2"/>
          <a:stretch>
            <a:fillRect/>
          </a:stretch>
        </p:blipFill>
        <p:spPr>
          <a:xfrm>
            <a:off x="265867" y="4243401"/>
            <a:ext cx="3051019" cy="1736187"/>
          </a:xfrm>
          <a:prstGeom prst="rect">
            <a:avLst/>
          </a:prstGeom>
        </p:spPr>
      </p:pic>
      <p:sp>
        <p:nvSpPr>
          <p:cNvPr id="19" name="Trapèze 10"/>
          <p:cNvSpPr/>
          <p:nvPr/>
        </p:nvSpPr>
        <p:spPr>
          <a:xfrm>
            <a:off x="923313" y="-4757"/>
            <a:ext cx="8374923" cy="411070"/>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sp>
        <p:nvSpPr>
          <p:cNvPr id="27" name="Parallélogramme 26"/>
          <p:cNvSpPr/>
          <p:nvPr/>
        </p:nvSpPr>
        <p:spPr>
          <a:xfrm>
            <a:off x="831384" y="406295"/>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feu</a:t>
            </a:r>
          </a:p>
        </p:txBody>
      </p:sp>
    </p:spTree>
    <p:extLst>
      <p:ext uri="{BB962C8B-B14F-4D97-AF65-F5344CB8AC3E}">
        <p14:creationId xmlns:p14="http://schemas.microsoft.com/office/powerpoint/2010/main" val="3992836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3702" y="1184402"/>
            <a:ext cx="4838064" cy="1292662"/>
          </a:xfrm>
          <a:prstGeom prst="rect">
            <a:avLst/>
          </a:prstGeom>
          <a:noFill/>
        </p:spPr>
        <p:txBody>
          <a:bodyPr wrap="square" rtlCol="0">
            <a:spAutoFit/>
          </a:bodyPr>
          <a:lstStyle/>
          <a:p>
            <a:pPr algn="ctr"/>
            <a:r>
              <a:rPr lang="fr-FR" i="1" dirty="0">
                <a:solidFill>
                  <a:srgbClr val="2A4A83"/>
                </a:solidFill>
                <a:latin typeface="+mj-lt"/>
                <a:cs typeface="Calibri" panose="020F0502020204030204" pitchFamily="34" charset="0"/>
              </a:rPr>
              <a:t>Le plan de formation doit permettre à </a:t>
            </a:r>
            <a:r>
              <a:rPr lang="fr-FR" i="1" dirty="0">
                <a:solidFill>
                  <a:srgbClr val="2A4983"/>
                </a:solidFill>
                <a:latin typeface="+mj-lt"/>
                <a:cs typeface="Calibri" panose="020F0502020204030204" pitchFamily="34" charset="0"/>
              </a:rPr>
              <a:t>tous les éducateurs de construire, en toute sécurité un joueur autonome, créatif et adaptatif.</a:t>
            </a:r>
          </a:p>
          <a:p>
            <a:pPr algn="ctr"/>
            <a:endParaRPr lang="fr-FR" sz="2400" dirty="0">
              <a:solidFill>
                <a:srgbClr val="2A4A83"/>
              </a:solidFill>
              <a:latin typeface="+mj-lt"/>
              <a:cs typeface="Calibri" panose="020F0502020204030204" pitchFamily="34" charset="0"/>
            </a:endParaRPr>
          </a:p>
        </p:txBody>
      </p:sp>
      <p:sp>
        <p:nvSpPr>
          <p:cNvPr id="5" name="ZoneTexte 4"/>
          <p:cNvSpPr txBox="1"/>
          <p:nvPr/>
        </p:nvSpPr>
        <p:spPr>
          <a:xfrm>
            <a:off x="993854" y="2340425"/>
            <a:ext cx="3057760" cy="461665"/>
          </a:xfrm>
          <a:prstGeom prst="rect">
            <a:avLst/>
          </a:prstGeom>
          <a:noFill/>
        </p:spPr>
        <p:txBody>
          <a:bodyPr wrap="none" rtlCol="0">
            <a:spAutoFit/>
          </a:bodyPr>
          <a:lstStyle/>
          <a:p>
            <a:r>
              <a:rPr lang="fr-FR" sz="2400" dirty="0">
                <a:solidFill>
                  <a:srgbClr val="2A4A83"/>
                </a:solidFill>
              </a:rPr>
              <a:t>OBJECTIFS GÉNÉRAUX </a:t>
            </a:r>
          </a:p>
        </p:txBody>
      </p:sp>
      <p:sp>
        <p:nvSpPr>
          <p:cNvPr id="8" name="ZoneTexte 7"/>
          <p:cNvSpPr txBox="1"/>
          <p:nvPr/>
        </p:nvSpPr>
        <p:spPr>
          <a:xfrm flipH="1">
            <a:off x="1357359" y="3249995"/>
            <a:ext cx="2072640" cy="646331"/>
          </a:xfrm>
          <a:prstGeom prst="rect">
            <a:avLst/>
          </a:prstGeom>
          <a:noFill/>
        </p:spPr>
        <p:txBody>
          <a:bodyPr wrap="square" rtlCol="0">
            <a:spAutoFit/>
          </a:bodyPr>
          <a:lstStyle/>
          <a:p>
            <a:pPr algn="ctr"/>
            <a:r>
              <a:rPr lang="fr-FR" i="1" dirty="0">
                <a:solidFill>
                  <a:srgbClr val="2A4A83"/>
                </a:solidFill>
                <a:latin typeface="+mj-lt"/>
              </a:rPr>
              <a:t>SANTÉ </a:t>
            </a:r>
          </a:p>
          <a:p>
            <a:pPr algn="ctr"/>
            <a:r>
              <a:rPr lang="fr-FR" i="1" dirty="0">
                <a:solidFill>
                  <a:srgbClr val="2A4A83"/>
                </a:solidFill>
                <a:latin typeface="+mj-lt"/>
              </a:rPr>
              <a:t>SÉCURITÉ </a:t>
            </a:r>
          </a:p>
        </p:txBody>
      </p:sp>
      <p:sp>
        <p:nvSpPr>
          <p:cNvPr id="9" name="ZoneTexte 8"/>
          <p:cNvSpPr txBox="1"/>
          <p:nvPr/>
        </p:nvSpPr>
        <p:spPr>
          <a:xfrm flipH="1">
            <a:off x="1126078" y="4451056"/>
            <a:ext cx="2535207" cy="646331"/>
          </a:xfrm>
          <a:prstGeom prst="rect">
            <a:avLst/>
          </a:prstGeom>
          <a:noFill/>
        </p:spPr>
        <p:txBody>
          <a:bodyPr wrap="square" rtlCol="0">
            <a:spAutoFit/>
          </a:bodyPr>
          <a:lstStyle/>
          <a:p>
            <a:pPr algn="ctr"/>
            <a:r>
              <a:rPr lang="fr-FR" i="1" dirty="0">
                <a:solidFill>
                  <a:srgbClr val="2A4A83"/>
                </a:solidFill>
                <a:latin typeface="+mj-lt"/>
              </a:rPr>
              <a:t>PLAISIR / FIDÉLISATION </a:t>
            </a:r>
          </a:p>
          <a:p>
            <a:pPr algn="ctr"/>
            <a:r>
              <a:rPr lang="fr-FR" i="1" dirty="0">
                <a:solidFill>
                  <a:srgbClr val="2A4A83"/>
                </a:solidFill>
                <a:latin typeface="+mj-lt"/>
              </a:rPr>
              <a:t> INTÉGRATION </a:t>
            </a:r>
          </a:p>
        </p:txBody>
      </p:sp>
      <p:sp>
        <p:nvSpPr>
          <p:cNvPr id="10" name="ZoneTexte 9"/>
          <p:cNvSpPr txBox="1"/>
          <p:nvPr/>
        </p:nvSpPr>
        <p:spPr>
          <a:xfrm flipH="1">
            <a:off x="1063888" y="5673330"/>
            <a:ext cx="2659587" cy="646331"/>
          </a:xfrm>
          <a:prstGeom prst="rect">
            <a:avLst/>
          </a:prstGeom>
          <a:noFill/>
        </p:spPr>
        <p:txBody>
          <a:bodyPr wrap="square" rtlCol="0">
            <a:spAutoFit/>
          </a:bodyPr>
          <a:lstStyle/>
          <a:p>
            <a:pPr algn="ctr"/>
            <a:r>
              <a:rPr lang="fr-FR" i="1" dirty="0">
                <a:solidFill>
                  <a:srgbClr val="2A4A83"/>
                </a:solidFill>
                <a:latin typeface="+mj-lt"/>
              </a:rPr>
              <a:t>AUTONOMIE </a:t>
            </a:r>
          </a:p>
          <a:p>
            <a:pPr algn="ctr"/>
            <a:r>
              <a:rPr lang="fr-FR" i="1" dirty="0">
                <a:solidFill>
                  <a:srgbClr val="2A4A83"/>
                </a:solidFill>
                <a:latin typeface="+mj-lt"/>
              </a:rPr>
              <a:t>VALEURS</a:t>
            </a:r>
          </a:p>
        </p:txBody>
      </p:sp>
      <p:sp>
        <p:nvSpPr>
          <p:cNvPr id="11" name="ZoneTexte 10"/>
          <p:cNvSpPr txBox="1"/>
          <p:nvPr/>
        </p:nvSpPr>
        <p:spPr>
          <a:xfrm>
            <a:off x="2238400" y="2770823"/>
            <a:ext cx="367408" cy="523220"/>
          </a:xfrm>
          <a:prstGeom prst="rect">
            <a:avLst/>
          </a:prstGeom>
          <a:noFill/>
        </p:spPr>
        <p:txBody>
          <a:bodyPr wrap="none" rtlCol="0">
            <a:spAutoFit/>
          </a:bodyPr>
          <a:lstStyle/>
          <a:p>
            <a:r>
              <a:rPr lang="fr-FR" sz="2800" b="1" dirty="0">
                <a:solidFill>
                  <a:srgbClr val="2A4A83"/>
                </a:solidFill>
                <a:latin typeface="+mj-lt"/>
              </a:rPr>
              <a:t>1</a:t>
            </a:r>
          </a:p>
        </p:txBody>
      </p:sp>
      <p:sp>
        <p:nvSpPr>
          <p:cNvPr id="12" name="ZoneTexte 11"/>
          <p:cNvSpPr txBox="1"/>
          <p:nvPr/>
        </p:nvSpPr>
        <p:spPr>
          <a:xfrm>
            <a:off x="2209975" y="3947084"/>
            <a:ext cx="367408" cy="523220"/>
          </a:xfrm>
          <a:prstGeom prst="rect">
            <a:avLst/>
          </a:prstGeom>
          <a:noFill/>
        </p:spPr>
        <p:txBody>
          <a:bodyPr wrap="none" rtlCol="0">
            <a:spAutoFit/>
          </a:bodyPr>
          <a:lstStyle/>
          <a:p>
            <a:r>
              <a:rPr lang="fr-FR" sz="2800" b="1" dirty="0">
                <a:solidFill>
                  <a:srgbClr val="2A4A83"/>
                </a:solidFill>
                <a:latin typeface="+mj-lt"/>
              </a:rPr>
              <a:t>2</a:t>
            </a:r>
          </a:p>
        </p:txBody>
      </p:sp>
      <p:sp>
        <p:nvSpPr>
          <p:cNvPr id="13" name="ZoneTexte 12"/>
          <p:cNvSpPr txBox="1"/>
          <p:nvPr/>
        </p:nvSpPr>
        <p:spPr>
          <a:xfrm>
            <a:off x="2209975" y="5175547"/>
            <a:ext cx="367408" cy="523220"/>
          </a:xfrm>
          <a:prstGeom prst="rect">
            <a:avLst/>
          </a:prstGeom>
          <a:noFill/>
        </p:spPr>
        <p:txBody>
          <a:bodyPr wrap="none" rtlCol="0">
            <a:spAutoFit/>
          </a:bodyPr>
          <a:lstStyle/>
          <a:p>
            <a:r>
              <a:rPr lang="fr-FR" sz="2800" b="1" dirty="0">
                <a:solidFill>
                  <a:srgbClr val="2A4A83"/>
                </a:solidFill>
                <a:latin typeface="+mj-lt"/>
              </a:rPr>
              <a:t>3</a:t>
            </a:r>
          </a:p>
        </p:txBody>
      </p:sp>
      <p:sp>
        <p:nvSpPr>
          <p:cNvPr id="14" name="Trapèze 10"/>
          <p:cNvSpPr/>
          <p:nvPr/>
        </p:nvSpPr>
        <p:spPr>
          <a:xfrm>
            <a:off x="1085920" y="-15042"/>
            <a:ext cx="8168952" cy="426515"/>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LE PLAN DE FORMATION </a:t>
            </a:r>
          </a:p>
        </p:txBody>
      </p:sp>
      <p:cxnSp>
        <p:nvCxnSpPr>
          <p:cNvPr id="25" name="Connecteur droit 24"/>
          <p:cNvCxnSpPr/>
          <p:nvPr/>
        </p:nvCxnSpPr>
        <p:spPr>
          <a:xfrm>
            <a:off x="440692" y="2327754"/>
            <a:ext cx="3795725" cy="0"/>
          </a:xfrm>
          <a:prstGeom prst="line">
            <a:avLst/>
          </a:prstGeom>
          <a:ln w="12700">
            <a:solidFill>
              <a:srgbClr val="2A4A83"/>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86324" y="746601"/>
            <a:ext cx="1872820" cy="461665"/>
          </a:xfrm>
          <a:prstGeom prst="rect">
            <a:avLst/>
          </a:prstGeom>
        </p:spPr>
        <p:txBody>
          <a:bodyPr wrap="none">
            <a:spAutoFit/>
          </a:bodyPr>
          <a:lstStyle/>
          <a:p>
            <a:r>
              <a:rPr lang="fr-FR" sz="2400" dirty="0">
                <a:solidFill>
                  <a:srgbClr val="2A4A83"/>
                </a:solidFill>
                <a:cs typeface="Calibri" panose="020F0502020204030204" pitchFamily="34" charset="0"/>
              </a:rPr>
              <a:t>POURQUOI ? </a:t>
            </a:r>
            <a:endParaRPr lang="fr-FR" sz="2400"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r="34222"/>
          <a:stretch/>
        </p:blipFill>
        <p:spPr>
          <a:xfrm>
            <a:off x="4941766" y="582972"/>
            <a:ext cx="4191217" cy="5788955"/>
          </a:xfrm>
          <a:prstGeom prst="rect">
            <a:avLst/>
          </a:prstGeom>
        </p:spPr>
      </p:pic>
    </p:spTree>
    <p:extLst>
      <p:ext uri="{BB962C8B-B14F-4D97-AF65-F5344CB8AC3E}">
        <p14:creationId xmlns:p14="http://schemas.microsoft.com/office/powerpoint/2010/main" val="902712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1255" y="876461"/>
            <a:ext cx="4582840" cy="461665"/>
          </a:xfrm>
          <a:prstGeom prst="rect">
            <a:avLst/>
          </a:prstGeom>
          <a:noFill/>
          <a:ln w="12700">
            <a:solidFill>
              <a:schemeClr val="tx1"/>
            </a:solidFill>
          </a:ln>
        </p:spPr>
        <p:txBody>
          <a:bodyPr wrap="square" rtlCol="0">
            <a:spAutoFit/>
          </a:bodyPr>
          <a:lstStyle/>
          <a:p>
            <a:pPr algn="ctr"/>
            <a:r>
              <a:rPr lang="fr-FR" sz="1200" b="1" i="1" u="sng" dirty="0"/>
              <a:t>OBJECTIF</a:t>
            </a:r>
            <a:r>
              <a:rPr lang="fr-FR" sz="1200" u="sng" dirty="0"/>
              <a:t>: </a:t>
            </a:r>
            <a:r>
              <a:rPr lang="fr-FR" sz="1200" dirty="0"/>
              <a:t>Améliorer la manipulation du ballon.</a:t>
            </a:r>
          </a:p>
          <a:p>
            <a:pPr algn="ctr"/>
            <a:r>
              <a:rPr lang="fr-FR" sz="1200" b="1" i="1" u="sng" dirty="0"/>
              <a:t>BUT</a:t>
            </a:r>
            <a:r>
              <a:rPr lang="fr-FR" sz="1200" i="1" u="sng" dirty="0"/>
              <a:t> </a:t>
            </a:r>
            <a:r>
              <a:rPr lang="fr-FR" sz="1200" u="sng" dirty="0"/>
              <a:t>: </a:t>
            </a:r>
            <a:r>
              <a:rPr lang="fr-FR" sz="1200" dirty="0"/>
              <a:t>Réussir à déménager tous les ballons avant les autres équipes</a:t>
            </a:r>
          </a:p>
        </p:txBody>
      </p:sp>
      <p:graphicFrame>
        <p:nvGraphicFramePr>
          <p:cNvPr id="12" name="Tableau 11"/>
          <p:cNvGraphicFramePr>
            <a:graphicFrameLocks noGrp="1"/>
          </p:cNvGraphicFramePr>
          <p:nvPr>
            <p:extLst>
              <p:ext uri="{D42A27DB-BD31-4B8C-83A1-F6EECF244321}">
                <p14:modId xmlns:p14="http://schemas.microsoft.com/office/powerpoint/2010/main" val="2272769544"/>
              </p:ext>
            </p:extLst>
          </p:nvPr>
        </p:nvGraphicFramePr>
        <p:xfrm>
          <a:off x="321256" y="2436009"/>
          <a:ext cx="4587473" cy="2011680"/>
        </p:xfrm>
        <a:graphic>
          <a:graphicData uri="http://schemas.openxmlformats.org/drawingml/2006/table">
            <a:tbl>
              <a:tblPr/>
              <a:tblGrid>
                <a:gridCol w="4587473">
                  <a:extLst>
                    <a:ext uri="{9D8B030D-6E8A-4147-A177-3AD203B41FA5}">
                      <a16:colId xmlns:a16="http://schemas.microsoft.com/office/drawing/2014/main" val="3774857870"/>
                    </a:ext>
                  </a:extLst>
                </a:gridCol>
              </a:tblGrid>
              <a:tr h="1991354">
                <a:tc>
                  <a:txBody>
                    <a:bodyPr/>
                    <a:lstStyle/>
                    <a:p>
                      <a:pPr algn="l">
                        <a:spcAft>
                          <a:spcPts val="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b="1" i="1" u="sng" dirty="0">
                        <a:effectLst/>
                        <a:latin typeface="Times New Roman" panose="02020603050405020304" pitchFamily="18" charset="0"/>
                        <a:ea typeface="Times New Roman" panose="02020603050405020304" pitchFamily="18" charset="0"/>
                        <a:cs typeface="+mn-cs"/>
                      </a:endParaRPr>
                    </a:p>
                    <a:p>
                      <a:pPr marL="171450" indent="-171450" algn="l">
                        <a:spcAft>
                          <a:spcPts val="0"/>
                        </a:spcAft>
                        <a:buFont typeface="Arial" panose="020B0604020202020204" pitchFamily="34" charset="0"/>
                        <a:buChar char="•"/>
                      </a:pPr>
                      <a:r>
                        <a:rPr lang="fr-FR" sz="1200" dirty="0">
                          <a:effectLst/>
                          <a:latin typeface="Calibri" panose="020F0502020204030204" pitchFamily="34" charset="0"/>
                          <a:ea typeface="Times New Roman" panose="02020603050405020304" pitchFamily="18" charset="0"/>
                          <a:cs typeface="Arial" panose="020B0604020202020204" pitchFamily="34" charset="0"/>
                        </a:rPr>
                        <a:t>6.7 ballons déposer dans un cercle délimité par des plots (rond de 3.4m de diam)</a:t>
                      </a:r>
                      <a:endParaRPr lang="fr-FR" sz="100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dirty="0">
                          <a:effectLst/>
                          <a:latin typeface="Calibri" panose="020F0502020204030204" pitchFamily="34" charset="0"/>
                          <a:ea typeface="Times New Roman" panose="02020603050405020304" pitchFamily="18" charset="0"/>
                          <a:cs typeface="Arial" panose="020B0604020202020204" pitchFamily="34" charset="0"/>
                        </a:rPr>
                        <a:t>Une zone de "dépôt' placé à 5m de la 1ère zone</a:t>
                      </a:r>
                      <a:endParaRPr lang="fr-FR" sz="100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dirty="0">
                          <a:effectLst/>
                          <a:latin typeface="Calibri" panose="020F0502020204030204" pitchFamily="34" charset="0"/>
                          <a:ea typeface="Times New Roman" panose="02020603050405020304" pitchFamily="18" charset="0"/>
                          <a:cs typeface="Arial" panose="020B0604020202020204" pitchFamily="34" charset="0"/>
                        </a:rPr>
                        <a:t>1 joueur dans le cercle distribuant les ballons</a:t>
                      </a:r>
                      <a:endParaRPr lang="fr-FR" sz="100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dirty="0">
                          <a:effectLst/>
                          <a:latin typeface="Calibri" panose="020F0502020204030204" pitchFamily="34" charset="0"/>
                          <a:ea typeface="Times New Roman" panose="02020603050405020304" pitchFamily="18" charset="0"/>
                          <a:cs typeface="Arial" panose="020B0604020202020204" pitchFamily="34" charset="0"/>
                        </a:rPr>
                        <a:t>Les autres joueurs se situent en dehors du cercle, réceptionnent les ballons (1 par personne) et doivent les transporter puis déposer "délicatement" dans le camion "la </a:t>
                      </a:r>
                      <a:r>
                        <a:rPr lang="fr-FR" sz="1200" i="1" u="sng" dirty="0">
                          <a:effectLst/>
                          <a:latin typeface="Calibri" panose="020F0502020204030204" pitchFamily="34" charset="0"/>
                          <a:ea typeface="Times New Roman" panose="02020603050405020304" pitchFamily="18" charset="0"/>
                          <a:cs typeface="Arial" panose="020B0604020202020204" pitchFamily="34" charset="0"/>
                        </a:rPr>
                        <a:t>zone"</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SCORE :</a:t>
                      </a:r>
                      <a:endParaRPr lang="fr-FR" sz="100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dirty="0">
                          <a:effectLst/>
                          <a:latin typeface="Calibri" panose="020F0502020204030204" pitchFamily="34" charset="0"/>
                          <a:ea typeface="Times New Roman" panose="02020603050405020304" pitchFamily="18" charset="0"/>
                          <a:cs typeface="Arial" panose="020B0604020202020204" pitchFamily="34" charset="0"/>
                        </a:rPr>
                        <a:t>1 point marqué si je vais plus vite que les autres !!</a:t>
                      </a:r>
                      <a:endParaRPr lang="fr-F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297805" cy="404030"/>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aphicFrame>
        <p:nvGraphicFramePr>
          <p:cNvPr id="27" name="Tableau 26"/>
          <p:cNvGraphicFramePr>
            <a:graphicFrameLocks noGrp="1"/>
          </p:cNvGraphicFramePr>
          <p:nvPr>
            <p:extLst>
              <p:ext uri="{D42A27DB-BD31-4B8C-83A1-F6EECF244321}">
                <p14:modId xmlns:p14="http://schemas.microsoft.com/office/powerpoint/2010/main" val="2004656490"/>
              </p:ext>
            </p:extLst>
          </p:nvPr>
        </p:nvGraphicFramePr>
        <p:xfrm>
          <a:off x="321255" y="4537898"/>
          <a:ext cx="4582841" cy="831461"/>
        </p:xfrm>
        <a:graphic>
          <a:graphicData uri="http://schemas.openxmlformats.org/drawingml/2006/table">
            <a:tbl>
              <a:tblPr firstRow="1" firstCol="1" lastRow="1" lastCol="1" bandRow="1" bandCol="1">
                <a:tableStyleId>{5C22544A-7EE6-4342-B048-85BDC9FD1C3A}</a:tableStyleId>
              </a:tblPr>
              <a:tblGrid>
                <a:gridCol w="4582841">
                  <a:extLst>
                    <a:ext uri="{9D8B030D-6E8A-4147-A177-3AD203B41FA5}">
                      <a16:colId xmlns:a16="http://schemas.microsoft.com/office/drawing/2014/main" val="2001156836"/>
                    </a:ext>
                  </a:extLst>
                </a:gridCol>
              </a:tblGrid>
              <a:tr h="831461">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COMPORTEMENTS ATTENDUS :  </a:t>
                      </a:r>
                      <a:endParaRPr lang="fr-FR" sz="1000" b="1"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Fléchir les jambes.</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Contact visuel et sonore (cible et appeler)</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Précision du geste - Finir son geste vers la cible</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28" name="Tableau 27"/>
          <p:cNvGraphicFramePr>
            <a:graphicFrameLocks noGrp="1"/>
          </p:cNvGraphicFramePr>
          <p:nvPr>
            <p:extLst>
              <p:ext uri="{D42A27DB-BD31-4B8C-83A1-F6EECF244321}">
                <p14:modId xmlns:p14="http://schemas.microsoft.com/office/powerpoint/2010/main" val="3895610081"/>
              </p:ext>
            </p:extLst>
          </p:nvPr>
        </p:nvGraphicFramePr>
        <p:xfrm>
          <a:off x="321992" y="1418255"/>
          <a:ext cx="4582105" cy="927549"/>
        </p:xfrm>
        <a:graphic>
          <a:graphicData uri="http://schemas.openxmlformats.org/drawingml/2006/table">
            <a:tbl>
              <a:tblPr firstRow="1" firstCol="1" lastRow="1" lastCol="1" bandRow="1" bandCol="1">
                <a:tableStyleId>{5C22544A-7EE6-4342-B048-85BDC9FD1C3A}</a:tableStyleId>
              </a:tblPr>
              <a:tblGrid>
                <a:gridCol w="4582105">
                  <a:extLst>
                    <a:ext uri="{9D8B030D-6E8A-4147-A177-3AD203B41FA5}">
                      <a16:colId xmlns:a16="http://schemas.microsoft.com/office/drawing/2014/main" val="637915118"/>
                    </a:ext>
                  </a:extLst>
                </a:gridCol>
              </a:tblGrid>
              <a:tr h="927549">
                <a:tc>
                  <a:txBody>
                    <a:bodyPr/>
                    <a:lstStyle/>
                    <a:p>
                      <a:pPr marL="0" algn="l" defTabSz="914400" rtl="0" eaLnBrk="1" latinLnBrk="0" hangingPunct="1">
                        <a:spcBef>
                          <a:spcPts val="20"/>
                        </a:spcBef>
                        <a:spcAft>
                          <a:spcPts val="0"/>
                        </a:spcAft>
                      </a:pPr>
                      <a:r>
                        <a:rPr lang="fr-FR" sz="1200" b="1" i="1" u="sng"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DISPOSITION : </a:t>
                      </a:r>
                    </a:p>
                    <a:p>
                      <a:pPr marL="0" algn="l" defTabSz="914400" rtl="0" eaLnBrk="1" latinLnBrk="0" hangingPunct="1">
                        <a:spcBef>
                          <a:spcPts val="20"/>
                        </a:spcBef>
                        <a:spcAft>
                          <a:spcPts val="20"/>
                        </a:spcAft>
                      </a:pPr>
                      <a:r>
                        <a:rPr lang="fr-FR" sz="11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Effectif : </a:t>
                      </a: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2/3</a:t>
                      </a:r>
                      <a:r>
                        <a:rPr lang="fr-FR" sz="1100" b="0" kern="120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groupes de joueurs</a:t>
                      </a:r>
                      <a:endPar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marL="0" algn="l" defTabSz="914400" rtl="0" eaLnBrk="1" latinLnBrk="0" hangingPunct="1">
                        <a:spcBef>
                          <a:spcPts val="20"/>
                        </a:spcBef>
                        <a:spcAft>
                          <a:spcPts val="20"/>
                        </a:spcAft>
                      </a:pPr>
                      <a:r>
                        <a:rPr lang="fr-FR" sz="11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Espace : </a:t>
                      </a: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5</a:t>
                      </a:r>
                      <a:r>
                        <a:rPr lang="fr-FR" sz="1100" b="0" kern="120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 de distance entre la zone de ballon et la zone de dépôt.</a:t>
                      </a:r>
                      <a:endPar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marL="0" algn="l" defTabSz="914400" rtl="0" eaLnBrk="1" latinLnBrk="0" hangingPunct="1">
                        <a:spcBef>
                          <a:spcPts val="20"/>
                        </a:spcBef>
                        <a:spcAft>
                          <a:spcPts val="20"/>
                        </a:spcAft>
                      </a:pPr>
                      <a:r>
                        <a:rPr lang="fr-FR" sz="11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Matériel : </a:t>
                      </a: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Ballons</a:t>
                      </a:r>
                      <a:r>
                        <a:rPr lang="fr-FR" sz="1100" b="0" kern="120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en quantités et plots</a:t>
                      </a:r>
                      <a:endPar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pSp>
        <p:nvGrpSpPr>
          <p:cNvPr id="7" name="Groupe 6">
            <a:extLst>
              <a:ext uri="{FF2B5EF4-FFF2-40B4-BE49-F238E27FC236}">
                <a16:creationId xmlns:a16="http://schemas.microsoft.com/office/drawing/2014/main" id="{0380BCDF-BE10-E146-B093-FCF5FB7000BF}"/>
              </a:ext>
            </a:extLst>
          </p:cNvPr>
          <p:cNvGrpSpPr/>
          <p:nvPr/>
        </p:nvGrpSpPr>
        <p:grpSpPr>
          <a:xfrm>
            <a:off x="5615126" y="2061727"/>
            <a:ext cx="3051019" cy="2498746"/>
            <a:chOff x="321990" y="3218774"/>
            <a:chExt cx="3051019" cy="2681804"/>
          </a:xfrm>
        </p:grpSpPr>
        <p:grpSp>
          <p:nvGrpSpPr>
            <p:cNvPr id="2" name="Group 2"/>
            <p:cNvGrpSpPr>
              <a:grpSpLocks/>
            </p:cNvGrpSpPr>
            <p:nvPr/>
          </p:nvGrpSpPr>
          <p:grpSpPr bwMode="auto">
            <a:xfrm>
              <a:off x="321990" y="3218774"/>
              <a:ext cx="3051019" cy="2681804"/>
              <a:chOff x="3200" y="6930"/>
              <a:chExt cx="6583" cy="4710"/>
            </a:xfrm>
          </p:grpSpPr>
          <p:sp>
            <p:nvSpPr>
              <p:cNvPr id="4" name="Rectangle 3"/>
              <p:cNvSpPr>
                <a:spLocks noChangeArrowheads="1"/>
              </p:cNvSpPr>
              <p:nvPr/>
            </p:nvSpPr>
            <p:spPr bwMode="auto">
              <a:xfrm>
                <a:off x="3200" y="6930"/>
                <a:ext cx="6583" cy="4710"/>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5" name="Group 4"/>
              <p:cNvGrpSpPr>
                <a:grpSpLocks/>
              </p:cNvGrpSpPr>
              <p:nvPr/>
            </p:nvGrpSpPr>
            <p:grpSpPr bwMode="auto">
              <a:xfrm>
                <a:off x="3785" y="9564"/>
                <a:ext cx="2058" cy="1815"/>
                <a:chOff x="5618" y="8445"/>
                <a:chExt cx="2058" cy="1815"/>
              </a:xfrm>
            </p:grpSpPr>
            <p:sp>
              <p:nvSpPr>
                <p:cNvPr id="3162" name="Oval 5"/>
                <p:cNvSpPr>
                  <a:spLocks noChangeArrowheads="1"/>
                </p:cNvSpPr>
                <p:nvPr/>
              </p:nvSpPr>
              <p:spPr bwMode="auto">
                <a:xfrm>
                  <a:off x="5618" y="8445"/>
                  <a:ext cx="2058" cy="1815"/>
                </a:xfrm>
                <a:prstGeom prst="ellipse">
                  <a:avLst/>
                </a:prstGeom>
                <a:solidFill>
                  <a:srgbClr val="9BBB59"/>
                </a:solidFill>
                <a:ln w="38100">
                  <a:solidFill>
                    <a:srgbClr val="C00000"/>
                  </a:solidFill>
                  <a:round/>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3163" name="Group 6"/>
                <p:cNvGrpSpPr>
                  <a:grpSpLocks/>
                </p:cNvGrpSpPr>
                <p:nvPr/>
              </p:nvGrpSpPr>
              <p:grpSpPr bwMode="auto">
                <a:xfrm flipH="1">
                  <a:off x="6204" y="8756"/>
                  <a:ext cx="256" cy="179"/>
                  <a:chOff x="6561" y="2704"/>
                  <a:chExt cx="1620" cy="900"/>
                </a:xfrm>
              </p:grpSpPr>
              <p:sp>
                <p:nvSpPr>
                  <p:cNvPr id="3186" name="Oval 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7" name="Freeform 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8" name="Freeform 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64" name="Group 10"/>
                <p:cNvGrpSpPr>
                  <a:grpSpLocks/>
                </p:cNvGrpSpPr>
                <p:nvPr/>
              </p:nvGrpSpPr>
              <p:grpSpPr bwMode="auto">
                <a:xfrm flipH="1">
                  <a:off x="6894" y="8935"/>
                  <a:ext cx="256" cy="179"/>
                  <a:chOff x="6561" y="2704"/>
                  <a:chExt cx="1620" cy="900"/>
                </a:xfrm>
              </p:grpSpPr>
              <p:sp>
                <p:nvSpPr>
                  <p:cNvPr id="3183" name="Oval 1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4" name="Freeform 1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5" name="Freeform 1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65" name="Group 14"/>
                <p:cNvGrpSpPr>
                  <a:grpSpLocks/>
                </p:cNvGrpSpPr>
                <p:nvPr/>
              </p:nvGrpSpPr>
              <p:grpSpPr bwMode="auto">
                <a:xfrm flipH="1">
                  <a:off x="6061" y="9175"/>
                  <a:ext cx="256" cy="179"/>
                  <a:chOff x="6561" y="2704"/>
                  <a:chExt cx="1620" cy="900"/>
                </a:xfrm>
              </p:grpSpPr>
              <p:sp>
                <p:nvSpPr>
                  <p:cNvPr id="3180" name="Oval 1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1" name="Freeform 1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2" name="Freeform 1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68" name="Group 18"/>
                <p:cNvGrpSpPr>
                  <a:grpSpLocks/>
                </p:cNvGrpSpPr>
                <p:nvPr/>
              </p:nvGrpSpPr>
              <p:grpSpPr bwMode="auto">
                <a:xfrm flipH="1">
                  <a:off x="6624" y="9175"/>
                  <a:ext cx="256" cy="179"/>
                  <a:chOff x="6561" y="2704"/>
                  <a:chExt cx="1620" cy="900"/>
                </a:xfrm>
              </p:grpSpPr>
              <p:sp>
                <p:nvSpPr>
                  <p:cNvPr id="3177" name="Oval 1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8" name="Freeform 2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9" name="Freeform 2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69" name="Group 22"/>
                <p:cNvGrpSpPr>
                  <a:grpSpLocks/>
                </p:cNvGrpSpPr>
                <p:nvPr/>
              </p:nvGrpSpPr>
              <p:grpSpPr bwMode="auto">
                <a:xfrm flipH="1">
                  <a:off x="6940" y="9564"/>
                  <a:ext cx="256" cy="179"/>
                  <a:chOff x="6561" y="2704"/>
                  <a:chExt cx="1620" cy="900"/>
                </a:xfrm>
              </p:grpSpPr>
              <p:sp>
                <p:nvSpPr>
                  <p:cNvPr id="3174" name="Oval 2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5" name="Freeform 2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6" name="Freeform 2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70" name="Group 26"/>
                <p:cNvGrpSpPr>
                  <a:grpSpLocks/>
                </p:cNvGrpSpPr>
                <p:nvPr/>
              </p:nvGrpSpPr>
              <p:grpSpPr bwMode="auto">
                <a:xfrm flipH="1">
                  <a:off x="6245" y="9576"/>
                  <a:ext cx="256" cy="179"/>
                  <a:chOff x="6561" y="2704"/>
                  <a:chExt cx="1620" cy="900"/>
                </a:xfrm>
              </p:grpSpPr>
              <p:sp>
                <p:nvSpPr>
                  <p:cNvPr id="3171" name="Oval 2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2" name="Freeform 2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3" name="Freeform 2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 name="Group 30"/>
              <p:cNvGrpSpPr>
                <a:grpSpLocks/>
              </p:cNvGrpSpPr>
              <p:nvPr/>
            </p:nvGrpSpPr>
            <p:grpSpPr bwMode="auto">
              <a:xfrm>
                <a:off x="6974" y="9456"/>
                <a:ext cx="2058" cy="1815"/>
                <a:chOff x="5618" y="8445"/>
                <a:chExt cx="2058" cy="1815"/>
              </a:xfrm>
            </p:grpSpPr>
            <p:sp>
              <p:nvSpPr>
                <p:cNvPr id="3137" name="Oval 31"/>
                <p:cNvSpPr>
                  <a:spLocks noChangeArrowheads="1"/>
                </p:cNvSpPr>
                <p:nvPr/>
              </p:nvSpPr>
              <p:spPr bwMode="auto">
                <a:xfrm>
                  <a:off x="5618" y="8445"/>
                  <a:ext cx="2058" cy="1815"/>
                </a:xfrm>
                <a:prstGeom prst="ellipse">
                  <a:avLst/>
                </a:prstGeom>
                <a:solidFill>
                  <a:srgbClr val="9BBB59"/>
                </a:solidFill>
                <a:ln w="38100">
                  <a:solidFill>
                    <a:srgbClr val="0070C0"/>
                  </a:solidFill>
                  <a:round/>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3138" name="Group 32"/>
                <p:cNvGrpSpPr>
                  <a:grpSpLocks/>
                </p:cNvGrpSpPr>
                <p:nvPr/>
              </p:nvGrpSpPr>
              <p:grpSpPr bwMode="auto">
                <a:xfrm flipH="1">
                  <a:off x="6204" y="8756"/>
                  <a:ext cx="256" cy="179"/>
                  <a:chOff x="6561" y="2704"/>
                  <a:chExt cx="1620" cy="900"/>
                </a:xfrm>
              </p:grpSpPr>
              <p:sp>
                <p:nvSpPr>
                  <p:cNvPr id="3159" name="Oval 3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60" name="Freeform 3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61" name="Freeform 3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39" name="Group 36"/>
                <p:cNvGrpSpPr>
                  <a:grpSpLocks/>
                </p:cNvGrpSpPr>
                <p:nvPr/>
              </p:nvGrpSpPr>
              <p:grpSpPr bwMode="auto">
                <a:xfrm flipH="1">
                  <a:off x="6894" y="8935"/>
                  <a:ext cx="256" cy="179"/>
                  <a:chOff x="6561" y="2704"/>
                  <a:chExt cx="1620" cy="900"/>
                </a:xfrm>
              </p:grpSpPr>
              <p:sp>
                <p:nvSpPr>
                  <p:cNvPr id="3156" name="Oval 3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7" name="Freeform 3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8" name="Freeform 3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40" name="Group 40"/>
                <p:cNvGrpSpPr>
                  <a:grpSpLocks/>
                </p:cNvGrpSpPr>
                <p:nvPr/>
              </p:nvGrpSpPr>
              <p:grpSpPr bwMode="auto">
                <a:xfrm flipH="1">
                  <a:off x="6061" y="9175"/>
                  <a:ext cx="256" cy="179"/>
                  <a:chOff x="6561" y="2704"/>
                  <a:chExt cx="1620" cy="900"/>
                </a:xfrm>
              </p:grpSpPr>
              <p:sp>
                <p:nvSpPr>
                  <p:cNvPr id="3153" name="Oval 4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4" name="Freeform 4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5" name="Freeform 4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41" name="Group 44"/>
                <p:cNvGrpSpPr>
                  <a:grpSpLocks/>
                </p:cNvGrpSpPr>
                <p:nvPr/>
              </p:nvGrpSpPr>
              <p:grpSpPr bwMode="auto">
                <a:xfrm flipH="1">
                  <a:off x="6624" y="9175"/>
                  <a:ext cx="256" cy="179"/>
                  <a:chOff x="6561" y="2704"/>
                  <a:chExt cx="1620" cy="900"/>
                </a:xfrm>
              </p:grpSpPr>
              <p:sp>
                <p:nvSpPr>
                  <p:cNvPr id="3150" name="Oval 4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1" name="Freeform 4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2" name="Freeform 4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42" name="Group 48"/>
                <p:cNvGrpSpPr>
                  <a:grpSpLocks/>
                </p:cNvGrpSpPr>
                <p:nvPr/>
              </p:nvGrpSpPr>
              <p:grpSpPr bwMode="auto">
                <a:xfrm flipH="1">
                  <a:off x="6940" y="9564"/>
                  <a:ext cx="256" cy="179"/>
                  <a:chOff x="6561" y="2704"/>
                  <a:chExt cx="1620" cy="900"/>
                </a:xfrm>
              </p:grpSpPr>
              <p:sp>
                <p:nvSpPr>
                  <p:cNvPr id="3147" name="Oval 4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8" name="Freeform 5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9" name="Freeform 5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43" name="Group 52"/>
                <p:cNvGrpSpPr>
                  <a:grpSpLocks/>
                </p:cNvGrpSpPr>
                <p:nvPr/>
              </p:nvGrpSpPr>
              <p:grpSpPr bwMode="auto">
                <a:xfrm flipH="1">
                  <a:off x="6245" y="9576"/>
                  <a:ext cx="256" cy="179"/>
                  <a:chOff x="6561" y="2704"/>
                  <a:chExt cx="1620" cy="900"/>
                </a:xfrm>
              </p:grpSpPr>
              <p:sp>
                <p:nvSpPr>
                  <p:cNvPr id="3144" name="Oval 5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5" name="Freeform 5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6" name="Freeform 5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8" name="Rectangle 56"/>
              <p:cNvSpPr>
                <a:spLocks noChangeArrowheads="1"/>
              </p:cNvSpPr>
              <p:nvPr/>
            </p:nvSpPr>
            <p:spPr bwMode="auto">
              <a:xfrm>
                <a:off x="3546" y="7215"/>
                <a:ext cx="2500" cy="885"/>
              </a:xfrm>
              <a:prstGeom prst="rect">
                <a:avLst/>
              </a:prstGeom>
              <a:solidFill>
                <a:srgbClr val="9BBB59"/>
              </a:solidFill>
              <a:ln w="38100">
                <a:solidFill>
                  <a:srgbClr val="C00000"/>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10" name="Rectangle 57"/>
              <p:cNvSpPr>
                <a:spLocks noChangeArrowheads="1"/>
              </p:cNvSpPr>
              <p:nvPr/>
            </p:nvSpPr>
            <p:spPr bwMode="auto">
              <a:xfrm>
                <a:off x="6845" y="7215"/>
                <a:ext cx="2500" cy="885"/>
              </a:xfrm>
              <a:prstGeom prst="rect">
                <a:avLst/>
              </a:prstGeom>
              <a:solidFill>
                <a:srgbClr val="9BBB59"/>
              </a:solidFill>
              <a:ln w="38100">
                <a:solidFill>
                  <a:srgbClr val="0070C0"/>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11" name="Group 58"/>
              <p:cNvGrpSpPr>
                <a:grpSpLocks/>
              </p:cNvGrpSpPr>
              <p:nvPr/>
            </p:nvGrpSpPr>
            <p:grpSpPr bwMode="auto">
              <a:xfrm rot="10532169">
                <a:off x="5078" y="10125"/>
                <a:ext cx="540" cy="540"/>
                <a:chOff x="7717" y="2497"/>
                <a:chExt cx="1580" cy="1620"/>
              </a:xfrm>
            </p:grpSpPr>
            <p:sp>
              <p:nvSpPr>
                <p:cNvPr id="61" name="AutoShape 5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2" name="Oval 6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AutoShape 6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36" name="AutoShape 6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3" name="Group 63"/>
              <p:cNvGrpSpPr>
                <a:grpSpLocks/>
              </p:cNvGrpSpPr>
              <p:nvPr/>
            </p:nvGrpSpPr>
            <p:grpSpPr bwMode="auto">
              <a:xfrm rot="4197482">
                <a:off x="8353" y="9693"/>
                <a:ext cx="540" cy="540"/>
                <a:chOff x="7717" y="2497"/>
                <a:chExt cx="1580" cy="1620"/>
              </a:xfrm>
            </p:grpSpPr>
            <p:sp>
              <p:nvSpPr>
                <p:cNvPr id="57" name="AutoShape 6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8" name="Oval 6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AutoShape 6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0" name="AutoShape 6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5" name="Group 68"/>
              <p:cNvGrpSpPr>
                <a:grpSpLocks/>
              </p:cNvGrpSpPr>
              <p:nvPr/>
            </p:nvGrpSpPr>
            <p:grpSpPr bwMode="auto">
              <a:xfrm rot="11024333">
                <a:off x="3832" y="8300"/>
                <a:ext cx="540" cy="540"/>
                <a:chOff x="7717" y="2497"/>
                <a:chExt cx="1580" cy="1620"/>
              </a:xfrm>
            </p:grpSpPr>
            <p:sp>
              <p:nvSpPr>
                <p:cNvPr id="53" name="AutoShape 6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Oval 7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AutoShape 7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6" name="AutoShape 7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6" name="Group 73"/>
              <p:cNvGrpSpPr>
                <a:grpSpLocks/>
              </p:cNvGrpSpPr>
              <p:nvPr/>
            </p:nvGrpSpPr>
            <p:grpSpPr bwMode="auto">
              <a:xfrm rot="1286100">
                <a:off x="4990" y="9153"/>
                <a:ext cx="540" cy="540"/>
                <a:chOff x="7717" y="2497"/>
                <a:chExt cx="1580" cy="1620"/>
              </a:xfrm>
            </p:grpSpPr>
            <p:sp>
              <p:nvSpPr>
                <p:cNvPr id="49" name="AutoShape 7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0" name="Oval 7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AutoShape 7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 name="AutoShape 7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9" name="Group 78"/>
              <p:cNvGrpSpPr>
                <a:grpSpLocks/>
              </p:cNvGrpSpPr>
              <p:nvPr/>
            </p:nvGrpSpPr>
            <p:grpSpPr bwMode="auto">
              <a:xfrm rot="-1633611">
                <a:off x="8421" y="7760"/>
                <a:ext cx="540" cy="540"/>
                <a:chOff x="7717" y="2497"/>
                <a:chExt cx="1580" cy="1620"/>
              </a:xfrm>
            </p:grpSpPr>
            <p:sp>
              <p:nvSpPr>
                <p:cNvPr id="45" name="AutoShape 7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6" name="Oval 8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AutoShape 8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8" name="AutoShape 8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0" name="Group 83"/>
              <p:cNvGrpSpPr>
                <a:grpSpLocks/>
              </p:cNvGrpSpPr>
              <p:nvPr/>
            </p:nvGrpSpPr>
            <p:grpSpPr bwMode="auto">
              <a:xfrm rot="-1633611">
                <a:off x="7553" y="8916"/>
                <a:ext cx="540" cy="540"/>
                <a:chOff x="7717" y="2497"/>
                <a:chExt cx="1580" cy="1620"/>
              </a:xfrm>
            </p:grpSpPr>
            <p:sp>
              <p:nvSpPr>
                <p:cNvPr id="41" name="AutoShape 8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2" name="Oval 8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AutoShape 8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 name="AutoShape 8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31" name="Freeform 88"/>
              <p:cNvSpPr>
                <a:spLocks/>
              </p:cNvSpPr>
              <p:nvPr/>
            </p:nvSpPr>
            <p:spPr bwMode="auto">
              <a:xfrm>
                <a:off x="5131" y="9627"/>
                <a:ext cx="225" cy="559"/>
              </a:xfrm>
              <a:custGeom>
                <a:avLst/>
                <a:gdLst>
                  <a:gd name="T0" fmla="*/ 225 w 225"/>
                  <a:gd name="T1" fmla="*/ 559 h 559"/>
                  <a:gd name="T2" fmla="*/ 32 w 225"/>
                  <a:gd name="T3" fmla="*/ 248 h 559"/>
                  <a:gd name="T4" fmla="*/ 32 w 225"/>
                  <a:gd name="T5" fmla="*/ 0 h 559"/>
                </a:gdLst>
                <a:ahLst/>
                <a:cxnLst>
                  <a:cxn ang="0">
                    <a:pos x="T0" y="T1"/>
                  </a:cxn>
                  <a:cxn ang="0">
                    <a:pos x="T2" y="T3"/>
                  </a:cxn>
                  <a:cxn ang="0">
                    <a:pos x="T4" y="T5"/>
                  </a:cxn>
                </a:cxnLst>
                <a:rect l="0" t="0" r="r" b="b"/>
                <a:pathLst>
                  <a:path w="225" h="559">
                    <a:moveTo>
                      <a:pt x="225" y="559"/>
                    </a:moveTo>
                    <a:cubicBezTo>
                      <a:pt x="144" y="450"/>
                      <a:pt x="64" y="341"/>
                      <a:pt x="32" y="248"/>
                    </a:cubicBezTo>
                    <a:cubicBezTo>
                      <a:pt x="0" y="155"/>
                      <a:pt x="41" y="30"/>
                      <a:pt x="32" y="0"/>
                    </a:cubicBezTo>
                  </a:path>
                </a:pathLst>
              </a:custGeom>
              <a:noFill/>
              <a:ln w="19050">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Freeform 89"/>
              <p:cNvSpPr>
                <a:spLocks/>
              </p:cNvSpPr>
              <p:nvPr/>
            </p:nvSpPr>
            <p:spPr bwMode="auto">
              <a:xfrm>
                <a:off x="7858" y="9344"/>
                <a:ext cx="495" cy="590"/>
              </a:xfrm>
              <a:custGeom>
                <a:avLst/>
                <a:gdLst>
                  <a:gd name="T0" fmla="*/ 495 w 495"/>
                  <a:gd name="T1" fmla="*/ 590 h 590"/>
                  <a:gd name="T2" fmla="*/ 132 w 495"/>
                  <a:gd name="T3" fmla="*/ 384 h 590"/>
                  <a:gd name="T4" fmla="*/ 0 w 495"/>
                  <a:gd name="T5" fmla="*/ 0 h 590"/>
                </a:gdLst>
                <a:ahLst/>
                <a:cxnLst>
                  <a:cxn ang="0">
                    <a:pos x="T0" y="T1"/>
                  </a:cxn>
                  <a:cxn ang="0">
                    <a:pos x="T2" y="T3"/>
                  </a:cxn>
                  <a:cxn ang="0">
                    <a:pos x="T4" y="T5"/>
                  </a:cxn>
                </a:cxnLst>
                <a:rect l="0" t="0" r="r" b="b"/>
                <a:pathLst>
                  <a:path w="495" h="590">
                    <a:moveTo>
                      <a:pt x="495" y="590"/>
                    </a:moveTo>
                    <a:cubicBezTo>
                      <a:pt x="354" y="536"/>
                      <a:pt x="214" y="482"/>
                      <a:pt x="132" y="384"/>
                    </a:cubicBezTo>
                    <a:cubicBezTo>
                      <a:pt x="50" y="286"/>
                      <a:pt x="25" y="143"/>
                      <a:pt x="0" y="0"/>
                    </a:cubicBezTo>
                  </a:path>
                </a:pathLst>
              </a:custGeom>
              <a:noFill/>
              <a:ln w="19050">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3" name="Group 90"/>
              <p:cNvGrpSpPr>
                <a:grpSpLocks/>
              </p:cNvGrpSpPr>
              <p:nvPr/>
            </p:nvGrpSpPr>
            <p:grpSpPr bwMode="auto">
              <a:xfrm flipH="1">
                <a:off x="8826" y="7497"/>
                <a:ext cx="256" cy="179"/>
                <a:chOff x="6561" y="2704"/>
                <a:chExt cx="1620" cy="900"/>
              </a:xfrm>
            </p:grpSpPr>
            <p:sp>
              <p:nvSpPr>
                <p:cNvPr id="38" name="Oval 9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9" name="Freeform 9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0" name="Freeform 9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3166" name="AutoShape 94"/>
              <p:cNvCxnSpPr>
                <a:cxnSpLocks noChangeShapeType="1"/>
              </p:cNvCxnSpPr>
              <p:nvPr/>
            </p:nvCxnSpPr>
            <p:spPr bwMode="auto">
              <a:xfrm flipH="1">
                <a:off x="8545" y="8300"/>
                <a:ext cx="213" cy="110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67" name="AutoShape 95"/>
              <p:cNvCxnSpPr>
                <a:cxnSpLocks noChangeShapeType="1"/>
              </p:cNvCxnSpPr>
              <p:nvPr/>
            </p:nvCxnSpPr>
            <p:spPr bwMode="auto">
              <a:xfrm flipH="1" flipV="1">
                <a:off x="4095" y="8916"/>
                <a:ext cx="189" cy="64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34" name="Group 96"/>
              <p:cNvGrpSpPr>
                <a:grpSpLocks/>
              </p:cNvGrpSpPr>
              <p:nvPr/>
            </p:nvGrpSpPr>
            <p:grpSpPr bwMode="auto">
              <a:xfrm flipH="1">
                <a:off x="4029" y="8268"/>
                <a:ext cx="256" cy="179"/>
                <a:chOff x="6561" y="2704"/>
                <a:chExt cx="1620" cy="900"/>
              </a:xfrm>
            </p:grpSpPr>
            <p:sp>
              <p:nvSpPr>
                <p:cNvPr id="35" name="Oval 9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9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9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3189" name="AutoShape 100"/>
            <p:cNvSpPr>
              <a:spLocks noChangeArrowheads="1"/>
            </p:cNvSpPr>
            <p:nvPr/>
          </p:nvSpPr>
          <p:spPr bwMode="auto">
            <a:xfrm>
              <a:off x="1661591" y="3483122"/>
              <a:ext cx="250825" cy="1617662"/>
            </a:xfrm>
            <a:prstGeom prst="upDownArrow">
              <a:avLst>
                <a:gd name="adj1" fmla="val 50000"/>
                <a:gd name="adj2" fmla="val 128987"/>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fr-FR"/>
            </a:p>
          </p:txBody>
        </p:sp>
        <p:sp>
          <p:nvSpPr>
            <p:cNvPr id="3190" name="Text Box 101"/>
            <p:cNvSpPr txBox="1">
              <a:spLocks noChangeArrowheads="1"/>
            </p:cNvSpPr>
            <p:nvPr/>
          </p:nvSpPr>
          <p:spPr bwMode="auto">
            <a:xfrm>
              <a:off x="1509191" y="4086372"/>
              <a:ext cx="592137" cy="2778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ts val="800"/>
                </a:spcAft>
              </a:pPr>
              <a:r>
                <a:rPr lang="fr-FR" altLang="fr-FR" sz="1100" b="1">
                  <a:latin typeface="Arial Black" panose="020B0A04020102020204" pitchFamily="34" charset="0"/>
                </a:rPr>
                <a:t>5m</a:t>
              </a:r>
              <a:endParaRPr lang="fr-FR" altLang="fr-FR">
                <a:latin typeface="Arial" panose="020B0604020202020204" pitchFamily="34" charset="0"/>
              </a:endParaRPr>
            </a:p>
          </p:txBody>
        </p:sp>
      </p:grpSp>
      <p:sp>
        <p:nvSpPr>
          <p:cNvPr id="115" name="Parallélogramme 114"/>
          <p:cNvSpPr/>
          <p:nvPr/>
        </p:nvSpPr>
        <p:spPr>
          <a:xfrm>
            <a:off x="828247" y="392333"/>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Ça déménage</a:t>
            </a:r>
          </a:p>
        </p:txBody>
      </p:sp>
    </p:spTree>
    <p:extLst>
      <p:ext uri="{BB962C8B-B14F-4D97-AF65-F5344CB8AC3E}">
        <p14:creationId xmlns:p14="http://schemas.microsoft.com/office/powerpoint/2010/main" val="2494812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1903" y="1042765"/>
            <a:ext cx="8468056" cy="461665"/>
          </a:xfrm>
          <a:prstGeom prst="rect">
            <a:avLst/>
          </a:prstGeom>
          <a:noFill/>
          <a:ln w="12700">
            <a:solidFill>
              <a:schemeClr val="tx1"/>
            </a:solidFill>
          </a:ln>
        </p:spPr>
        <p:txBody>
          <a:bodyPr wrap="square" rtlCol="0">
            <a:spAutoFit/>
          </a:bodyPr>
          <a:lstStyle/>
          <a:p>
            <a:pPr algn="ctr"/>
            <a:r>
              <a:rPr lang="fr-FR" sz="1200" b="1" i="1" u="sng" dirty="0"/>
              <a:t>OBJECTIF</a:t>
            </a:r>
            <a:r>
              <a:rPr lang="fr-FR" sz="1200" u="sng" dirty="0"/>
              <a:t>: </a:t>
            </a:r>
            <a:r>
              <a:rPr lang="fr-FR" sz="1200" dirty="0"/>
              <a:t>Améliorer la capacité des joueurs à jouer avec le ballon. </a:t>
            </a:r>
          </a:p>
          <a:p>
            <a:pPr algn="ctr"/>
            <a:r>
              <a:rPr lang="fr-FR" sz="1200" b="1" i="1" u="sng" dirty="0"/>
              <a:t>BUT</a:t>
            </a:r>
            <a:r>
              <a:rPr lang="fr-FR" sz="1200" i="1" u="sng" dirty="0"/>
              <a:t> </a:t>
            </a:r>
            <a:r>
              <a:rPr lang="fr-FR" sz="1200" u="sng" dirty="0"/>
              <a:t>: </a:t>
            </a:r>
            <a:r>
              <a:rPr lang="fr-FR" sz="1200" dirty="0"/>
              <a:t>Faire tomber moins de ballon que les joueurs du terrain d’à côté</a:t>
            </a:r>
          </a:p>
        </p:txBody>
      </p:sp>
      <p:graphicFrame>
        <p:nvGraphicFramePr>
          <p:cNvPr id="12" name="Tableau 11"/>
          <p:cNvGraphicFramePr>
            <a:graphicFrameLocks noGrp="1"/>
          </p:cNvGraphicFramePr>
          <p:nvPr>
            <p:extLst>
              <p:ext uri="{D42A27DB-BD31-4B8C-83A1-F6EECF244321}">
                <p14:modId xmlns:p14="http://schemas.microsoft.com/office/powerpoint/2010/main" val="1381326034"/>
              </p:ext>
            </p:extLst>
          </p:nvPr>
        </p:nvGraphicFramePr>
        <p:xfrm>
          <a:off x="3500587" y="1598962"/>
          <a:ext cx="5270228" cy="2011680"/>
        </p:xfrm>
        <a:graphic>
          <a:graphicData uri="http://schemas.openxmlformats.org/drawingml/2006/table">
            <a:tbl>
              <a:tblPr/>
              <a:tblGrid>
                <a:gridCol w="5270228">
                  <a:extLst>
                    <a:ext uri="{9D8B030D-6E8A-4147-A177-3AD203B41FA5}">
                      <a16:colId xmlns:a16="http://schemas.microsoft.com/office/drawing/2014/main" val="3774857870"/>
                    </a:ext>
                  </a:extLst>
                </a:gridCol>
              </a:tblGrid>
              <a:tr h="2011680">
                <a:tc>
                  <a:txBody>
                    <a:bodyPr/>
                    <a:lstStyle/>
                    <a:p>
                      <a:pPr algn="l">
                        <a:spcAft>
                          <a:spcPts val="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b="1"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Clr>
                          <a:schemeClr val="tx1"/>
                        </a:buClr>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Chaque joueur dispose d'un ballon, chaque équipe est sur "son" terrain.</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Clr>
                          <a:schemeClr val="tx1"/>
                        </a:buClr>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Au signal de l'éducateur, et selon la consigne, le jeu commence.</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Clr>
                          <a:schemeClr val="tx1"/>
                        </a:buClr>
                        <a:buFont typeface="Arial" panose="020B0604020202020204" pitchFamily="34" charset="0"/>
                        <a:buChar char="•"/>
                      </a:pPr>
                      <a:r>
                        <a:rPr lang="fr-FR" sz="1200" b="0"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Rapport joueur &gt; Ballon :</a:t>
                      </a:r>
                      <a:r>
                        <a:rPr lang="fr-FR" sz="1200" b="0" dirty="0">
                          <a:effectLst/>
                          <a:latin typeface="Calibri" panose="020F0502020204030204" pitchFamily="34" charset="0"/>
                          <a:ea typeface="Times New Roman" panose="02020603050405020304" pitchFamily="18" charset="0"/>
                          <a:cs typeface="Arial" panose="020B0604020202020204" pitchFamily="34" charset="0"/>
                        </a:rPr>
                        <a:t> Manipulation simple, jeu au pied simple (dribbling, </a:t>
                      </a:r>
                      <a:r>
                        <a:rPr lang="fr-FR" sz="1200" b="0" dirty="0" err="1">
                          <a:effectLst/>
                          <a:latin typeface="Calibri" panose="020F0502020204030204" pitchFamily="34" charset="0"/>
                          <a:ea typeface="Times New Roman" panose="02020603050405020304" pitchFamily="18" charset="0"/>
                          <a:cs typeface="Arial" panose="020B0604020202020204" pitchFamily="34" charset="0"/>
                        </a:rPr>
                        <a:t>cp</a:t>
                      </a:r>
                      <a:r>
                        <a:rPr lang="fr-FR" sz="1200" b="0" dirty="0">
                          <a:effectLst/>
                          <a:latin typeface="Calibri" panose="020F0502020204030204" pitchFamily="34" charset="0"/>
                          <a:ea typeface="Times New Roman" panose="02020603050405020304" pitchFamily="18" charset="0"/>
                          <a:cs typeface="Arial" panose="020B0604020202020204" pitchFamily="34" charset="0"/>
                        </a:rPr>
                        <a:t> francs...). &gt; On se déplace en direction des couleurs annoncées.</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Clr>
                          <a:schemeClr val="tx1"/>
                        </a:buClr>
                        <a:buFont typeface="Arial" panose="020B0604020202020204" pitchFamily="34" charset="0"/>
                        <a:buChar char="•"/>
                      </a:pPr>
                      <a:r>
                        <a:rPr lang="fr-FR" sz="1200" b="0"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Rapport joueur &gt; Ballon &gt; Partenaire :</a:t>
                      </a:r>
                      <a:r>
                        <a:rPr lang="fr-FR" sz="1200" b="0" dirty="0">
                          <a:effectLst/>
                          <a:latin typeface="Calibri" panose="020F0502020204030204" pitchFamily="34" charset="0"/>
                          <a:ea typeface="Times New Roman" panose="02020603050405020304" pitchFamily="18" charset="0"/>
                          <a:cs typeface="Arial" panose="020B0604020202020204" pitchFamily="34" charset="0"/>
                        </a:rPr>
                        <a:t> Transmission de la balle à la main ou au pied. Simple au complexe.</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Clr>
                          <a:schemeClr val="tx1"/>
                        </a:buClr>
                        <a:buFont typeface="Arial" panose="020B0604020202020204" pitchFamily="34" charset="0"/>
                        <a:buChar char="•"/>
                      </a:pPr>
                      <a:r>
                        <a:rPr lang="fr-FR" sz="1200" b="0"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Rapport joueur &gt; Ballon &gt; Partenaire &gt; adversaire </a:t>
                      </a:r>
                      <a:r>
                        <a:rPr lang="fr-FR" sz="1200" b="0" dirty="0">
                          <a:effectLst/>
                          <a:latin typeface="Calibri" panose="020F0502020204030204" pitchFamily="34" charset="0"/>
                          <a:ea typeface="Times New Roman" panose="02020603050405020304" pitchFamily="18" charset="0"/>
                          <a:cs typeface="Arial" panose="020B0604020202020204" pitchFamily="34" charset="0"/>
                        </a:rPr>
                        <a:t>: Intercepter &gt; Arracher les ballons des mains ... Si le ballon est conservé, aller marquer derrière la couleur annoncée.</a:t>
                      </a:r>
                      <a:endParaRPr lang="fr-FR"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496109" cy="405524"/>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aphicFrame>
        <p:nvGraphicFramePr>
          <p:cNvPr id="27" name="Tableau 26"/>
          <p:cNvGraphicFramePr>
            <a:graphicFrameLocks noGrp="1"/>
          </p:cNvGraphicFramePr>
          <p:nvPr>
            <p:extLst>
              <p:ext uri="{D42A27DB-BD31-4B8C-83A1-F6EECF244321}">
                <p14:modId xmlns:p14="http://schemas.microsoft.com/office/powerpoint/2010/main" val="3136689927"/>
              </p:ext>
            </p:extLst>
          </p:nvPr>
        </p:nvGraphicFramePr>
        <p:xfrm>
          <a:off x="3499663" y="3689254"/>
          <a:ext cx="5270228" cy="1217214"/>
        </p:xfrm>
        <a:graphic>
          <a:graphicData uri="http://schemas.openxmlformats.org/drawingml/2006/table">
            <a:tbl>
              <a:tblPr firstRow="1" firstCol="1" lastRow="1" lastCol="1" bandRow="1" bandCol="1">
                <a:tableStyleId>{5C22544A-7EE6-4342-B048-85BDC9FD1C3A}</a:tableStyleId>
              </a:tblPr>
              <a:tblGrid>
                <a:gridCol w="5270228">
                  <a:extLst>
                    <a:ext uri="{9D8B030D-6E8A-4147-A177-3AD203B41FA5}">
                      <a16:colId xmlns:a16="http://schemas.microsoft.com/office/drawing/2014/main" val="2001156836"/>
                    </a:ext>
                  </a:extLst>
                </a:gridCol>
              </a:tblGrid>
              <a:tr h="1217214">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COMPORTEMENTS ATTENDUS :  </a:t>
                      </a:r>
                      <a:endParaRPr lang="fr-FR" sz="1000" b="1"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Mains :</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P</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ression forte des doigts.</a:t>
                      </a:r>
                      <a:endParaRPr lang="fr-FR" sz="1000" b="0" dirty="0">
                        <a:solidFill>
                          <a:schemeClr val="tx1"/>
                        </a:solidFill>
                        <a:effectLst/>
                        <a:latin typeface="Times New Roman" panose="02020603050405020304" pitchFamily="18" charset="0"/>
                        <a:ea typeface="Times New Roman" panose="02020603050405020304" pitchFamily="18" charset="0"/>
                        <a:cs typeface="+mn-cs"/>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Regard placé sur l'objet.</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Pieds :</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Regarder le ballon.</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28" name="Tableau 27"/>
          <p:cNvGraphicFramePr>
            <a:graphicFrameLocks noGrp="1"/>
          </p:cNvGraphicFramePr>
          <p:nvPr>
            <p:extLst>
              <p:ext uri="{D42A27DB-BD31-4B8C-83A1-F6EECF244321}">
                <p14:modId xmlns:p14="http://schemas.microsoft.com/office/powerpoint/2010/main" val="3844514833"/>
              </p:ext>
            </p:extLst>
          </p:nvPr>
        </p:nvGraphicFramePr>
        <p:xfrm>
          <a:off x="291902" y="1598459"/>
          <a:ext cx="3025230" cy="1656566"/>
        </p:xfrm>
        <a:graphic>
          <a:graphicData uri="http://schemas.openxmlformats.org/drawingml/2006/table">
            <a:tbl>
              <a:tblPr firstRow="1" firstCol="1" lastRow="1" lastCol="1" bandRow="1" bandCol="1">
                <a:tableStyleId>{5C22544A-7EE6-4342-B048-85BDC9FD1C3A}</a:tableStyleId>
              </a:tblPr>
              <a:tblGrid>
                <a:gridCol w="3025230">
                  <a:extLst>
                    <a:ext uri="{9D8B030D-6E8A-4147-A177-3AD203B41FA5}">
                      <a16:colId xmlns:a16="http://schemas.microsoft.com/office/drawing/2014/main" val="637915118"/>
                    </a:ext>
                  </a:extLst>
                </a:gridCol>
              </a:tblGrid>
              <a:tr h="1656566">
                <a:tc>
                  <a:txBody>
                    <a:bodyPr/>
                    <a:lstStyle/>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DISPOSITION :</a:t>
                      </a:r>
                      <a:endParaRPr lang="fr-FR" sz="1000" b="1"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Effectifs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Collectif paire, 2 groupes en "challenge".</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Espace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1/2 terrain selon la catégorie de M6 à M10.</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Matériel :</a:t>
                      </a:r>
                      <a:endParaRPr lang="fr-FR" sz="1000" b="1" u="none" dirty="0">
                        <a:solidFill>
                          <a:schemeClr val="tx1"/>
                        </a:solidFill>
                        <a:effectLst/>
                        <a:latin typeface="Times New Roman" panose="02020603050405020304" pitchFamily="18" charset="0"/>
                        <a:ea typeface="Times New Roman" panose="02020603050405020304" pitchFamily="18" charset="0"/>
                      </a:endParaRPr>
                    </a:p>
                    <a:p>
                      <a:pPr marL="0" indent="0" algn="l">
                        <a:spcBef>
                          <a:spcPts val="20"/>
                        </a:spcBef>
                        <a:spcAft>
                          <a:spcPts val="20"/>
                        </a:spcAft>
                        <a:buFont typeface="Wingdings" panose="05000000000000000000" pitchFamily="2" charset="2"/>
                        <a:buNone/>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1 ballon ou</a:t>
                      </a: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autre par joueur</a:t>
                      </a:r>
                    </a:p>
                    <a:p>
                      <a:pPr marL="0" indent="0" algn="l">
                        <a:spcBef>
                          <a:spcPts val="20"/>
                        </a:spcBef>
                        <a:spcAft>
                          <a:spcPts val="20"/>
                        </a:spcAft>
                        <a:buFont typeface="Wingdings" panose="05000000000000000000" pitchFamily="2" charset="2"/>
                        <a:buNone/>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Temps d’activité</a:t>
                      </a: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de 20 sec à 1 min </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115" name="Tableau 114"/>
          <p:cNvGraphicFramePr>
            <a:graphicFrameLocks noGrp="1"/>
          </p:cNvGraphicFramePr>
          <p:nvPr>
            <p:extLst>
              <p:ext uri="{D42A27DB-BD31-4B8C-83A1-F6EECF244321}">
                <p14:modId xmlns:p14="http://schemas.microsoft.com/office/powerpoint/2010/main" val="1682744636"/>
              </p:ext>
            </p:extLst>
          </p:nvPr>
        </p:nvGraphicFramePr>
        <p:xfrm>
          <a:off x="3489730" y="5005396"/>
          <a:ext cx="5270228" cy="1097280"/>
        </p:xfrm>
        <a:graphic>
          <a:graphicData uri="http://schemas.openxmlformats.org/drawingml/2006/table">
            <a:tbl>
              <a:tblPr/>
              <a:tblGrid>
                <a:gridCol w="5270228">
                  <a:extLst>
                    <a:ext uri="{9D8B030D-6E8A-4147-A177-3AD203B41FA5}">
                      <a16:colId xmlns:a16="http://schemas.microsoft.com/office/drawing/2014/main" val="195269651"/>
                    </a:ext>
                  </a:extLst>
                </a:gridCol>
              </a:tblGrid>
              <a:tr h="975762">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EVOLUTIONS</a:t>
                      </a:r>
                      <a:r>
                        <a:rPr lang="fr-FR" sz="1200" b="1" i="1" u="sng" baseline="0" dirty="0">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endParaRPr lang="fr-FR" sz="1000" b="1" i="1" u="sng" baseline="0" dirty="0">
                        <a:effectLst/>
                        <a:latin typeface="Times New Roman" panose="02020603050405020304" pitchFamily="18" charset="0"/>
                        <a:ea typeface="Times New Roman" panose="02020603050405020304" pitchFamily="18" charset="0"/>
                        <a:cs typeface="+mn-cs"/>
                        <a:sym typeface="Wingdings" panose="05000000000000000000" pitchFamily="2" charset="2"/>
                      </a:endParaRPr>
                    </a:p>
                    <a:p>
                      <a:pPr marL="171450" indent="-171450" algn="l">
                        <a:spcBef>
                          <a:spcPts val="20"/>
                        </a:spcBef>
                        <a:spcAft>
                          <a:spcPts val="20"/>
                        </a:spcAft>
                        <a:buFont typeface="Arial" panose="020B0604020202020204" pitchFamily="34" charset="0"/>
                        <a:buChar char="•"/>
                      </a:pPr>
                      <a:r>
                        <a:rPr lang="fr-FR" sz="1200" dirty="0">
                          <a:effectLst/>
                          <a:latin typeface="Calibri" panose="020F0502020204030204" pitchFamily="34" charset="0"/>
                          <a:ea typeface="Times New Roman" panose="02020603050405020304" pitchFamily="18" charset="0"/>
                          <a:cs typeface="Arial" panose="020B0604020202020204" pitchFamily="34" charset="0"/>
                        </a:rPr>
                        <a:t>Faire passer 1.2 joueurs sur le terrain adverse, ils réalisent les mêmes gestes de manipulation, mais peuvent faire tomber les ballons des mains de l'adversaire.</a:t>
                      </a:r>
                    </a:p>
                    <a:p>
                      <a:pPr marL="171450" indent="-171450" algn="l">
                        <a:spcBef>
                          <a:spcPts val="20"/>
                        </a:spcBef>
                        <a:spcAft>
                          <a:spcPts val="20"/>
                        </a:spcAft>
                        <a:buFont typeface="Arial" panose="020B0604020202020204" pitchFamily="34" charset="0"/>
                        <a:buChar char="•"/>
                      </a:pPr>
                      <a:r>
                        <a:rPr lang="fr-FR" sz="1200" dirty="0">
                          <a:effectLst/>
                          <a:latin typeface="Calibri" panose="020F0502020204030204" pitchFamily="34" charset="0"/>
                          <a:ea typeface="Times New Roman" panose="02020603050405020304" pitchFamily="18" charset="0"/>
                          <a:cs typeface="Arial" panose="020B0604020202020204" pitchFamily="34" charset="0"/>
                        </a:rPr>
                        <a:t>Faire varier les consignes d'actions du très simple (course) au complexe (passe </a:t>
                      </a:r>
                      <a:r>
                        <a:rPr lang="fr-FR" sz="120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diverse) au très complexe (avec opposition).</a:t>
                      </a:r>
                    </a:p>
                    <a:p>
                      <a:pPr marL="171450" indent="-171450" algn="l">
                        <a:spcBef>
                          <a:spcPts val="20"/>
                        </a:spcBef>
                        <a:spcAft>
                          <a:spcPts val="20"/>
                        </a:spcAft>
                        <a:buFont typeface="Arial" panose="020B0604020202020204" pitchFamily="34" charset="0"/>
                        <a:buChar char="•"/>
                      </a:pPr>
                      <a:r>
                        <a:rPr lang="fr-FR" sz="120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Placer des opposants gênant les actions de "passes" des utilisateurs. </a:t>
                      </a: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93485"/>
                  </a:ext>
                </a:extLst>
              </a:tr>
            </a:tbl>
          </a:graphicData>
        </a:graphic>
      </p:graphicFrame>
      <p:grpSp>
        <p:nvGrpSpPr>
          <p:cNvPr id="7" name="Group 2"/>
          <p:cNvGrpSpPr>
            <a:grpSpLocks/>
          </p:cNvGrpSpPr>
          <p:nvPr/>
        </p:nvGrpSpPr>
        <p:grpSpPr bwMode="auto">
          <a:xfrm>
            <a:off x="291902" y="3429002"/>
            <a:ext cx="3051020" cy="2210785"/>
            <a:chOff x="1399" y="8610"/>
            <a:chExt cx="6347" cy="5101"/>
          </a:xfrm>
        </p:grpSpPr>
        <p:grpSp>
          <p:nvGrpSpPr>
            <p:cNvPr id="9" name="Group 3"/>
            <p:cNvGrpSpPr>
              <a:grpSpLocks/>
            </p:cNvGrpSpPr>
            <p:nvPr/>
          </p:nvGrpSpPr>
          <p:grpSpPr bwMode="auto">
            <a:xfrm>
              <a:off x="1399" y="8610"/>
              <a:ext cx="6347" cy="5101"/>
              <a:chOff x="2914" y="4460"/>
              <a:chExt cx="7163" cy="6851"/>
            </a:xfrm>
          </p:grpSpPr>
          <p:grpSp>
            <p:nvGrpSpPr>
              <p:cNvPr id="3191" name="Group 4"/>
              <p:cNvGrpSpPr>
                <a:grpSpLocks/>
              </p:cNvGrpSpPr>
              <p:nvPr/>
            </p:nvGrpSpPr>
            <p:grpSpPr bwMode="auto">
              <a:xfrm>
                <a:off x="2940" y="7977"/>
                <a:ext cx="7137" cy="3334"/>
                <a:chOff x="2914" y="10044"/>
                <a:chExt cx="7137" cy="3334"/>
              </a:xfrm>
            </p:grpSpPr>
            <p:grpSp>
              <p:nvGrpSpPr>
                <p:cNvPr id="4460" name="Group 5"/>
                <p:cNvGrpSpPr>
                  <a:grpSpLocks/>
                </p:cNvGrpSpPr>
                <p:nvPr/>
              </p:nvGrpSpPr>
              <p:grpSpPr bwMode="auto">
                <a:xfrm>
                  <a:off x="2914" y="10044"/>
                  <a:ext cx="3499" cy="3334"/>
                  <a:chOff x="2905" y="6650"/>
                  <a:chExt cx="3499" cy="3334"/>
                </a:xfrm>
              </p:grpSpPr>
              <p:sp>
                <p:nvSpPr>
                  <p:cNvPr id="4559" name="Rectangle 6"/>
                  <p:cNvSpPr>
                    <a:spLocks noChangeArrowheads="1"/>
                  </p:cNvSpPr>
                  <p:nvPr/>
                </p:nvSpPr>
                <p:spPr bwMode="auto">
                  <a:xfrm>
                    <a:off x="2914" y="6650"/>
                    <a:ext cx="3389" cy="3250"/>
                  </a:xfrm>
                  <a:prstGeom prst="rect">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4560" name="AutoShape 7"/>
                  <p:cNvSpPr>
                    <a:spLocks noChangeArrowheads="1"/>
                  </p:cNvSpPr>
                  <p:nvPr/>
                </p:nvSpPr>
                <p:spPr bwMode="auto">
                  <a:xfrm>
                    <a:off x="3546"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1" name="AutoShape 8"/>
                  <p:cNvSpPr>
                    <a:spLocks noChangeArrowheads="1"/>
                  </p:cNvSpPr>
                  <p:nvPr/>
                </p:nvSpPr>
                <p:spPr bwMode="auto">
                  <a:xfrm>
                    <a:off x="6224"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2" name="AutoShape 9"/>
                  <p:cNvSpPr>
                    <a:spLocks noChangeArrowheads="1"/>
                  </p:cNvSpPr>
                  <p:nvPr/>
                </p:nvSpPr>
                <p:spPr bwMode="auto">
                  <a:xfrm>
                    <a:off x="4399"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3" name="AutoShape 10"/>
                  <p:cNvSpPr>
                    <a:spLocks noChangeArrowheads="1"/>
                  </p:cNvSpPr>
                  <p:nvPr/>
                </p:nvSpPr>
                <p:spPr bwMode="auto">
                  <a:xfrm>
                    <a:off x="5291"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4" name="AutoShape 11"/>
                  <p:cNvSpPr>
                    <a:spLocks noChangeArrowheads="1"/>
                  </p:cNvSpPr>
                  <p:nvPr/>
                </p:nvSpPr>
                <p:spPr bwMode="auto">
                  <a:xfrm>
                    <a:off x="2905"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5" name="AutoShape 12"/>
                  <p:cNvSpPr>
                    <a:spLocks noChangeArrowheads="1"/>
                  </p:cNvSpPr>
                  <p:nvPr/>
                </p:nvSpPr>
                <p:spPr bwMode="auto">
                  <a:xfrm>
                    <a:off x="4399"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6" name="AutoShape 13"/>
                  <p:cNvSpPr>
                    <a:spLocks noChangeArrowheads="1"/>
                  </p:cNvSpPr>
                  <p:nvPr/>
                </p:nvSpPr>
                <p:spPr bwMode="auto">
                  <a:xfrm>
                    <a:off x="5277"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7" name="AutoShape 14"/>
                  <p:cNvSpPr>
                    <a:spLocks noChangeArrowheads="1"/>
                  </p:cNvSpPr>
                  <p:nvPr/>
                </p:nvSpPr>
                <p:spPr bwMode="auto">
                  <a:xfrm>
                    <a:off x="3652"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8" name="AutoShape 15"/>
                  <p:cNvSpPr>
                    <a:spLocks noChangeArrowheads="1"/>
                  </p:cNvSpPr>
                  <p:nvPr/>
                </p:nvSpPr>
                <p:spPr bwMode="auto">
                  <a:xfrm>
                    <a:off x="2905"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69" name="AutoShape 16"/>
                  <p:cNvSpPr>
                    <a:spLocks noChangeArrowheads="1"/>
                  </p:cNvSpPr>
                  <p:nvPr/>
                </p:nvSpPr>
                <p:spPr bwMode="auto">
                  <a:xfrm>
                    <a:off x="2905" y="81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70" name="AutoShape 17"/>
                  <p:cNvSpPr>
                    <a:spLocks noChangeArrowheads="1"/>
                  </p:cNvSpPr>
                  <p:nvPr/>
                </p:nvSpPr>
                <p:spPr bwMode="auto">
                  <a:xfrm>
                    <a:off x="2905"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71" name="AutoShape 18"/>
                  <p:cNvSpPr>
                    <a:spLocks noChangeArrowheads="1"/>
                  </p:cNvSpPr>
                  <p:nvPr/>
                </p:nvSpPr>
                <p:spPr bwMode="auto">
                  <a:xfrm>
                    <a:off x="2905"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72" name="AutoShape 19"/>
                  <p:cNvSpPr>
                    <a:spLocks noChangeArrowheads="1"/>
                  </p:cNvSpPr>
                  <p:nvPr/>
                </p:nvSpPr>
                <p:spPr bwMode="auto">
                  <a:xfrm>
                    <a:off x="6181"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73" name="AutoShape 20"/>
                  <p:cNvSpPr>
                    <a:spLocks noChangeArrowheads="1"/>
                  </p:cNvSpPr>
                  <p:nvPr/>
                </p:nvSpPr>
                <p:spPr bwMode="auto">
                  <a:xfrm>
                    <a:off x="6189" y="807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74" name="AutoShape 21"/>
                  <p:cNvSpPr>
                    <a:spLocks noChangeArrowheads="1"/>
                  </p:cNvSpPr>
                  <p:nvPr/>
                </p:nvSpPr>
                <p:spPr bwMode="auto">
                  <a:xfrm>
                    <a:off x="6204"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75" name="AutoShape 22"/>
                  <p:cNvSpPr>
                    <a:spLocks noChangeArrowheads="1"/>
                  </p:cNvSpPr>
                  <p:nvPr/>
                </p:nvSpPr>
                <p:spPr bwMode="auto">
                  <a:xfrm>
                    <a:off x="6181"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61" name="Group 23"/>
                <p:cNvGrpSpPr>
                  <a:grpSpLocks/>
                </p:cNvGrpSpPr>
                <p:nvPr/>
              </p:nvGrpSpPr>
              <p:grpSpPr bwMode="auto">
                <a:xfrm>
                  <a:off x="6552" y="10044"/>
                  <a:ext cx="3499" cy="3334"/>
                  <a:chOff x="2905" y="6650"/>
                  <a:chExt cx="3499" cy="3334"/>
                </a:xfrm>
              </p:grpSpPr>
              <p:sp>
                <p:nvSpPr>
                  <p:cNvPr id="4542" name="Rectangle 24"/>
                  <p:cNvSpPr>
                    <a:spLocks noChangeArrowheads="1"/>
                  </p:cNvSpPr>
                  <p:nvPr/>
                </p:nvSpPr>
                <p:spPr bwMode="auto">
                  <a:xfrm>
                    <a:off x="2914" y="6650"/>
                    <a:ext cx="3389" cy="3250"/>
                  </a:xfrm>
                  <a:prstGeom prst="rect">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4543" name="AutoShape 25"/>
                  <p:cNvSpPr>
                    <a:spLocks noChangeArrowheads="1"/>
                  </p:cNvSpPr>
                  <p:nvPr/>
                </p:nvSpPr>
                <p:spPr bwMode="auto">
                  <a:xfrm>
                    <a:off x="3546"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44" name="AutoShape 26"/>
                  <p:cNvSpPr>
                    <a:spLocks noChangeArrowheads="1"/>
                  </p:cNvSpPr>
                  <p:nvPr/>
                </p:nvSpPr>
                <p:spPr bwMode="auto">
                  <a:xfrm>
                    <a:off x="6224"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45" name="AutoShape 27"/>
                  <p:cNvSpPr>
                    <a:spLocks noChangeArrowheads="1"/>
                  </p:cNvSpPr>
                  <p:nvPr/>
                </p:nvSpPr>
                <p:spPr bwMode="auto">
                  <a:xfrm>
                    <a:off x="4399"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46" name="AutoShape 28"/>
                  <p:cNvSpPr>
                    <a:spLocks noChangeArrowheads="1"/>
                  </p:cNvSpPr>
                  <p:nvPr/>
                </p:nvSpPr>
                <p:spPr bwMode="auto">
                  <a:xfrm>
                    <a:off x="5291"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47" name="AutoShape 29"/>
                  <p:cNvSpPr>
                    <a:spLocks noChangeArrowheads="1"/>
                  </p:cNvSpPr>
                  <p:nvPr/>
                </p:nvSpPr>
                <p:spPr bwMode="auto">
                  <a:xfrm>
                    <a:off x="2905"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48" name="AutoShape 30"/>
                  <p:cNvSpPr>
                    <a:spLocks noChangeArrowheads="1"/>
                  </p:cNvSpPr>
                  <p:nvPr/>
                </p:nvSpPr>
                <p:spPr bwMode="auto">
                  <a:xfrm>
                    <a:off x="4399"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49" name="AutoShape 31"/>
                  <p:cNvSpPr>
                    <a:spLocks noChangeArrowheads="1"/>
                  </p:cNvSpPr>
                  <p:nvPr/>
                </p:nvSpPr>
                <p:spPr bwMode="auto">
                  <a:xfrm>
                    <a:off x="5277"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0" name="AutoShape 32"/>
                  <p:cNvSpPr>
                    <a:spLocks noChangeArrowheads="1"/>
                  </p:cNvSpPr>
                  <p:nvPr/>
                </p:nvSpPr>
                <p:spPr bwMode="auto">
                  <a:xfrm>
                    <a:off x="3652"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1" name="AutoShape 33"/>
                  <p:cNvSpPr>
                    <a:spLocks noChangeArrowheads="1"/>
                  </p:cNvSpPr>
                  <p:nvPr/>
                </p:nvSpPr>
                <p:spPr bwMode="auto">
                  <a:xfrm>
                    <a:off x="2905"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2" name="AutoShape 34"/>
                  <p:cNvSpPr>
                    <a:spLocks noChangeArrowheads="1"/>
                  </p:cNvSpPr>
                  <p:nvPr/>
                </p:nvSpPr>
                <p:spPr bwMode="auto">
                  <a:xfrm>
                    <a:off x="2905" y="81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3" name="AutoShape 35"/>
                  <p:cNvSpPr>
                    <a:spLocks noChangeArrowheads="1"/>
                  </p:cNvSpPr>
                  <p:nvPr/>
                </p:nvSpPr>
                <p:spPr bwMode="auto">
                  <a:xfrm>
                    <a:off x="2905"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4" name="AutoShape 36"/>
                  <p:cNvSpPr>
                    <a:spLocks noChangeArrowheads="1"/>
                  </p:cNvSpPr>
                  <p:nvPr/>
                </p:nvSpPr>
                <p:spPr bwMode="auto">
                  <a:xfrm>
                    <a:off x="2905"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5" name="AutoShape 37"/>
                  <p:cNvSpPr>
                    <a:spLocks noChangeArrowheads="1"/>
                  </p:cNvSpPr>
                  <p:nvPr/>
                </p:nvSpPr>
                <p:spPr bwMode="auto">
                  <a:xfrm>
                    <a:off x="6181"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6" name="AutoShape 38"/>
                  <p:cNvSpPr>
                    <a:spLocks noChangeArrowheads="1"/>
                  </p:cNvSpPr>
                  <p:nvPr/>
                </p:nvSpPr>
                <p:spPr bwMode="auto">
                  <a:xfrm>
                    <a:off x="6189" y="807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7" name="AutoShape 39"/>
                  <p:cNvSpPr>
                    <a:spLocks noChangeArrowheads="1"/>
                  </p:cNvSpPr>
                  <p:nvPr/>
                </p:nvSpPr>
                <p:spPr bwMode="auto">
                  <a:xfrm>
                    <a:off x="6204"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58" name="AutoShape 40"/>
                  <p:cNvSpPr>
                    <a:spLocks noChangeArrowheads="1"/>
                  </p:cNvSpPr>
                  <p:nvPr/>
                </p:nvSpPr>
                <p:spPr bwMode="auto">
                  <a:xfrm>
                    <a:off x="6181"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62" name="Group 41"/>
                <p:cNvGrpSpPr>
                  <a:grpSpLocks/>
                </p:cNvGrpSpPr>
                <p:nvPr/>
              </p:nvGrpSpPr>
              <p:grpSpPr bwMode="auto">
                <a:xfrm rot="3169206">
                  <a:off x="7939" y="11977"/>
                  <a:ext cx="360" cy="360"/>
                  <a:chOff x="7717" y="2497"/>
                  <a:chExt cx="1580" cy="1620"/>
                </a:xfrm>
              </p:grpSpPr>
              <p:sp>
                <p:nvSpPr>
                  <p:cNvPr id="4538" name="AutoShape 4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39" name="Oval 4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40" name="AutoShape 4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41" name="AutoShape 4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63" name="Group 46"/>
                <p:cNvGrpSpPr>
                  <a:grpSpLocks/>
                </p:cNvGrpSpPr>
                <p:nvPr/>
              </p:nvGrpSpPr>
              <p:grpSpPr bwMode="auto">
                <a:xfrm rot="-2590391">
                  <a:off x="7305" y="10986"/>
                  <a:ext cx="360" cy="360"/>
                  <a:chOff x="7717" y="2497"/>
                  <a:chExt cx="1580" cy="1620"/>
                </a:xfrm>
              </p:grpSpPr>
              <p:sp>
                <p:nvSpPr>
                  <p:cNvPr id="4534" name="AutoShape 4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35" name="Oval 4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36" name="AutoShape 4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37" name="AutoShape 5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64" name="Group 51"/>
                <p:cNvGrpSpPr>
                  <a:grpSpLocks/>
                </p:cNvGrpSpPr>
                <p:nvPr/>
              </p:nvGrpSpPr>
              <p:grpSpPr bwMode="auto">
                <a:xfrm rot="4851888">
                  <a:off x="4579" y="11066"/>
                  <a:ext cx="422" cy="404"/>
                  <a:chOff x="3495" y="7135"/>
                  <a:chExt cx="422" cy="404"/>
                </a:xfrm>
              </p:grpSpPr>
              <p:grpSp>
                <p:nvGrpSpPr>
                  <p:cNvPr id="4525" name="Group 52"/>
                  <p:cNvGrpSpPr>
                    <a:grpSpLocks/>
                  </p:cNvGrpSpPr>
                  <p:nvPr/>
                </p:nvGrpSpPr>
                <p:grpSpPr bwMode="auto">
                  <a:xfrm rot="14304060">
                    <a:off x="3495" y="7179"/>
                    <a:ext cx="360" cy="360"/>
                    <a:chOff x="7717" y="2497"/>
                    <a:chExt cx="1580" cy="1620"/>
                  </a:xfrm>
                </p:grpSpPr>
                <p:sp>
                  <p:nvSpPr>
                    <p:cNvPr id="4530" name="AutoShape 5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31" name="Oval 5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32" name="AutoShape 5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33" name="AutoShape 5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526" name="Group 57"/>
                  <p:cNvGrpSpPr>
                    <a:grpSpLocks/>
                  </p:cNvGrpSpPr>
                  <p:nvPr/>
                </p:nvGrpSpPr>
                <p:grpSpPr bwMode="auto">
                  <a:xfrm flipH="1">
                    <a:off x="3661" y="7135"/>
                    <a:ext cx="256" cy="179"/>
                    <a:chOff x="6561" y="2704"/>
                    <a:chExt cx="1620" cy="900"/>
                  </a:xfrm>
                </p:grpSpPr>
                <p:sp>
                  <p:nvSpPr>
                    <p:cNvPr id="4527" name="Oval 58"/>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28" name="Freeform 59"/>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29" name="Freeform 60"/>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4465" name="Group 61"/>
                <p:cNvGrpSpPr>
                  <a:grpSpLocks/>
                </p:cNvGrpSpPr>
                <p:nvPr/>
              </p:nvGrpSpPr>
              <p:grpSpPr bwMode="auto">
                <a:xfrm>
                  <a:off x="3538" y="12091"/>
                  <a:ext cx="422" cy="404"/>
                  <a:chOff x="3495" y="7135"/>
                  <a:chExt cx="422" cy="404"/>
                </a:xfrm>
              </p:grpSpPr>
              <p:grpSp>
                <p:nvGrpSpPr>
                  <p:cNvPr id="4516" name="Group 62"/>
                  <p:cNvGrpSpPr>
                    <a:grpSpLocks/>
                  </p:cNvGrpSpPr>
                  <p:nvPr/>
                </p:nvGrpSpPr>
                <p:grpSpPr bwMode="auto">
                  <a:xfrm rot="14304060">
                    <a:off x="3495" y="7179"/>
                    <a:ext cx="360" cy="360"/>
                    <a:chOff x="7717" y="2497"/>
                    <a:chExt cx="1580" cy="1620"/>
                  </a:xfrm>
                </p:grpSpPr>
                <p:sp>
                  <p:nvSpPr>
                    <p:cNvPr id="4521" name="AutoShape 6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22" name="Oval 6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23" name="AutoShape 6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24" name="AutoShape 6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517" name="Group 67"/>
                  <p:cNvGrpSpPr>
                    <a:grpSpLocks/>
                  </p:cNvGrpSpPr>
                  <p:nvPr/>
                </p:nvGrpSpPr>
                <p:grpSpPr bwMode="auto">
                  <a:xfrm flipH="1">
                    <a:off x="3661" y="7135"/>
                    <a:ext cx="256" cy="179"/>
                    <a:chOff x="6561" y="2704"/>
                    <a:chExt cx="1620" cy="900"/>
                  </a:xfrm>
                </p:grpSpPr>
                <p:sp>
                  <p:nvSpPr>
                    <p:cNvPr id="4518" name="Oval 68"/>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19" name="Freeform 69"/>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20" name="Freeform 70"/>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4466" name="Group 71"/>
                <p:cNvGrpSpPr>
                  <a:grpSpLocks/>
                </p:cNvGrpSpPr>
                <p:nvPr/>
              </p:nvGrpSpPr>
              <p:grpSpPr bwMode="auto">
                <a:xfrm rot="4170297">
                  <a:off x="8175" y="10522"/>
                  <a:ext cx="360" cy="439"/>
                  <a:chOff x="7266" y="7265"/>
                  <a:chExt cx="360" cy="439"/>
                </a:xfrm>
              </p:grpSpPr>
              <p:grpSp>
                <p:nvGrpSpPr>
                  <p:cNvPr id="4507" name="Group 72"/>
                  <p:cNvGrpSpPr>
                    <a:grpSpLocks/>
                  </p:cNvGrpSpPr>
                  <p:nvPr/>
                </p:nvGrpSpPr>
                <p:grpSpPr bwMode="auto">
                  <a:xfrm rot="-1536932">
                    <a:off x="7266" y="7265"/>
                    <a:ext cx="360" cy="360"/>
                    <a:chOff x="7717" y="2497"/>
                    <a:chExt cx="1580" cy="1620"/>
                  </a:xfrm>
                </p:grpSpPr>
                <p:sp>
                  <p:nvSpPr>
                    <p:cNvPr id="4512" name="AutoShape 7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13" name="Oval 7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14" name="AutoShape 7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15" name="AutoShape 7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508" name="Group 77"/>
                  <p:cNvGrpSpPr>
                    <a:grpSpLocks/>
                  </p:cNvGrpSpPr>
                  <p:nvPr/>
                </p:nvGrpSpPr>
                <p:grpSpPr bwMode="auto">
                  <a:xfrm flipH="1">
                    <a:off x="7364" y="7525"/>
                    <a:ext cx="256" cy="179"/>
                    <a:chOff x="6561" y="2704"/>
                    <a:chExt cx="1620" cy="900"/>
                  </a:xfrm>
                </p:grpSpPr>
                <p:sp>
                  <p:nvSpPr>
                    <p:cNvPr id="4509" name="Oval 78"/>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10" name="Freeform 79"/>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11" name="Freeform 80"/>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4467" name="Group 81"/>
                <p:cNvGrpSpPr>
                  <a:grpSpLocks/>
                </p:cNvGrpSpPr>
                <p:nvPr/>
              </p:nvGrpSpPr>
              <p:grpSpPr bwMode="auto">
                <a:xfrm rot="-3659750">
                  <a:off x="7150" y="12341"/>
                  <a:ext cx="360" cy="439"/>
                  <a:chOff x="7266" y="7265"/>
                  <a:chExt cx="360" cy="439"/>
                </a:xfrm>
              </p:grpSpPr>
              <p:grpSp>
                <p:nvGrpSpPr>
                  <p:cNvPr id="4498" name="Group 82"/>
                  <p:cNvGrpSpPr>
                    <a:grpSpLocks/>
                  </p:cNvGrpSpPr>
                  <p:nvPr/>
                </p:nvGrpSpPr>
                <p:grpSpPr bwMode="auto">
                  <a:xfrm rot="-1536932">
                    <a:off x="7266" y="7265"/>
                    <a:ext cx="360" cy="360"/>
                    <a:chOff x="7717" y="2497"/>
                    <a:chExt cx="1580" cy="1620"/>
                  </a:xfrm>
                </p:grpSpPr>
                <p:sp>
                  <p:nvSpPr>
                    <p:cNvPr id="4503" name="AutoShape 8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04" name="Oval 8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05" name="AutoShape 8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06" name="AutoShape 8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99" name="Group 87"/>
                  <p:cNvGrpSpPr>
                    <a:grpSpLocks/>
                  </p:cNvGrpSpPr>
                  <p:nvPr/>
                </p:nvGrpSpPr>
                <p:grpSpPr bwMode="auto">
                  <a:xfrm flipH="1">
                    <a:off x="7364" y="7525"/>
                    <a:ext cx="256" cy="179"/>
                    <a:chOff x="6561" y="2704"/>
                    <a:chExt cx="1620" cy="900"/>
                  </a:xfrm>
                </p:grpSpPr>
                <p:sp>
                  <p:nvSpPr>
                    <p:cNvPr id="4500" name="Oval 88"/>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01" name="Freeform 89"/>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02" name="Freeform 90"/>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4468" name="Group 91"/>
                <p:cNvGrpSpPr>
                  <a:grpSpLocks/>
                </p:cNvGrpSpPr>
                <p:nvPr/>
              </p:nvGrpSpPr>
              <p:grpSpPr bwMode="auto">
                <a:xfrm rot="8396504">
                  <a:off x="8875" y="11254"/>
                  <a:ext cx="360" cy="360"/>
                  <a:chOff x="7717" y="2497"/>
                  <a:chExt cx="1580" cy="1620"/>
                </a:xfrm>
              </p:grpSpPr>
              <p:sp>
                <p:nvSpPr>
                  <p:cNvPr id="4494" name="AutoShape 9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95" name="Oval 9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96" name="AutoShape 9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97" name="AutoShape 9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69" name="Group 96"/>
                <p:cNvGrpSpPr>
                  <a:grpSpLocks/>
                </p:cNvGrpSpPr>
                <p:nvPr/>
              </p:nvGrpSpPr>
              <p:grpSpPr bwMode="auto">
                <a:xfrm rot="-3935280">
                  <a:off x="3428" y="11420"/>
                  <a:ext cx="360" cy="360"/>
                  <a:chOff x="7717" y="2497"/>
                  <a:chExt cx="1580" cy="1620"/>
                </a:xfrm>
              </p:grpSpPr>
              <p:sp>
                <p:nvSpPr>
                  <p:cNvPr id="4490" name="AutoShape 9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91" name="Oval 9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92" name="AutoShape 9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93" name="AutoShape 10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70" name="Group 101"/>
                <p:cNvGrpSpPr>
                  <a:grpSpLocks/>
                </p:cNvGrpSpPr>
                <p:nvPr/>
              </p:nvGrpSpPr>
              <p:grpSpPr bwMode="auto">
                <a:xfrm rot="3169206">
                  <a:off x="5194" y="11658"/>
                  <a:ext cx="360" cy="360"/>
                  <a:chOff x="7717" y="2497"/>
                  <a:chExt cx="1580" cy="1620"/>
                </a:xfrm>
              </p:grpSpPr>
              <p:sp>
                <p:nvSpPr>
                  <p:cNvPr id="4486" name="AutoShape 10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87" name="Oval 10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88" name="AutoShape 10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89" name="AutoShape 10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71" name="Group 106"/>
                <p:cNvGrpSpPr>
                  <a:grpSpLocks/>
                </p:cNvGrpSpPr>
                <p:nvPr/>
              </p:nvGrpSpPr>
              <p:grpSpPr bwMode="auto">
                <a:xfrm rot="2617755">
                  <a:off x="7524" y="12017"/>
                  <a:ext cx="360" cy="360"/>
                  <a:chOff x="7717" y="2497"/>
                  <a:chExt cx="1580" cy="1620"/>
                </a:xfrm>
              </p:grpSpPr>
              <p:sp>
                <p:nvSpPr>
                  <p:cNvPr id="4482" name="AutoShape 10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83" name="Oval 10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84" name="AutoShape 10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85" name="AutoShape 11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72" name="Group 111"/>
                <p:cNvGrpSpPr>
                  <a:grpSpLocks/>
                </p:cNvGrpSpPr>
                <p:nvPr/>
              </p:nvGrpSpPr>
              <p:grpSpPr bwMode="auto">
                <a:xfrm rot="9176821">
                  <a:off x="4853" y="12181"/>
                  <a:ext cx="360" cy="360"/>
                  <a:chOff x="7717" y="2497"/>
                  <a:chExt cx="1580" cy="1620"/>
                </a:xfrm>
              </p:grpSpPr>
              <p:sp>
                <p:nvSpPr>
                  <p:cNvPr id="4478" name="AutoShape 11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79" name="Oval 11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80" name="AutoShape 11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81" name="AutoShape 11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73" name="Group 116"/>
                <p:cNvGrpSpPr>
                  <a:grpSpLocks/>
                </p:cNvGrpSpPr>
                <p:nvPr/>
              </p:nvGrpSpPr>
              <p:grpSpPr bwMode="auto">
                <a:xfrm rot="-2590391">
                  <a:off x="4238" y="10821"/>
                  <a:ext cx="360" cy="360"/>
                  <a:chOff x="7717" y="2497"/>
                  <a:chExt cx="1580" cy="1620"/>
                </a:xfrm>
              </p:grpSpPr>
              <p:sp>
                <p:nvSpPr>
                  <p:cNvPr id="4474" name="AutoShape 11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75" name="Oval 11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76" name="AutoShape 11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77" name="AutoShape 12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3192" name="Group 121"/>
              <p:cNvGrpSpPr>
                <a:grpSpLocks/>
              </p:cNvGrpSpPr>
              <p:nvPr/>
            </p:nvGrpSpPr>
            <p:grpSpPr bwMode="auto">
              <a:xfrm>
                <a:off x="2914" y="4460"/>
                <a:ext cx="7137" cy="3334"/>
                <a:chOff x="2905" y="6650"/>
                <a:chExt cx="7137" cy="3334"/>
              </a:xfrm>
            </p:grpSpPr>
            <p:grpSp>
              <p:nvGrpSpPr>
                <p:cNvPr id="3193" name="Group 122"/>
                <p:cNvGrpSpPr>
                  <a:grpSpLocks/>
                </p:cNvGrpSpPr>
                <p:nvPr/>
              </p:nvGrpSpPr>
              <p:grpSpPr bwMode="auto">
                <a:xfrm>
                  <a:off x="2905" y="6650"/>
                  <a:ext cx="3499" cy="3334"/>
                  <a:chOff x="2905" y="6650"/>
                  <a:chExt cx="3499" cy="3334"/>
                </a:xfrm>
              </p:grpSpPr>
              <p:sp>
                <p:nvSpPr>
                  <p:cNvPr id="4443" name="Rectangle 123"/>
                  <p:cNvSpPr>
                    <a:spLocks noChangeArrowheads="1"/>
                  </p:cNvSpPr>
                  <p:nvPr/>
                </p:nvSpPr>
                <p:spPr bwMode="auto">
                  <a:xfrm>
                    <a:off x="2914" y="6650"/>
                    <a:ext cx="3389" cy="3250"/>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4444" name="AutoShape 124"/>
                  <p:cNvSpPr>
                    <a:spLocks noChangeArrowheads="1"/>
                  </p:cNvSpPr>
                  <p:nvPr/>
                </p:nvSpPr>
                <p:spPr bwMode="auto">
                  <a:xfrm>
                    <a:off x="3546"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5" name="AutoShape 125"/>
                  <p:cNvSpPr>
                    <a:spLocks noChangeArrowheads="1"/>
                  </p:cNvSpPr>
                  <p:nvPr/>
                </p:nvSpPr>
                <p:spPr bwMode="auto">
                  <a:xfrm>
                    <a:off x="6224"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6" name="AutoShape 126"/>
                  <p:cNvSpPr>
                    <a:spLocks noChangeArrowheads="1"/>
                  </p:cNvSpPr>
                  <p:nvPr/>
                </p:nvSpPr>
                <p:spPr bwMode="auto">
                  <a:xfrm>
                    <a:off x="4399"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7" name="AutoShape 127"/>
                  <p:cNvSpPr>
                    <a:spLocks noChangeArrowheads="1"/>
                  </p:cNvSpPr>
                  <p:nvPr/>
                </p:nvSpPr>
                <p:spPr bwMode="auto">
                  <a:xfrm>
                    <a:off x="5291"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8" name="AutoShape 128"/>
                  <p:cNvSpPr>
                    <a:spLocks noChangeArrowheads="1"/>
                  </p:cNvSpPr>
                  <p:nvPr/>
                </p:nvSpPr>
                <p:spPr bwMode="auto">
                  <a:xfrm>
                    <a:off x="2905"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9" name="AutoShape 129"/>
                  <p:cNvSpPr>
                    <a:spLocks noChangeArrowheads="1"/>
                  </p:cNvSpPr>
                  <p:nvPr/>
                </p:nvSpPr>
                <p:spPr bwMode="auto">
                  <a:xfrm>
                    <a:off x="4399"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0" name="AutoShape 130"/>
                  <p:cNvSpPr>
                    <a:spLocks noChangeArrowheads="1"/>
                  </p:cNvSpPr>
                  <p:nvPr/>
                </p:nvSpPr>
                <p:spPr bwMode="auto">
                  <a:xfrm>
                    <a:off x="5277"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1" name="AutoShape 131"/>
                  <p:cNvSpPr>
                    <a:spLocks noChangeArrowheads="1"/>
                  </p:cNvSpPr>
                  <p:nvPr/>
                </p:nvSpPr>
                <p:spPr bwMode="auto">
                  <a:xfrm>
                    <a:off x="3652"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2" name="AutoShape 132"/>
                  <p:cNvSpPr>
                    <a:spLocks noChangeArrowheads="1"/>
                  </p:cNvSpPr>
                  <p:nvPr/>
                </p:nvSpPr>
                <p:spPr bwMode="auto">
                  <a:xfrm>
                    <a:off x="2905"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3" name="AutoShape 133"/>
                  <p:cNvSpPr>
                    <a:spLocks noChangeArrowheads="1"/>
                  </p:cNvSpPr>
                  <p:nvPr/>
                </p:nvSpPr>
                <p:spPr bwMode="auto">
                  <a:xfrm>
                    <a:off x="2905" y="81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4" name="AutoShape 134"/>
                  <p:cNvSpPr>
                    <a:spLocks noChangeArrowheads="1"/>
                  </p:cNvSpPr>
                  <p:nvPr/>
                </p:nvSpPr>
                <p:spPr bwMode="auto">
                  <a:xfrm>
                    <a:off x="2905"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5" name="AutoShape 135"/>
                  <p:cNvSpPr>
                    <a:spLocks noChangeArrowheads="1"/>
                  </p:cNvSpPr>
                  <p:nvPr/>
                </p:nvSpPr>
                <p:spPr bwMode="auto">
                  <a:xfrm>
                    <a:off x="2905"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6" name="AutoShape 136"/>
                  <p:cNvSpPr>
                    <a:spLocks noChangeArrowheads="1"/>
                  </p:cNvSpPr>
                  <p:nvPr/>
                </p:nvSpPr>
                <p:spPr bwMode="auto">
                  <a:xfrm>
                    <a:off x="6181"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7" name="AutoShape 137"/>
                  <p:cNvSpPr>
                    <a:spLocks noChangeArrowheads="1"/>
                  </p:cNvSpPr>
                  <p:nvPr/>
                </p:nvSpPr>
                <p:spPr bwMode="auto">
                  <a:xfrm>
                    <a:off x="6189" y="807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8" name="AutoShape 138"/>
                  <p:cNvSpPr>
                    <a:spLocks noChangeArrowheads="1"/>
                  </p:cNvSpPr>
                  <p:nvPr/>
                </p:nvSpPr>
                <p:spPr bwMode="auto">
                  <a:xfrm>
                    <a:off x="6204"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59" name="AutoShape 139"/>
                  <p:cNvSpPr>
                    <a:spLocks noChangeArrowheads="1"/>
                  </p:cNvSpPr>
                  <p:nvPr/>
                </p:nvSpPr>
                <p:spPr bwMode="auto">
                  <a:xfrm>
                    <a:off x="6181"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94" name="Group 140"/>
                <p:cNvGrpSpPr>
                  <a:grpSpLocks/>
                </p:cNvGrpSpPr>
                <p:nvPr/>
              </p:nvGrpSpPr>
              <p:grpSpPr bwMode="auto">
                <a:xfrm>
                  <a:off x="6543" y="6650"/>
                  <a:ext cx="3499" cy="3334"/>
                  <a:chOff x="2905" y="6650"/>
                  <a:chExt cx="3499" cy="3334"/>
                </a:xfrm>
              </p:grpSpPr>
              <p:sp>
                <p:nvSpPr>
                  <p:cNvPr id="4426" name="Rectangle 141"/>
                  <p:cNvSpPr>
                    <a:spLocks noChangeArrowheads="1"/>
                  </p:cNvSpPr>
                  <p:nvPr/>
                </p:nvSpPr>
                <p:spPr bwMode="auto">
                  <a:xfrm>
                    <a:off x="2914" y="6650"/>
                    <a:ext cx="3389" cy="3250"/>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4427" name="AutoShape 142"/>
                  <p:cNvSpPr>
                    <a:spLocks noChangeArrowheads="1"/>
                  </p:cNvSpPr>
                  <p:nvPr/>
                </p:nvSpPr>
                <p:spPr bwMode="auto">
                  <a:xfrm>
                    <a:off x="3546"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28" name="AutoShape 143"/>
                  <p:cNvSpPr>
                    <a:spLocks noChangeArrowheads="1"/>
                  </p:cNvSpPr>
                  <p:nvPr/>
                </p:nvSpPr>
                <p:spPr bwMode="auto">
                  <a:xfrm>
                    <a:off x="6224"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29" name="AutoShape 144"/>
                  <p:cNvSpPr>
                    <a:spLocks noChangeArrowheads="1"/>
                  </p:cNvSpPr>
                  <p:nvPr/>
                </p:nvSpPr>
                <p:spPr bwMode="auto">
                  <a:xfrm>
                    <a:off x="4399"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0" name="AutoShape 145"/>
                  <p:cNvSpPr>
                    <a:spLocks noChangeArrowheads="1"/>
                  </p:cNvSpPr>
                  <p:nvPr/>
                </p:nvSpPr>
                <p:spPr bwMode="auto">
                  <a:xfrm>
                    <a:off x="5291"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1" name="AutoShape 146"/>
                  <p:cNvSpPr>
                    <a:spLocks noChangeArrowheads="1"/>
                  </p:cNvSpPr>
                  <p:nvPr/>
                </p:nvSpPr>
                <p:spPr bwMode="auto">
                  <a:xfrm>
                    <a:off x="2905"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2" name="AutoShape 147"/>
                  <p:cNvSpPr>
                    <a:spLocks noChangeArrowheads="1"/>
                  </p:cNvSpPr>
                  <p:nvPr/>
                </p:nvSpPr>
                <p:spPr bwMode="auto">
                  <a:xfrm>
                    <a:off x="4399"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3" name="AutoShape 148"/>
                  <p:cNvSpPr>
                    <a:spLocks noChangeArrowheads="1"/>
                  </p:cNvSpPr>
                  <p:nvPr/>
                </p:nvSpPr>
                <p:spPr bwMode="auto">
                  <a:xfrm>
                    <a:off x="5277"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4" name="AutoShape 149"/>
                  <p:cNvSpPr>
                    <a:spLocks noChangeArrowheads="1"/>
                  </p:cNvSpPr>
                  <p:nvPr/>
                </p:nvSpPr>
                <p:spPr bwMode="auto">
                  <a:xfrm>
                    <a:off x="3652"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5" name="AutoShape 150"/>
                  <p:cNvSpPr>
                    <a:spLocks noChangeArrowheads="1"/>
                  </p:cNvSpPr>
                  <p:nvPr/>
                </p:nvSpPr>
                <p:spPr bwMode="auto">
                  <a:xfrm>
                    <a:off x="2905"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6" name="AutoShape 151"/>
                  <p:cNvSpPr>
                    <a:spLocks noChangeArrowheads="1"/>
                  </p:cNvSpPr>
                  <p:nvPr/>
                </p:nvSpPr>
                <p:spPr bwMode="auto">
                  <a:xfrm>
                    <a:off x="2905" y="81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7" name="AutoShape 152"/>
                  <p:cNvSpPr>
                    <a:spLocks noChangeArrowheads="1"/>
                  </p:cNvSpPr>
                  <p:nvPr/>
                </p:nvSpPr>
                <p:spPr bwMode="auto">
                  <a:xfrm>
                    <a:off x="2905"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8" name="AutoShape 153"/>
                  <p:cNvSpPr>
                    <a:spLocks noChangeArrowheads="1"/>
                  </p:cNvSpPr>
                  <p:nvPr/>
                </p:nvSpPr>
                <p:spPr bwMode="auto">
                  <a:xfrm>
                    <a:off x="2905" y="6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39" name="AutoShape 154"/>
                  <p:cNvSpPr>
                    <a:spLocks noChangeArrowheads="1"/>
                  </p:cNvSpPr>
                  <p:nvPr/>
                </p:nvSpPr>
                <p:spPr bwMode="auto">
                  <a:xfrm>
                    <a:off x="6181" y="73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0" name="AutoShape 155"/>
                  <p:cNvSpPr>
                    <a:spLocks noChangeArrowheads="1"/>
                  </p:cNvSpPr>
                  <p:nvPr/>
                </p:nvSpPr>
                <p:spPr bwMode="auto">
                  <a:xfrm>
                    <a:off x="6189" y="807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1" name="AutoShape 156"/>
                  <p:cNvSpPr>
                    <a:spLocks noChangeArrowheads="1"/>
                  </p:cNvSpPr>
                  <p:nvPr/>
                </p:nvSpPr>
                <p:spPr bwMode="auto">
                  <a:xfrm>
                    <a:off x="6204" y="906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42" name="AutoShape 157"/>
                  <p:cNvSpPr>
                    <a:spLocks noChangeArrowheads="1"/>
                  </p:cNvSpPr>
                  <p:nvPr/>
                </p:nvSpPr>
                <p:spPr bwMode="auto">
                  <a:xfrm>
                    <a:off x="6181" y="98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95" name="Group 158"/>
                <p:cNvGrpSpPr>
                  <a:grpSpLocks/>
                </p:cNvGrpSpPr>
                <p:nvPr/>
              </p:nvGrpSpPr>
              <p:grpSpPr bwMode="auto">
                <a:xfrm>
                  <a:off x="3495" y="7135"/>
                  <a:ext cx="422" cy="404"/>
                  <a:chOff x="3495" y="7135"/>
                  <a:chExt cx="422" cy="404"/>
                </a:xfrm>
              </p:grpSpPr>
              <p:grpSp>
                <p:nvGrpSpPr>
                  <p:cNvPr id="4417" name="Group 159"/>
                  <p:cNvGrpSpPr>
                    <a:grpSpLocks/>
                  </p:cNvGrpSpPr>
                  <p:nvPr/>
                </p:nvGrpSpPr>
                <p:grpSpPr bwMode="auto">
                  <a:xfrm rot="14304060">
                    <a:off x="3495" y="7179"/>
                    <a:ext cx="360" cy="360"/>
                    <a:chOff x="7717" y="2497"/>
                    <a:chExt cx="1580" cy="1620"/>
                  </a:xfrm>
                </p:grpSpPr>
                <p:sp>
                  <p:nvSpPr>
                    <p:cNvPr id="4422" name="AutoShape 16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23" name="Oval 16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24" name="AutoShape 16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25" name="AutoShape 16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18" name="Group 164"/>
                  <p:cNvGrpSpPr>
                    <a:grpSpLocks/>
                  </p:cNvGrpSpPr>
                  <p:nvPr/>
                </p:nvGrpSpPr>
                <p:grpSpPr bwMode="auto">
                  <a:xfrm flipH="1">
                    <a:off x="3661" y="7135"/>
                    <a:ext cx="256" cy="179"/>
                    <a:chOff x="6561" y="2704"/>
                    <a:chExt cx="1620" cy="900"/>
                  </a:xfrm>
                </p:grpSpPr>
                <p:sp>
                  <p:nvSpPr>
                    <p:cNvPr id="4419" name="Oval 16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20" name="Freeform 16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21" name="Freeform 16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3196" name="Group 168"/>
                <p:cNvGrpSpPr>
                  <a:grpSpLocks/>
                </p:cNvGrpSpPr>
                <p:nvPr/>
              </p:nvGrpSpPr>
              <p:grpSpPr bwMode="auto">
                <a:xfrm>
                  <a:off x="4635" y="7405"/>
                  <a:ext cx="407" cy="389"/>
                  <a:chOff x="4635" y="7405"/>
                  <a:chExt cx="407" cy="389"/>
                </a:xfrm>
              </p:grpSpPr>
              <p:grpSp>
                <p:nvGrpSpPr>
                  <p:cNvPr id="4408" name="Group 169"/>
                  <p:cNvGrpSpPr>
                    <a:grpSpLocks/>
                  </p:cNvGrpSpPr>
                  <p:nvPr/>
                </p:nvGrpSpPr>
                <p:grpSpPr bwMode="auto">
                  <a:xfrm rot="3169206">
                    <a:off x="4682" y="7405"/>
                    <a:ext cx="360" cy="360"/>
                    <a:chOff x="7717" y="2497"/>
                    <a:chExt cx="1580" cy="1620"/>
                  </a:xfrm>
                </p:grpSpPr>
                <p:sp>
                  <p:nvSpPr>
                    <p:cNvPr id="4413" name="AutoShape 17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14" name="Oval 17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15" name="AutoShape 17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16" name="AutoShape 17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09" name="Group 174"/>
                  <p:cNvGrpSpPr>
                    <a:grpSpLocks/>
                  </p:cNvGrpSpPr>
                  <p:nvPr/>
                </p:nvGrpSpPr>
                <p:grpSpPr bwMode="auto">
                  <a:xfrm flipH="1">
                    <a:off x="4635" y="7615"/>
                    <a:ext cx="256" cy="179"/>
                    <a:chOff x="6561" y="2704"/>
                    <a:chExt cx="1620" cy="900"/>
                  </a:xfrm>
                </p:grpSpPr>
                <p:sp>
                  <p:nvSpPr>
                    <p:cNvPr id="4410" name="Oval 17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11" name="Freeform 17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12" name="Freeform 17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3197" name="Group 178"/>
                <p:cNvGrpSpPr>
                  <a:grpSpLocks/>
                </p:cNvGrpSpPr>
                <p:nvPr/>
              </p:nvGrpSpPr>
              <p:grpSpPr bwMode="auto">
                <a:xfrm>
                  <a:off x="5210" y="7897"/>
                  <a:ext cx="408" cy="422"/>
                  <a:chOff x="5210" y="7897"/>
                  <a:chExt cx="408" cy="422"/>
                </a:xfrm>
              </p:grpSpPr>
              <p:grpSp>
                <p:nvGrpSpPr>
                  <p:cNvPr id="4399" name="Group 179"/>
                  <p:cNvGrpSpPr>
                    <a:grpSpLocks/>
                  </p:cNvGrpSpPr>
                  <p:nvPr/>
                </p:nvGrpSpPr>
                <p:grpSpPr bwMode="auto">
                  <a:xfrm rot="7478731">
                    <a:off x="5258" y="7959"/>
                    <a:ext cx="360" cy="360"/>
                    <a:chOff x="7717" y="2497"/>
                    <a:chExt cx="1580" cy="1620"/>
                  </a:xfrm>
                </p:grpSpPr>
                <p:sp>
                  <p:nvSpPr>
                    <p:cNvPr id="4404" name="AutoShape 18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05" name="Oval 18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06" name="AutoShape 18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07" name="AutoShape 18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00" name="Group 184"/>
                  <p:cNvGrpSpPr>
                    <a:grpSpLocks/>
                  </p:cNvGrpSpPr>
                  <p:nvPr/>
                </p:nvGrpSpPr>
                <p:grpSpPr bwMode="auto">
                  <a:xfrm flipH="1">
                    <a:off x="5210" y="7897"/>
                    <a:ext cx="256" cy="179"/>
                    <a:chOff x="6561" y="2704"/>
                    <a:chExt cx="1620" cy="900"/>
                  </a:xfrm>
                </p:grpSpPr>
                <p:sp>
                  <p:nvSpPr>
                    <p:cNvPr id="4401" name="Oval 18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02" name="Freeform 18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03" name="Freeform 18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3198" name="Group 188"/>
                <p:cNvGrpSpPr>
                  <a:grpSpLocks/>
                </p:cNvGrpSpPr>
                <p:nvPr/>
              </p:nvGrpSpPr>
              <p:grpSpPr bwMode="auto">
                <a:xfrm>
                  <a:off x="3785" y="8179"/>
                  <a:ext cx="431" cy="410"/>
                  <a:chOff x="3785" y="8179"/>
                  <a:chExt cx="431" cy="410"/>
                </a:xfrm>
              </p:grpSpPr>
              <p:grpSp>
                <p:nvGrpSpPr>
                  <p:cNvPr id="4388" name="Group 189"/>
                  <p:cNvGrpSpPr>
                    <a:grpSpLocks/>
                  </p:cNvGrpSpPr>
                  <p:nvPr/>
                </p:nvGrpSpPr>
                <p:grpSpPr bwMode="auto">
                  <a:xfrm rot="14064512">
                    <a:off x="3785" y="8229"/>
                    <a:ext cx="360" cy="360"/>
                    <a:chOff x="7717" y="2497"/>
                    <a:chExt cx="1580" cy="1620"/>
                  </a:xfrm>
                </p:grpSpPr>
                <p:sp>
                  <p:nvSpPr>
                    <p:cNvPr id="4393" name="AutoShape 19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94" name="Oval 19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95" name="AutoShape 19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98" name="AutoShape 19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89" name="Group 194"/>
                  <p:cNvGrpSpPr>
                    <a:grpSpLocks/>
                  </p:cNvGrpSpPr>
                  <p:nvPr/>
                </p:nvGrpSpPr>
                <p:grpSpPr bwMode="auto">
                  <a:xfrm flipH="1">
                    <a:off x="3960" y="8179"/>
                    <a:ext cx="256" cy="179"/>
                    <a:chOff x="6561" y="2704"/>
                    <a:chExt cx="1620" cy="900"/>
                  </a:xfrm>
                </p:grpSpPr>
                <p:sp>
                  <p:nvSpPr>
                    <p:cNvPr id="4390" name="Oval 19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91" name="Freeform 19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92" name="Freeform 19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3199" name="Group 198"/>
                <p:cNvGrpSpPr>
                  <a:grpSpLocks/>
                </p:cNvGrpSpPr>
                <p:nvPr/>
              </p:nvGrpSpPr>
              <p:grpSpPr bwMode="auto">
                <a:xfrm>
                  <a:off x="4995" y="8848"/>
                  <a:ext cx="407" cy="461"/>
                  <a:chOff x="4995" y="8848"/>
                  <a:chExt cx="407" cy="461"/>
                </a:xfrm>
              </p:grpSpPr>
              <p:grpSp>
                <p:nvGrpSpPr>
                  <p:cNvPr id="4379" name="Group 199"/>
                  <p:cNvGrpSpPr>
                    <a:grpSpLocks/>
                  </p:cNvGrpSpPr>
                  <p:nvPr/>
                </p:nvGrpSpPr>
                <p:grpSpPr bwMode="auto">
                  <a:xfrm rot="8239507">
                    <a:off x="5042" y="8949"/>
                    <a:ext cx="360" cy="360"/>
                    <a:chOff x="7717" y="2497"/>
                    <a:chExt cx="1580" cy="1620"/>
                  </a:xfrm>
                </p:grpSpPr>
                <p:sp>
                  <p:nvSpPr>
                    <p:cNvPr id="4384" name="AutoShape 20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85" name="Oval 20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86" name="AutoShape 20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87" name="AutoShape 20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80" name="Group 204"/>
                  <p:cNvGrpSpPr>
                    <a:grpSpLocks/>
                  </p:cNvGrpSpPr>
                  <p:nvPr/>
                </p:nvGrpSpPr>
                <p:grpSpPr bwMode="auto">
                  <a:xfrm flipH="1">
                    <a:off x="4995" y="8848"/>
                    <a:ext cx="256" cy="179"/>
                    <a:chOff x="6561" y="2704"/>
                    <a:chExt cx="1620" cy="900"/>
                  </a:xfrm>
                </p:grpSpPr>
                <p:sp>
                  <p:nvSpPr>
                    <p:cNvPr id="4381" name="Oval 20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82" name="Freeform 20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83" name="Freeform 20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4" name="Group 208"/>
                <p:cNvGrpSpPr>
                  <a:grpSpLocks/>
                </p:cNvGrpSpPr>
                <p:nvPr/>
              </p:nvGrpSpPr>
              <p:grpSpPr bwMode="auto">
                <a:xfrm>
                  <a:off x="3904" y="9015"/>
                  <a:ext cx="360" cy="407"/>
                  <a:chOff x="3904" y="9015"/>
                  <a:chExt cx="360" cy="407"/>
                </a:xfrm>
              </p:grpSpPr>
              <p:grpSp>
                <p:nvGrpSpPr>
                  <p:cNvPr id="4370" name="Group 209"/>
                  <p:cNvGrpSpPr>
                    <a:grpSpLocks/>
                  </p:cNvGrpSpPr>
                  <p:nvPr/>
                </p:nvGrpSpPr>
                <p:grpSpPr bwMode="auto">
                  <a:xfrm rot="10532169">
                    <a:off x="3904" y="9062"/>
                    <a:ext cx="360" cy="360"/>
                    <a:chOff x="7717" y="2497"/>
                    <a:chExt cx="1580" cy="1620"/>
                  </a:xfrm>
                </p:grpSpPr>
                <p:sp>
                  <p:nvSpPr>
                    <p:cNvPr id="4375" name="AutoShape 21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76" name="Oval 21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77" name="AutoShape 21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78" name="AutoShape 21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71" name="Group 214"/>
                  <p:cNvGrpSpPr>
                    <a:grpSpLocks/>
                  </p:cNvGrpSpPr>
                  <p:nvPr/>
                </p:nvGrpSpPr>
                <p:grpSpPr bwMode="auto">
                  <a:xfrm flipH="1">
                    <a:off x="4004" y="9015"/>
                    <a:ext cx="256" cy="179"/>
                    <a:chOff x="6561" y="2704"/>
                    <a:chExt cx="1620" cy="900"/>
                  </a:xfrm>
                </p:grpSpPr>
                <p:sp>
                  <p:nvSpPr>
                    <p:cNvPr id="4372" name="Oval 21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73" name="Freeform 21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74" name="Freeform 21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5" name="Group 218"/>
                <p:cNvGrpSpPr>
                  <a:grpSpLocks/>
                </p:cNvGrpSpPr>
                <p:nvPr/>
              </p:nvGrpSpPr>
              <p:grpSpPr bwMode="auto">
                <a:xfrm>
                  <a:off x="7266" y="7265"/>
                  <a:ext cx="360" cy="439"/>
                  <a:chOff x="7266" y="7265"/>
                  <a:chExt cx="360" cy="439"/>
                </a:xfrm>
              </p:grpSpPr>
              <p:grpSp>
                <p:nvGrpSpPr>
                  <p:cNvPr id="4361" name="Group 219"/>
                  <p:cNvGrpSpPr>
                    <a:grpSpLocks/>
                  </p:cNvGrpSpPr>
                  <p:nvPr/>
                </p:nvGrpSpPr>
                <p:grpSpPr bwMode="auto">
                  <a:xfrm rot="-1536932">
                    <a:off x="7266" y="7265"/>
                    <a:ext cx="360" cy="360"/>
                    <a:chOff x="7717" y="2497"/>
                    <a:chExt cx="1580" cy="1620"/>
                  </a:xfrm>
                </p:grpSpPr>
                <p:sp>
                  <p:nvSpPr>
                    <p:cNvPr id="4366" name="AutoShape 22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67" name="Oval 22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68" name="AutoShape 22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69" name="AutoShape 22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62" name="Group 224"/>
                  <p:cNvGrpSpPr>
                    <a:grpSpLocks/>
                  </p:cNvGrpSpPr>
                  <p:nvPr/>
                </p:nvGrpSpPr>
                <p:grpSpPr bwMode="auto">
                  <a:xfrm flipH="1">
                    <a:off x="7364" y="7525"/>
                    <a:ext cx="256" cy="179"/>
                    <a:chOff x="6561" y="2704"/>
                    <a:chExt cx="1620" cy="900"/>
                  </a:xfrm>
                </p:grpSpPr>
                <p:sp>
                  <p:nvSpPr>
                    <p:cNvPr id="4363" name="Oval 22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64" name="Freeform 22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65" name="Freeform 22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6" name="Group 228"/>
                <p:cNvGrpSpPr>
                  <a:grpSpLocks/>
                </p:cNvGrpSpPr>
                <p:nvPr/>
              </p:nvGrpSpPr>
              <p:grpSpPr bwMode="auto">
                <a:xfrm>
                  <a:off x="7316" y="8355"/>
                  <a:ext cx="464" cy="360"/>
                  <a:chOff x="7316" y="8355"/>
                  <a:chExt cx="464" cy="360"/>
                </a:xfrm>
              </p:grpSpPr>
              <p:grpSp>
                <p:nvGrpSpPr>
                  <p:cNvPr id="4352" name="Group 229"/>
                  <p:cNvGrpSpPr>
                    <a:grpSpLocks/>
                  </p:cNvGrpSpPr>
                  <p:nvPr/>
                </p:nvGrpSpPr>
                <p:grpSpPr bwMode="auto">
                  <a:xfrm rot="-2819628">
                    <a:off x="7316" y="8355"/>
                    <a:ext cx="360" cy="360"/>
                    <a:chOff x="7717" y="2497"/>
                    <a:chExt cx="1580" cy="1620"/>
                  </a:xfrm>
                </p:grpSpPr>
                <p:sp>
                  <p:nvSpPr>
                    <p:cNvPr id="4357" name="AutoShape 23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58" name="Oval 23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59" name="AutoShape 23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60" name="AutoShape 23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53" name="Group 234"/>
                  <p:cNvGrpSpPr>
                    <a:grpSpLocks/>
                  </p:cNvGrpSpPr>
                  <p:nvPr/>
                </p:nvGrpSpPr>
                <p:grpSpPr bwMode="auto">
                  <a:xfrm flipH="1">
                    <a:off x="7524" y="8447"/>
                    <a:ext cx="256" cy="179"/>
                    <a:chOff x="6561" y="2704"/>
                    <a:chExt cx="1620" cy="900"/>
                  </a:xfrm>
                </p:grpSpPr>
                <p:sp>
                  <p:nvSpPr>
                    <p:cNvPr id="4354" name="Oval 23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55" name="Freeform 23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56" name="Freeform 23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7" name="Group 238"/>
                <p:cNvGrpSpPr>
                  <a:grpSpLocks/>
                </p:cNvGrpSpPr>
                <p:nvPr/>
              </p:nvGrpSpPr>
              <p:grpSpPr bwMode="auto">
                <a:xfrm>
                  <a:off x="8569" y="8626"/>
                  <a:ext cx="410" cy="413"/>
                  <a:chOff x="8569" y="8626"/>
                  <a:chExt cx="410" cy="413"/>
                </a:xfrm>
              </p:grpSpPr>
              <p:grpSp>
                <p:nvGrpSpPr>
                  <p:cNvPr id="119" name="Group 239"/>
                  <p:cNvGrpSpPr>
                    <a:grpSpLocks/>
                  </p:cNvGrpSpPr>
                  <p:nvPr/>
                </p:nvGrpSpPr>
                <p:grpSpPr bwMode="auto">
                  <a:xfrm rot="10532169">
                    <a:off x="8619" y="8679"/>
                    <a:ext cx="360" cy="360"/>
                    <a:chOff x="7717" y="2497"/>
                    <a:chExt cx="1580" cy="1620"/>
                  </a:xfrm>
                </p:grpSpPr>
                <p:sp>
                  <p:nvSpPr>
                    <p:cNvPr id="124" name="AutoShape 24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5" name="Oval 24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6" name="AutoShape 24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7" name="AutoShape 24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20" name="Group 244"/>
                  <p:cNvGrpSpPr>
                    <a:grpSpLocks/>
                  </p:cNvGrpSpPr>
                  <p:nvPr/>
                </p:nvGrpSpPr>
                <p:grpSpPr bwMode="auto">
                  <a:xfrm flipH="1">
                    <a:off x="8569" y="8626"/>
                    <a:ext cx="256" cy="179"/>
                    <a:chOff x="6561" y="2704"/>
                    <a:chExt cx="1620" cy="900"/>
                  </a:xfrm>
                </p:grpSpPr>
                <p:sp>
                  <p:nvSpPr>
                    <p:cNvPr id="121" name="Oval 24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2" name="Freeform 24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 name="Freeform 24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8" name="Group 248"/>
                <p:cNvGrpSpPr>
                  <a:grpSpLocks/>
                </p:cNvGrpSpPr>
                <p:nvPr/>
              </p:nvGrpSpPr>
              <p:grpSpPr bwMode="auto">
                <a:xfrm>
                  <a:off x="7630" y="8896"/>
                  <a:ext cx="399" cy="449"/>
                  <a:chOff x="7630" y="8896"/>
                  <a:chExt cx="399" cy="449"/>
                </a:xfrm>
              </p:grpSpPr>
              <p:grpSp>
                <p:nvGrpSpPr>
                  <p:cNvPr id="109" name="Group 249"/>
                  <p:cNvGrpSpPr>
                    <a:grpSpLocks/>
                  </p:cNvGrpSpPr>
                  <p:nvPr/>
                </p:nvGrpSpPr>
                <p:grpSpPr bwMode="auto">
                  <a:xfrm rot="10532169">
                    <a:off x="7630" y="8985"/>
                    <a:ext cx="360" cy="360"/>
                    <a:chOff x="7717" y="2497"/>
                    <a:chExt cx="1580" cy="1620"/>
                  </a:xfrm>
                </p:grpSpPr>
                <p:sp>
                  <p:nvSpPr>
                    <p:cNvPr id="114" name="AutoShape 25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6" name="Oval 25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7" name="AutoShape 25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8" name="AutoShape 25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0" name="Group 254"/>
                  <p:cNvGrpSpPr>
                    <a:grpSpLocks/>
                  </p:cNvGrpSpPr>
                  <p:nvPr/>
                </p:nvGrpSpPr>
                <p:grpSpPr bwMode="auto">
                  <a:xfrm flipH="1">
                    <a:off x="7773" y="8896"/>
                    <a:ext cx="256" cy="179"/>
                    <a:chOff x="6561" y="2704"/>
                    <a:chExt cx="1620" cy="900"/>
                  </a:xfrm>
                </p:grpSpPr>
                <p:sp>
                  <p:nvSpPr>
                    <p:cNvPr id="111" name="Oval 25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 name="Freeform 25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3" name="Freeform 25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69" name="Group 258"/>
                <p:cNvGrpSpPr>
                  <a:grpSpLocks/>
                </p:cNvGrpSpPr>
                <p:nvPr/>
              </p:nvGrpSpPr>
              <p:grpSpPr bwMode="auto">
                <a:xfrm>
                  <a:off x="8979" y="7957"/>
                  <a:ext cx="472" cy="360"/>
                  <a:chOff x="8979" y="7957"/>
                  <a:chExt cx="472" cy="360"/>
                </a:xfrm>
              </p:grpSpPr>
              <p:grpSp>
                <p:nvGrpSpPr>
                  <p:cNvPr id="100" name="Group 259"/>
                  <p:cNvGrpSpPr>
                    <a:grpSpLocks/>
                  </p:cNvGrpSpPr>
                  <p:nvPr/>
                </p:nvGrpSpPr>
                <p:grpSpPr bwMode="auto">
                  <a:xfrm rot="7009752">
                    <a:off x="9091" y="7957"/>
                    <a:ext cx="360" cy="360"/>
                    <a:chOff x="7717" y="2497"/>
                    <a:chExt cx="1580" cy="1620"/>
                  </a:xfrm>
                </p:grpSpPr>
                <p:sp>
                  <p:nvSpPr>
                    <p:cNvPr id="105" name="AutoShape 26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6" name="Oval 26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 name="AutoShape 26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8" name="AutoShape 26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1" name="Group 264"/>
                  <p:cNvGrpSpPr>
                    <a:grpSpLocks/>
                  </p:cNvGrpSpPr>
                  <p:nvPr/>
                </p:nvGrpSpPr>
                <p:grpSpPr bwMode="auto">
                  <a:xfrm flipH="1">
                    <a:off x="8979" y="8050"/>
                    <a:ext cx="256" cy="179"/>
                    <a:chOff x="6561" y="2704"/>
                    <a:chExt cx="1620" cy="900"/>
                  </a:xfrm>
                </p:grpSpPr>
                <p:sp>
                  <p:nvSpPr>
                    <p:cNvPr id="102" name="Oval 26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 name="Freeform 26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 name="Freeform 26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70" name="Group 268"/>
                <p:cNvGrpSpPr>
                  <a:grpSpLocks/>
                </p:cNvGrpSpPr>
                <p:nvPr/>
              </p:nvGrpSpPr>
              <p:grpSpPr bwMode="auto">
                <a:xfrm>
                  <a:off x="8209" y="7265"/>
                  <a:ext cx="380" cy="412"/>
                  <a:chOff x="8209" y="7265"/>
                  <a:chExt cx="380" cy="412"/>
                </a:xfrm>
              </p:grpSpPr>
              <p:grpSp>
                <p:nvGrpSpPr>
                  <p:cNvPr id="91" name="Group 269"/>
                  <p:cNvGrpSpPr>
                    <a:grpSpLocks/>
                  </p:cNvGrpSpPr>
                  <p:nvPr/>
                </p:nvGrpSpPr>
                <p:grpSpPr bwMode="auto">
                  <a:xfrm rot="-2590391">
                    <a:off x="8209" y="7265"/>
                    <a:ext cx="360" cy="360"/>
                    <a:chOff x="7717" y="2497"/>
                    <a:chExt cx="1580" cy="1620"/>
                  </a:xfrm>
                </p:grpSpPr>
                <p:sp>
                  <p:nvSpPr>
                    <p:cNvPr id="96" name="AutoShape 27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7" name="Oval 27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 name="AutoShape 27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9" name="AutoShape 27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2" name="Group 274"/>
                  <p:cNvGrpSpPr>
                    <a:grpSpLocks/>
                  </p:cNvGrpSpPr>
                  <p:nvPr/>
                </p:nvGrpSpPr>
                <p:grpSpPr bwMode="auto">
                  <a:xfrm flipH="1">
                    <a:off x="8333" y="7498"/>
                    <a:ext cx="256" cy="179"/>
                    <a:chOff x="6561" y="2704"/>
                    <a:chExt cx="1620" cy="900"/>
                  </a:xfrm>
                </p:grpSpPr>
                <p:sp>
                  <p:nvSpPr>
                    <p:cNvPr id="93" name="Oval 27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4" name="Freeform 27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5" name="Freeform 27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71" name="Group 278"/>
                <p:cNvGrpSpPr>
                  <a:grpSpLocks/>
                </p:cNvGrpSpPr>
                <p:nvPr/>
              </p:nvGrpSpPr>
              <p:grpSpPr bwMode="auto">
                <a:xfrm>
                  <a:off x="4515" y="8346"/>
                  <a:ext cx="407" cy="389"/>
                  <a:chOff x="4635" y="7405"/>
                  <a:chExt cx="407" cy="389"/>
                </a:xfrm>
              </p:grpSpPr>
              <p:grpSp>
                <p:nvGrpSpPr>
                  <p:cNvPr id="82" name="Group 279"/>
                  <p:cNvGrpSpPr>
                    <a:grpSpLocks/>
                  </p:cNvGrpSpPr>
                  <p:nvPr/>
                </p:nvGrpSpPr>
                <p:grpSpPr bwMode="auto">
                  <a:xfrm rot="3169206">
                    <a:off x="4682" y="7405"/>
                    <a:ext cx="360" cy="360"/>
                    <a:chOff x="7717" y="2497"/>
                    <a:chExt cx="1580" cy="1620"/>
                  </a:xfrm>
                </p:grpSpPr>
                <p:sp>
                  <p:nvSpPr>
                    <p:cNvPr id="87" name="AutoShape 28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8" name="Oval 28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9" name="AutoShape 28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0" name="AutoShape 28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3" name="Group 284"/>
                  <p:cNvGrpSpPr>
                    <a:grpSpLocks/>
                  </p:cNvGrpSpPr>
                  <p:nvPr/>
                </p:nvGrpSpPr>
                <p:grpSpPr bwMode="auto">
                  <a:xfrm flipH="1">
                    <a:off x="4635" y="7615"/>
                    <a:ext cx="256" cy="179"/>
                    <a:chOff x="6561" y="2704"/>
                    <a:chExt cx="1620" cy="900"/>
                  </a:xfrm>
                </p:grpSpPr>
                <p:sp>
                  <p:nvSpPr>
                    <p:cNvPr id="84" name="Oval 28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5" name="Freeform 28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6" name="Freeform 28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72" name="Group 288"/>
                <p:cNvGrpSpPr>
                  <a:grpSpLocks/>
                </p:cNvGrpSpPr>
                <p:nvPr/>
              </p:nvGrpSpPr>
              <p:grpSpPr bwMode="auto">
                <a:xfrm>
                  <a:off x="8037" y="7907"/>
                  <a:ext cx="360" cy="439"/>
                  <a:chOff x="7266" y="7265"/>
                  <a:chExt cx="360" cy="439"/>
                </a:xfrm>
              </p:grpSpPr>
              <p:grpSp>
                <p:nvGrpSpPr>
                  <p:cNvPr id="73" name="Group 289"/>
                  <p:cNvGrpSpPr>
                    <a:grpSpLocks/>
                  </p:cNvGrpSpPr>
                  <p:nvPr/>
                </p:nvGrpSpPr>
                <p:grpSpPr bwMode="auto">
                  <a:xfrm rot="-1536932">
                    <a:off x="7266" y="7265"/>
                    <a:ext cx="360" cy="360"/>
                    <a:chOff x="7717" y="2497"/>
                    <a:chExt cx="1580" cy="1620"/>
                  </a:xfrm>
                </p:grpSpPr>
                <p:sp>
                  <p:nvSpPr>
                    <p:cNvPr id="78" name="AutoShape 29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9" name="Oval 29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 name="AutoShape 29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1" name="AutoShape 29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4" name="Group 294"/>
                  <p:cNvGrpSpPr>
                    <a:grpSpLocks/>
                  </p:cNvGrpSpPr>
                  <p:nvPr/>
                </p:nvGrpSpPr>
                <p:grpSpPr bwMode="auto">
                  <a:xfrm flipH="1">
                    <a:off x="7364" y="7525"/>
                    <a:ext cx="256" cy="179"/>
                    <a:chOff x="6561" y="2704"/>
                    <a:chExt cx="1620" cy="900"/>
                  </a:xfrm>
                </p:grpSpPr>
                <p:sp>
                  <p:nvSpPr>
                    <p:cNvPr id="75" name="Oval 29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6" name="Freeform 29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7" name="Freeform 29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grpSp>
        <p:sp>
          <p:nvSpPr>
            <p:cNvPr id="14" name="Freeform 298"/>
            <p:cNvSpPr>
              <a:spLocks/>
            </p:cNvSpPr>
            <p:nvPr/>
          </p:nvSpPr>
          <p:spPr bwMode="auto">
            <a:xfrm>
              <a:off x="2431" y="12511"/>
              <a:ext cx="1041" cy="246"/>
            </a:xfrm>
            <a:custGeom>
              <a:avLst/>
              <a:gdLst>
                <a:gd name="T0" fmla="*/ 0 w 1041"/>
                <a:gd name="T1" fmla="*/ 246 h 246"/>
                <a:gd name="T2" fmla="*/ 533 w 1041"/>
                <a:gd name="T3" fmla="*/ 22 h 246"/>
                <a:gd name="T4" fmla="*/ 1041 w 1041"/>
                <a:gd name="T5" fmla="*/ 112 h 246"/>
              </a:gdLst>
              <a:ahLst/>
              <a:cxnLst>
                <a:cxn ang="0">
                  <a:pos x="T0" y="T1"/>
                </a:cxn>
                <a:cxn ang="0">
                  <a:pos x="T2" y="T3"/>
                </a:cxn>
                <a:cxn ang="0">
                  <a:pos x="T4" y="T5"/>
                </a:cxn>
              </a:cxnLst>
              <a:rect l="0" t="0" r="r" b="b"/>
              <a:pathLst>
                <a:path w="1041" h="246">
                  <a:moveTo>
                    <a:pt x="0" y="246"/>
                  </a:moveTo>
                  <a:cubicBezTo>
                    <a:pt x="180" y="145"/>
                    <a:pt x="360" y="44"/>
                    <a:pt x="533" y="22"/>
                  </a:cubicBezTo>
                  <a:cubicBezTo>
                    <a:pt x="706" y="0"/>
                    <a:pt x="873" y="56"/>
                    <a:pt x="1041" y="112"/>
                  </a:cubicBezTo>
                </a:path>
              </a:pathLst>
            </a:custGeom>
            <a:noFill/>
            <a:ln w="9525"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Freeform 299"/>
            <p:cNvSpPr>
              <a:spLocks/>
            </p:cNvSpPr>
            <p:nvPr/>
          </p:nvSpPr>
          <p:spPr bwMode="auto">
            <a:xfrm>
              <a:off x="5565" y="11921"/>
              <a:ext cx="515" cy="196"/>
            </a:xfrm>
            <a:custGeom>
              <a:avLst/>
              <a:gdLst>
                <a:gd name="T0" fmla="*/ 515 w 515"/>
                <a:gd name="T1" fmla="*/ 0 h 196"/>
                <a:gd name="T2" fmla="*/ 323 w 515"/>
                <a:gd name="T3" fmla="*/ 123 h 196"/>
                <a:gd name="T4" fmla="*/ 0 w 515"/>
                <a:gd name="T5" fmla="*/ 196 h 196"/>
              </a:gdLst>
              <a:ahLst/>
              <a:cxnLst>
                <a:cxn ang="0">
                  <a:pos x="T0" y="T1"/>
                </a:cxn>
                <a:cxn ang="0">
                  <a:pos x="T2" y="T3"/>
                </a:cxn>
                <a:cxn ang="0">
                  <a:pos x="T4" y="T5"/>
                </a:cxn>
              </a:cxnLst>
              <a:rect l="0" t="0" r="r" b="b"/>
              <a:pathLst>
                <a:path w="515" h="196">
                  <a:moveTo>
                    <a:pt x="515" y="0"/>
                  </a:moveTo>
                  <a:cubicBezTo>
                    <a:pt x="462" y="45"/>
                    <a:pt x="409" y="90"/>
                    <a:pt x="323" y="123"/>
                  </a:cubicBezTo>
                  <a:cubicBezTo>
                    <a:pt x="237" y="156"/>
                    <a:pt x="69" y="174"/>
                    <a:pt x="0" y="196"/>
                  </a:cubicBezTo>
                </a:path>
              </a:pathLst>
            </a:custGeom>
            <a:noFill/>
            <a:ln w="9525"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cxnSp>
          <p:nvCxnSpPr>
            <p:cNvPr id="4396" name="AutoShape 300"/>
            <p:cNvCxnSpPr>
              <a:cxnSpLocks noChangeShapeType="1"/>
            </p:cNvCxnSpPr>
            <p:nvPr/>
          </p:nvCxnSpPr>
          <p:spPr bwMode="auto">
            <a:xfrm flipH="1">
              <a:off x="2377" y="12817"/>
              <a:ext cx="835" cy="4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397" name="AutoShape 301"/>
            <p:cNvCxnSpPr>
              <a:cxnSpLocks noChangeShapeType="1"/>
            </p:cNvCxnSpPr>
            <p:nvPr/>
          </p:nvCxnSpPr>
          <p:spPr bwMode="auto">
            <a:xfrm flipH="1" flipV="1">
              <a:off x="6399" y="11870"/>
              <a:ext cx="382" cy="25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316" name="Parallélogramme 315"/>
          <p:cNvSpPr/>
          <p:nvPr/>
        </p:nvSpPr>
        <p:spPr>
          <a:xfrm>
            <a:off x="828247" y="392333"/>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Manipulation de balle </a:t>
            </a:r>
          </a:p>
        </p:txBody>
      </p:sp>
    </p:spTree>
    <p:extLst>
      <p:ext uri="{BB962C8B-B14F-4D97-AF65-F5344CB8AC3E}">
        <p14:creationId xmlns:p14="http://schemas.microsoft.com/office/powerpoint/2010/main" val="442017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1376" y="786717"/>
            <a:ext cx="4049738" cy="461665"/>
          </a:xfrm>
          <a:prstGeom prst="rect">
            <a:avLst/>
          </a:prstGeom>
          <a:noFill/>
          <a:ln w="12700">
            <a:solidFill>
              <a:schemeClr val="tx1"/>
            </a:solidFill>
          </a:ln>
        </p:spPr>
        <p:txBody>
          <a:bodyPr wrap="square" rtlCol="0">
            <a:spAutoFit/>
          </a:bodyPr>
          <a:lstStyle/>
          <a:p>
            <a:pPr algn="ctr"/>
            <a:r>
              <a:rPr lang="fr-FR" sz="1200" b="1" i="1" u="sng" dirty="0"/>
              <a:t>OBJECTIF</a:t>
            </a:r>
            <a:r>
              <a:rPr lang="fr-FR" sz="1200" u="sng" dirty="0"/>
              <a:t>: </a:t>
            </a:r>
            <a:r>
              <a:rPr lang="fr-FR" sz="1200" dirty="0"/>
              <a:t>Améliorer la vitesse de réaction pour réaliser une action.</a:t>
            </a:r>
          </a:p>
        </p:txBody>
      </p:sp>
      <p:graphicFrame>
        <p:nvGraphicFramePr>
          <p:cNvPr id="7" name="Tableau 6"/>
          <p:cNvGraphicFramePr>
            <a:graphicFrameLocks noGrp="1"/>
          </p:cNvGraphicFramePr>
          <p:nvPr>
            <p:extLst>
              <p:ext uri="{D42A27DB-BD31-4B8C-83A1-F6EECF244321}">
                <p14:modId xmlns:p14="http://schemas.microsoft.com/office/powerpoint/2010/main" val="2174297345"/>
              </p:ext>
            </p:extLst>
          </p:nvPr>
        </p:nvGraphicFramePr>
        <p:xfrm>
          <a:off x="4492663" y="1354848"/>
          <a:ext cx="4438489" cy="2395054"/>
        </p:xfrm>
        <a:graphic>
          <a:graphicData uri="http://schemas.openxmlformats.org/drawingml/2006/table">
            <a:tbl>
              <a:tblPr firstRow="1" firstCol="1" lastRow="1" lastCol="1" bandRow="1" bandCol="1">
                <a:tableStyleId>{5C22544A-7EE6-4342-B048-85BDC9FD1C3A}</a:tableStyleId>
              </a:tblPr>
              <a:tblGrid>
                <a:gridCol w="4438489">
                  <a:extLst>
                    <a:ext uri="{9D8B030D-6E8A-4147-A177-3AD203B41FA5}">
                      <a16:colId xmlns:a16="http://schemas.microsoft.com/office/drawing/2014/main" val="637915118"/>
                    </a:ext>
                  </a:extLst>
                </a:gridCol>
              </a:tblGrid>
              <a:tr h="2395054">
                <a:tc>
                  <a:txBody>
                    <a:bodyPr/>
                    <a:lstStyle/>
                    <a:p>
                      <a:pPr algn="just">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 :</a:t>
                      </a:r>
                      <a:endParaRPr lang="fr-FR" sz="1000" b="1"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se réalise en 1 contre 1.</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Les joueurs auront plusieurs types de départ :</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000" b="0" i="0" dirty="0">
                          <a:solidFill>
                            <a:srgbClr val="FFC000"/>
                          </a:solidFill>
                          <a:effectLst/>
                          <a:latin typeface="Calibri" panose="020F0502020204030204" pitchFamily="34" charset="0"/>
                          <a:ea typeface="Times New Roman" panose="02020603050405020304" pitchFamily="18" charset="0"/>
                          <a:cs typeface="Arial" panose="020B0604020202020204" pitchFamily="34" charset="0"/>
                        </a:rPr>
                        <a:t>1. plat ventre - côte à côte.</a:t>
                      </a:r>
                      <a:endParaRPr lang="fr-FR" sz="1000" b="0" i="0" dirty="0">
                        <a:solidFill>
                          <a:srgbClr val="FFC000"/>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000" b="0" i="0" dirty="0">
                          <a:solidFill>
                            <a:srgbClr val="FFC000"/>
                          </a:solidFill>
                          <a:effectLst/>
                          <a:latin typeface="Calibri" panose="020F0502020204030204" pitchFamily="34" charset="0"/>
                          <a:ea typeface="Times New Roman" panose="02020603050405020304" pitchFamily="18" charset="0"/>
                          <a:cs typeface="Arial" panose="020B0604020202020204" pitchFamily="34" charset="0"/>
                        </a:rPr>
                        <a:t>2. assis - dos à dos.</a:t>
                      </a:r>
                      <a:endParaRPr lang="fr-FR" sz="1000" b="0" i="0" dirty="0">
                        <a:solidFill>
                          <a:srgbClr val="FFC000"/>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000" b="0" i="0" dirty="0">
                          <a:solidFill>
                            <a:srgbClr val="FFC000"/>
                          </a:solidFill>
                          <a:effectLst/>
                          <a:latin typeface="Calibri" panose="020F0502020204030204" pitchFamily="34" charset="0"/>
                          <a:ea typeface="Times New Roman" panose="02020603050405020304" pitchFamily="18" charset="0"/>
                          <a:cs typeface="Arial" panose="020B0604020202020204" pitchFamily="34" charset="0"/>
                        </a:rPr>
                        <a:t>3. debout enlacer -  ventre à ventre.</a:t>
                      </a:r>
                      <a:endParaRPr lang="fr-FR" sz="1000" b="0" i="0" dirty="0">
                        <a:solidFill>
                          <a:srgbClr val="FFC000"/>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Si un ballon pour 2, le joueur sans ballon pourra essayer de rattraper son adversaire et lui "voler son fromage" !</a:t>
                      </a:r>
                      <a:endParaRPr lang="fr-FR" sz="1000" b="0" i="0" dirty="0">
                        <a:solidFill>
                          <a:srgbClr val="FF0000"/>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Course pour ramasser le ballon en restant équilibrer = sur ses appuis !</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ORGANISATION :</a:t>
                      </a:r>
                      <a:r>
                        <a:rPr lang="fr-FR" sz="1200" b="1"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1" i="1"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Déterminer les binômes par niveau.</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6 joueurs = 3 zones de jeu (20m*3m)</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4 "camps" de 3m*3m</a:t>
                      </a:r>
                      <a:endParaRPr lang="fr-FR" sz="1000" b="0" i="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4138724127"/>
              </p:ext>
            </p:extLst>
          </p:nvPr>
        </p:nvGraphicFramePr>
        <p:xfrm>
          <a:off x="210681" y="1354848"/>
          <a:ext cx="4040435" cy="2411746"/>
        </p:xfrm>
        <a:graphic>
          <a:graphicData uri="http://schemas.openxmlformats.org/drawingml/2006/table">
            <a:tbl>
              <a:tblPr firstRow="1" firstCol="1" lastRow="1" lastCol="1" bandRow="1" bandCol="1">
                <a:tableStyleId>{5C22544A-7EE6-4342-B048-85BDC9FD1C3A}</a:tableStyleId>
              </a:tblPr>
              <a:tblGrid>
                <a:gridCol w="4040435">
                  <a:extLst>
                    <a:ext uri="{9D8B030D-6E8A-4147-A177-3AD203B41FA5}">
                      <a16:colId xmlns:a16="http://schemas.microsoft.com/office/drawing/2014/main" val="2001156836"/>
                    </a:ext>
                  </a:extLst>
                </a:gridCol>
              </a:tblGrid>
              <a:tr h="2411746">
                <a:tc>
                  <a:txBody>
                    <a:bodyPr/>
                    <a:lstStyle/>
                    <a:p>
                      <a:pPr algn="just">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(l'histoire) →</a:t>
                      </a:r>
                      <a:endParaRPr lang="fr-FR" sz="1000" b="1"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6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C'est le jeu des "</a:t>
                      </a:r>
                      <a:r>
                        <a:rPr lang="fr-FR" sz="1200" b="0" dirty="0"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Speedy</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Gonzales !"... Chaque joueur sera une petite souris hyper rapide qui adore le fromage (le ballon).</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4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highlight>
                            <a:srgbClr val="FFFF00"/>
                          </a:highlight>
                          <a:latin typeface="Calibri" panose="020F0502020204030204" pitchFamily="34" charset="0"/>
                          <a:ea typeface="Times New Roman" panose="02020603050405020304" pitchFamily="18" charset="0"/>
                          <a:cs typeface="Arial" panose="020B0604020202020204" pitchFamily="34" charset="0"/>
                        </a:rPr>
                        <a:t>1.</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Il y a un fromage par souris (FACILE)***</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highlight>
                            <a:srgbClr val="FFFF00"/>
                          </a:highlight>
                          <a:latin typeface="Calibri" panose="020F0502020204030204" pitchFamily="34" charset="0"/>
                          <a:ea typeface="Times New Roman" panose="02020603050405020304" pitchFamily="18" charset="0"/>
                          <a:cs typeface="Arial" panose="020B0604020202020204" pitchFamily="34" charset="0"/>
                        </a:rPr>
                        <a:t>2.</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Il n'y à pas assez de fromage pour toutes les petites souris ! (DIFFICILE). Ce sera la souris la plus rapide qui pourra manger le fromage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4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Et pour manger son fromage tranquillement, la souris devra l'amener très vite dans sa cachette ! (en face !)</a:t>
                      </a:r>
                      <a:endParaRPr lang="fr-FR" sz="1000" b="0" dirty="0">
                        <a:solidFill>
                          <a:schemeClr val="tx1"/>
                        </a:solidFill>
                        <a:effectLst/>
                        <a:latin typeface="Times New Roman" panose="02020603050405020304" pitchFamily="18" charset="0"/>
                        <a:ea typeface="Times New Roman" panose="02020603050405020304" pitchFamily="18" charset="0"/>
                        <a:cs typeface="+mn-cs"/>
                      </a:endParaRPr>
                    </a:p>
                    <a:p>
                      <a:pPr algn="just">
                        <a:spcBef>
                          <a:spcPts val="20"/>
                        </a:spcBef>
                        <a:spcAft>
                          <a:spcPts val="20"/>
                        </a:spcAft>
                      </a:pPr>
                      <a:r>
                        <a:rPr lang="fr-FR" sz="1200" b="0" kern="1200" dirty="0">
                          <a:solidFill>
                            <a:schemeClr val="tx1"/>
                          </a:solidFill>
                          <a:effectLst/>
                          <a:latin typeface="+mn-lt"/>
                          <a:ea typeface="+mn-ea"/>
                          <a:cs typeface="+mn-cs"/>
                        </a:rPr>
                        <a:t>Le Départ de "la course au fromage" sera donné par l'éducateur avec un signal VISUEL !</a:t>
                      </a:r>
                      <a:endParaRPr lang="fr-FR" sz="12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2345636508"/>
              </p:ext>
            </p:extLst>
          </p:nvPr>
        </p:nvGraphicFramePr>
        <p:xfrm>
          <a:off x="201376" y="3849973"/>
          <a:ext cx="2477878" cy="2468880"/>
        </p:xfrm>
        <a:graphic>
          <a:graphicData uri="http://schemas.openxmlformats.org/drawingml/2006/table">
            <a:tbl>
              <a:tblPr/>
              <a:tblGrid>
                <a:gridCol w="2477878">
                  <a:extLst>
                    <a:ext uri="{9D8B030D-6E8A-4147-A177-3AD203B41FA5}">
                      <a16:colId xmlns:a16="http://schemas.microsoft.com/office/drawing/2014/main" val="3774857870"/>
                    </a:ext>
                  </a:extLst>
                </a:gridCol>
              </a:tblGrid>
              <a:tr h="2375540">
                <a:tc>
                  <a:txBody>
                    <a:bodyPr/>
                    <a:lstStyle/>
                    <a:p>
                      <a:pPr algn="just">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200" i="1"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1. Au signal "</a:t>
                      </a: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ATTENTION</a:t>
                      </a:r>
                      <a:r>
                        <a:rPr lang="fr-FR" sz="1200" b="1" dirty="0">
                          <a:effectLst/>
                          <a:latin typeface="Calibri" panose="020F0502020204030204" pitchFamily="34" charset="0"/>
                          <a:ea typeface="Times New Roman" panose="02020603050405020304" pitchFamily="18" charset="0"/>
                          <a:cs typeface="Arial" panose="020B0604020202020204" pitchFamily="34" charset="0"/>
                        </a:rPr>
                        <a:t>, les joueurs se préparent !</a:t>
                      </a:r>
                      <a:r>
                        <a:rPr lang="fr-FR" sz="1200" dirty="0">
                          <a:effectLst/>
                          <a:latin typeface="Calibri" panose="020F0502020204030204" pitchFamily="34" charset="0"/>
                          <a:ea typeface="Times New Roman" panose="02020603050405020304" pitchFamily="18" charset="0"/>
                          <a:cs typeface="Arial" panose="020B0604020202020204" pitchFamily="34" charset="0"/>
                        </a:rPr>
                        <a:t>" = les joueurs sont attentifs ! Ils sont placés selon la consigne.</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2. L'éducateur aura 3 plots de couleurs dans ses mains... mais </a:t>
                      </a: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seulement 1 couleur donne le signal de départ</a:t>
                      </a:r>
                      <a:r>
                        <a:rPr lang="fr-FR" sz="1200" dirty="0">
                          <a:effectLst/>
                          <a:latin typeface="Calibri" panose="020F0502020204030204" pitchFamily="34" charset="0"/>
                          <a:ea typeface="Times New Roman" panose="02020603050405020304" pitchFamily="18" charset="0"/>
                          <a:cs typeface="Arial" panose="020B0604020202020204" pitchFamily="34" charset="0"/>
                        </a:rPr>
                        <a:t> !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000" b="1" i="1" dirty="0">
                          <a:effectLst/>
                          <a:latin typeface="Calibri" panose="020F0502020204030204" pitchFamily="34" charset="0"/>
                          <a:ea typeface="Times New Roman" panose="02020603050405020304" pitchFamily="18" charset="0"/>
                          <a:cs typeface="Arial" panose="020B0604020202020204" pitchFamily="34" charset="0"/>
                        </a:rPr>
                        <a:t>(on peut induire en erreur en annonçant à haute voix une des 3 couleurs... Mais le bon signal est SEULEMENT CE QUE JE VOIS !)</a:t>
                      </a:r>
                      <a:r>
                        <a:rPr lang="fr-FR" sz="10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1982604449"/>
              </p:ext>
            </p:extLst>
          </p:nvPr>
        </p:nvGraphicFramePr>
        <p:xfrm>
          <a:off x="4485113" y="3844394"/>
          <a:ext cx="2605020" cy="1992278"/>
        </p:xfrm>
        <a:graphic>
          <a:graphicData uri="http://schemas.openxmlformats.org/drawingml/2006/table">
            <a:tbl>
              <a:tblPr/>
              <a:tblGrid>
                <a:gridCol w="2605020">
                  <a:extLst>
                    <a:ext uri="{9D8B030D-6E8A-4147-A177-3AD203B41FA5}">
                      <a16:colId xmlns:a16="http://schemas.microsoft.com/office/drawing/2014/main" val="195269651"/>
                    </a:ext>
                  </a:extLst>
                </a:gridCol>
              </a:tblGrid>
              <a:tr h="1992278">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EVOLUTIONS :  </a:t>
                      </a:r>
                      <a:endParaRPr lang="fr-FR" sz="1000" dirty="0">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i="1" u="none" strike="noStrike"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1. On ajoute des obstacles sur le parcours.</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2. Il n'y a plus que 1 ballon pour 2.</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3. Silvestre le chat arrive !! (il veut attraper la souris, et.... lui voler son fromage !) = passage au 1 c 1.</a:t>
                      </a:r>
                      <a:endParaRPr lang="fr-FR" sz="10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93485"/>
                  </a:ext>
                </a:extLst>
              </a:tr>
            </a:tbl>
          </a:graphicData>
        </a:graphic>
      </p:graphicFrame>
      <p:sp>
        <p:nvSpPr>
          <p:cNvPr id="19" name="Trapèze 10"/>
          <p:cNvSpPr/>
          <p:nvPr/>
        </p:nvSpPr>
        <p:spPr>
          <a:xfrm>
            <a:off x="923313" y="-4757"/>
            <a:ext cx="8363906" cy="422728"/>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pSp>
        <p:nvGrpSpPr>
          <p:cNvPr id="2" name="Group 2"/>
          <p:cNvGrpSpPr>
            <a:grpSpLocks/>
          </p:cNvGrpSpPr>
          <p:nvPr/>
        </p:nvGrpSpPr>
        <p:grpSpPr bwMode="auto">
          <a:xfrm>
            <a:off x="7210933" y="3824167"/>
            <a:ext cx="1720218" cy="1993851"/>
            <a:chOff x="3960" y="5916"/>
            <a:chExt cx="4153" cy="5256"/>
          </a:xfrm>
        </p:grpSpPr>
        <p:grpSp>
          <p:nvGrpSpPr>
            <p:cNvPr id="4" name="Group 3"/>
            <p:cNvGrpSpPr>
              <a:grpSpLocks/>
            </p:cNvGrpSpPr>
            <p:nvPr/>
          </p:nvGrpSpPr>
          <p:grpSpPr bwMode="auto">
            <a:xfrm>
              <a:off x="3960" y="5916"/>
              <a:ext cx="4153" cy="5256"/>
              <a:chOff x="3960" y="5916"/>
              <a:chExt cx="4153" cy="5256"/>
            </a:xfrm>
          </p:grpSpPr>
          <p:grpSp>
            <p:nvGrpSpPr>
              <p:cNvPr id="98" name="Group 4"/>
              <p:cNvGrpSpPr>
                <a:grpSpLocks/>
              </p:cNvGrpSpPr>
              <p:nvPr/>
            </p:nvGrpSpPr>
            <p:grpSpPr bwMode="auto">
              <a:xfrm>
                <a:off x="3960" y="5916"/>
                <a:ext cx="4133" cy="5256"/>
                <a:chOff x="4309" y="5916"/>
                <a:chExt cx="3620" cy="5256"/>
              </a:xfrm>
            </p:grpSpPr>
            <p:sp>
              <p:nvSpPr>
                <p:cNvPr id="99" name="Rectangle 5"/>
                <p:cNvSpPr>
                  <a:spLocks noChangeArrowheads="1"/>
                </p:cNvSpPr>
                <p:nvPr/>
              </p:nvSpPr>
              <p:spPr bwMode="auto">
                <a:xfrm>
                  <a:off x="4309" y="5916"/>
                  <a:ext cx="3620" cy="5256"/>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cxnSp>
              <p:nvCxnSpPr>
                <p:cNvPr id="5126" name="AutoShape 6"/>
                <p:cNvCxnSpPr>
                  <a:cxnSpLocks noChangeShapeType="1"/>
                </p:cNvCxnSpPr>
                <p:nvPr/>
              </p:nvCxnSpPr>
              <p:spPr bwMode="auto">
                <a:xfrm>
                  <a:off x="5504" y="5916"/>
                  <a:ext cx="0" cy="5256"/>
                </a:xfrm>
                <a:prstGeom prst="straightConnector1">
                  <a:avLst/>
                </a:prstGeom>
                <a:noFill/>
                <a:ln w="3810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5127" name="AutoShape 7"/>
                <p:cNvCxnSpPr>
                  <a:cxnSpLocks noChangeShapeType="1"/>
                </p:cNvCxnSpPr>
                <p:nvPr/>
              </p:nvCxnSpPr>
              <p:spPr bwMode="auto">
                <a:xfrm>
                  <a:off x="6700" y="5916"/>
                  <a:ext cx="0" cy="5256"/>
                </a:xfrm>
                <a:prstGeom prst="straightConnector1">
                  <a:avLst/>
                </a:prstGeom>
                <a:noFill/>
                <a:ln w="3810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grpSp>
          <p:cxnSp>
            <p:nvCxnSpPr>
              <p:cNvPr id="5128" name="AutoShape 8"/>
              <p:cNvCxnSpPr>
                <a:cxnSpLocks noChangeShapeType="1"/>
              </p:cNvCxnSpPr>
              <p:nvPr/>
            </p:nvCxnSpPr>
            <p:spPr bwMode="auto">
              <a:xfrm>
                <a:off x="3960" y="10536"/>
                <a:ext cx="4133" cy="0"/>
              </a:xfrm>
              <a:prstGeom prst="straightConnector1">
                <a:avLst/>
              </a:prstGeom>
              <a:noFill/>
              <a:ln w="1905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5129" name="AutoShape 9"/>
              <p:cNvCxnSpPr>
                <a:cxnSpLocks noChangeShapeType="1"/>
              </p:cNvCxnSpPr>
              <p:nvPr/>
            </p:nvCxnSpPr>
            <p:spPr bwMode="auto">
              <a:xfrm>
                <a:off x="3980" y="7176"/>
                <a:ext cx="4133" cy="0"/>
              </a:xfrm>
              <a:prstGeom prst="straightConnector1">
                <a:avLst/>
              </a:prstGeom>
              <a:noFill/>
              <a:ln w="1905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grpSp>
        <p:grpSp>
          <p:nvGrpSpPr>
            <p:cNvPr id="5" name="Group 10"/>
            <p:cNvGrpSpPr>
              <a:grpSpLocks/>
            </p:cNvGrpSpPr>
            <p:nvPr/>
          </p:nvGrpSpPr>
          <p:grpSpPr bwMode="auto">
            <a:xfrm>
              <a:off x="4131" y="6334"/>
              <a:ext cx="428" cy="842"/>
              <a:chOff x="5040" y="3443"/>
              <a:chExt cx="945" cy="1401"/>
            </a:xfrm>
          </p:grpSpPr>
          <p:sp>
            <p:nvSpPr>
              <p:cNvPr id="91" name="Oval 11"/>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2" name="AutoShape 12"/>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3" name="AutoShape 13"/>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4" name="AutoShape 14"/>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5" name="AutoShape 15"/>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6" name="AutoShape 16"/>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7" name="AutoShape 17"/>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 name="Group 18"/>
            <p:cNvGrpSpPr>
              <a:grpSpLocks/>
            </p:cNvGrpSpPr>
            <p:nvPr/>
          </p:nvGrpSpPr>
          <p:grpSpPr bwMode="auto">
            <a:xfrm>
              <a:off x="7145" y="6720"/>
              <a:ext cx="417" cy="456"/>
              <a:chOff x="7717" y="2497"/>
              <a:chExt cx="1580" cy="1620"/>
            </a:xfrm>
          </p:grpSpPr>
          <p:sp>
            <p:nvSpPr>
              <p:cNvPr id="87" name="AutoShape 1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8" name="Oval 2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9" name="AutoShape 2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0" name="AutoShape 2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 name="Group 23"/>
            <p:cNvGrpSpPr>
              <a:grpSpLocks/>
            </p:cNvGrpSpPr>
            <p:nvPr/>
          </p:nvGrpSpPr>
          <p:grpSpPr bwMode="auto">
            <a:xfrm rot="11761924">
              <a:off x="7150" y="9724"/>
              <a:ext cx="418" cy="454"/>
              <a:chOff x="7717" y="2497"/>
              <a:chExt cx="1580" cy="1620"/>
            </a:xfrm>
          </p:grpSpPr>
          <p:sp>
            <p:nvSpPr>
              <p:cNvPr id="83" name="AutoShape 2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4" name="Oval 2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5" name="AutoShape 2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6" name="AutoShape 2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 name="Group 28"/>
            <p:cNvGrpSpPr>
              <a:grpSpLocks/>
            </p:cNvGrpSpPr>
            <p:nvPr/>
          </p:nvGrpSpPr>
          <p:grpSpPr bwMode="auto">
            <a:xfrm>
              <a:off x="4685" y="6334"/>
              <a:ext cx="428" cy="842"/>
              <a:chOff x="5040" y="3443"/>
              <a:chExt cx="945" cy="1401"/>
            </a:xfrm>
          </p:grpSpPr>
          <p:sp>
            <p:nvSpPr>
              <p:cNvPr id="76" name="Oval 29"/>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7" name="AutoShape 30"/>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8" name="AutoShape 31"/>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9" name="AutoShape 32"/>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0" name="AutoShape 33"/>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1" name="AutoShape 34"/>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2" name="AutoShape 35"/>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 name="Group 36"/>
            <p:cNvGrpSpPr>
              <a:grpSpLocks/>
            </p:cNvGrpSpPr>
            <p:nvPr/>
          </p:nvGrpSpPr>
          <p:grpSpPr bwMode="auto">
            <a:xfrm rot="27213600">
              <a:off x="5549" y="6509"/>
              <a:ext cx="417" cy="456"/>
              <a:chOff x="7717" y="2497"/>
              <a:chExt cx="1580" cy="1620"/>
            </a:xfrm>
          </p:grpSpPr>
          <p:sp>
            <p:nvSpPr>
              <p:cNvPr id="72" name="AutoShape 3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3" name="Oval 3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4" name="AutoShape 3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5" name="AutoShape 4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3" name="Group 41"/>
            <p:cNvGrpSpPr>
              <a:grpSpLocks/>
            </p:cNvGrpSpPr>
            <p:nvPr/>
          </p:nvGrpSpPr>
          <p:grpSpPr bwMode="auto">
            <a:xfrm rot="16200000">
              <a:off x="5986" y="6461"/>
              <a:ext cx="418" cy="454"/>
              <a:chOff x="7717" y="2497"/>
              <a:chExt cx="1580" cy="1620"/>
            </a:xfrm>
          </p:grpSpPr>
          <p:sp>
            <p:nvSpPr>
              <p:cNvPr id="68" name="AutoShape 4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9" name="Oval 4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0" name="AutoShape 4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1" name="AutoShape 4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5" name="Group 46"/>
            <p:cNvGrpSpPr>
              <a:grpSpLocks/>
            </p:cNvGrpSpPr>
            <p:nvPr/>
          </p:nvGrpSpPr>
          <p:grpSpPr bwMode="auto">
            <a:xfrm flipH="1">
              <a:off x="4536" y="8167"/>
              <a:ext cx="256" cy="179"/>
              <a:chOff x="6561" y="2704"/>
              <a:chExt cx="1620" cy="900"/>
            </a:xfrm>
          </p:grpSpPr>
          <p:sp>
            <p:nvSpPr>
              <p:cNvPr id="65" name="Oval 4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6" name="Freeform 4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7" name="Freeform 4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6" name="Group 50"/>
            <p:cNvGrpSpPr>
              <a:grpSpLocks/>
            </p:cNvGrpSpPr>
            <p:nvPr/>
          </p:nvGrpSpPr>
          <p:grpSpPr bwMode="auto">
            <a:xfrm flipH="1">
              <a:off x="5872" y="8160"/>
              <a:ext cx="256" cy="179"/>
              <a:chOff x="6561" y="2704"/>
              <a:chExt cx="1620" cy="900"/>
            </a:xfrm>
          </p:grpSpPr>
          <p:sp>
            <p:nvSpPr>
              <p:cNvPr id="62" name="Oval 5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5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4" name="Freeform 5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7" name="Group 54"/>
            <p:cNvGrpSpPr>
              <a:grpSpLocks/>
            </p:cNvGrpSpPr>
            <p:nvPr/>
          </p:nvGrpSpPr>
          <p:grpSpPr bwMode="auto">
            <a:xfrm flipH="1">
              <a:off x="7252" y="7778"/>
              <a:ext cx="256" cy="179"/>
              <a:chOff x="6561" y="2704"/>
              <a:chExt cx="1620" cy="900"/>
            </a:xfrm>
          </p:grpSpPr>
          <p:sp>
            <p:nvSpPr>
              <p:cNvPr id="59" name="Oval 5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0" name="Freeform 5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5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8" name="Group 58"/>
            <p:cNvGrpSpPr>
              <a:grpSpLocks/>
            </p:cNvGrpSpPr>
            <p:nvPr/>
          </p:nvGrpSpPr>
          <p:grpSpPr bwMode="auto">
            <a:xfrm rot="10416773">
              <a:off x="6413" y="10527"/>
              <a:ext cx="569" cy="575"/>
              <a:chOff x="7717" y="2497"/>
              <a:chExt cx="1580" cy="1620"/>
            </a:xfrm>
          </p:grpSpPr>
          <p:sp>
            <p:nvSpPr>
              <p:cNvPr id="55" name="AutoShape 5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0000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6" name="Oval 6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AutoShape 6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8" name="AutoShape 6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29" name="AutoShape 63"/>
            <p:cNvSpPr>
              <a:spLocks noChangeArrowheads="1"/>
            </p:cNvSpPr>
            <p:nvPr/>
          </p:nvSpPr>
          <p:spPr bwMode="auto">
            <a:xfrm>
              <a:off x="6793" y="1095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AutoShape 64"/>
            <p:cNvSpPr>
              <a:spLocks noChangeArrowheads="1"/>
            </p:cNvSpPr>
            <p:nvPr/>
          </p:nvSpPr>
          <p:spPr bwMode="auto">
            <a:xfrm>
              <a:off x="6925" y="108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31" name="Group 65"/>
            <p:cNvGrpSpPr>
              <a:grpSpLocks/>
            </p:cNvGrpSpPr>
            <p:nvPr/>
          </p:nvGrpSpPr>
          <p:grpSpPr bwMode="auto">
            <a:xfrm>
              <a:off x="5406" y="8346"/>
              <a:ext cx="1166" cy="1988"/>
              <a:chOff x="4094" y="8448"/>
              <a:chExt cx="1166" cy="1988"/>
            </a:xfrm>
          </p:grpSpPr>
          <p:grpSp>
            <p:nvGrpSpPr>
              <p:cNvPr id="33" name="Group 66"/>
              <p:cNvGrpSpPr>
                <a:grpSpLocks/>
              </p:cNvGrpSpPr>
              <p:nvPr/>
            </p:nvGrpSpPr>
            <p:grpSpPr bwMode="auto">
              <a:xfrm>
                <a:off x="4274" y="8742"/>
                <a:ext cx="180" cy="360"/>
                <a:chOff x="3757" y="3577"/>
                <a:chExt cx="2160" cy="2880"/>
              </a:xfrm>
            </p:grpSpPr>
            <p:sp>
              <p:nvSpPr>
                <p:cNvPr id="51"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4" name="Group 71"/>
              <p:cNvGrpSpPr>
                <a:grpSpLocks/>
              </p:cNvGrpSpPr>
              <p:nvPr/>
            </p:nvGrpSpPr>
            <p:grpSpPr bwMode="auto">
              <a:xfrm>
                <a:off x="4271" y="9382"/>
                <a:ext cx="180" cy="360"/>
                <a:chOff x="3757" y="3577"/>
                <a:chExt cx="2160" cy="2880"/>
              </a:xfrm>
            </p:grpSpPr>
            <p:sp>
              <p:nvSpPr>
                <p:cNvPr id="47"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8"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9"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0"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5" name="Group 76"/>
              <p:cNvGrpSpPr>
                <a:grpSpLocks/>
              </p:cNvGrpSpPr>
              <p:nvPr/>
            </p:nvGrpSpPr>
            <p:grpSpPr bwMode="auto">
              <a:xfrm>
                <a:off x="4898" y="8742"/>
                <a:ext cx="180" cy="360"/>
                <a:chOff x="3757" y="3577"/>
                <a:chExt cx="2160" cy="2880"/>
              </a:xfrm>
            </p:grpSpPr>
            <p:sp>
              <p:nvSpPr>
                <p:cNvPr id="43"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6"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6" name="Group 81"/>
              <p:cNvGrpSpPr>
                <a:grpSpLocks/>
              </p:cNvGrpSpPr>
              <p:nvPr/>
            </p:nvGrpSpPr>
            <p:grpSpPr bwMode="auto">
              <a:xfrm>
                <a:off x="4905" y="9382"/>
                <a:ext cx="180" cy="360"/>
                <a:chOff x="3757" y="3577"/>
                <a:chExt cx="2160" cy="2880"/>
              </a:xfrm>
            </p:grpSpPr>
            <p:sp>
              <p:nvSpPr>
                <p:cNvPr id="39"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0"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1"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2"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37" name="Freeform 86"/>
              <p:cNvSpPr>
                <a:spLocks/>
              </p:cNvSpPr>
              <p:nvPr/>
            </p:nvSpPr>
            <p:spPr bwMode="auto">
              <a:xfrm>
                <a:off x="4094" y="8448"/>
                <a:ext cx="483" cy="1937"/>
              </a:xfrm>
              <a:custGeom>
                <a:avLst/>
                <a:gdLst>
                  <a:gd name="T0" fmla="*/ 314 w 483"/>
                  <a:gd name="T1" fmla="*/ 0 h 1937"/>
                  <a:gd name="T2" fmla="*/ 37 w 483"/>
                  <a:gd name="T3" fmla="*/ 374 h 1937"/>
                  <a:gd name="T4" fmla="*/ 90 w 483"/>
                  <a:gd name="T5" fmla="*/ 709 h 1937"/>
                  <a:gd name="T6" fmla="*/ 360 w 483"/>
                  <a:gd name="T7" fmla="*/ 944 h 1937"/>
                  <a:gd name="T8" fmla="*/ 465 w 483"/>
                  <a:gd name="T9" fmla="*/ 1432 h 1937"/>
                  <a:gd name="T10" fmla="*/ 251 w 483"/>
                  <a:gd name="T11" fmla="*/ 1787 h 1937"/>
                  <a:gd name="T12" fmla="*/ 287 w 483"/>
                  <a:gd name="T13" fmla="*/ 1937 h 1937"/>
                </a:gdLst>
                <a:ahLst/>
                <a:cxnLst>
                  <a:cxn ang="0">
                    <a:pos x="T0" y="T1"/>
                  </a:cxn>
                  <a:cxn ang="0">
                    <a:pos x="T2" y="T3"/>
                  </a:cxn>
                  <a:cxn ang="0">
                    <a:pos x="T4" y="T5"/>
                  </a:cxn>
                  <a:cxn ang="0">
                    <a:pos x="T6" y="T7"/>
                  </a:cxn>
                  <a:cxn ang="0">
                    <a:pos x="T8" y="T9"/>
                  </a:cxn>
                  <a:cxn ang="0">
                    <a:pos x="T10" y="T11"/>
                  </a:cxn>
                  <a:cxn ang="0">
                    <a:pos x="T12" y="T13"/>
                  </a:cxn>
                </a:cxnLst>
                <a:rect l="0" t="0" r="r" b="b"/>
                <a:pathLst>
                  <a:path w="483" h="1937">
                    <a:moveTo>
                      <a:pt x="314" y="0"/>
                    </a:moveTo>
                    <a:cubicBezTo>
                      <a:pt x="194" y="128"/>
                      <a:pt x="74" y="256"/>
                      <a:pt x="37" y="374"/>
                    </a:cubicBezTo>
                    <a:cubicBezTo>
                      <a:pt x="0" y="492"/>
                      <a:pt x="36" y="614"/>
                      <a:pt x="90" y="709"/>
                    </a:cubicBezTo>
                    <a:cubicBezTo>
                      <a:pt x="144" y="804"/>
                      <a:pt x="298" y="824"/>
                      <a:pt x="360" y="944"/>
                    </a:cubicBezTo>
                    <a:cubicBezTo>
                      <a:pt x="422" y="1064"/>
                      <a:pt x="483" y="1292"/>
                      <a:pt x="465" y="1432"/>
                    </a:cubicBezTo>
                    <a:cubicBezTo>
                      <a:pt x="447" y="1572"/>
                      <a:pt x="281" y="1703"/>
                      <a:pt x="251" y="1787"/>
                    </a:cubicBezTo>
                    <a:cubicBezTo>
                      <a:pt x="221" y="1871"/>
                      <a:pt x="254" y="1904"/>
                      <a:pt x="287" y="1937"/>
                    </a:cubicBezTo>
                  </a:path>
                </a:pathLst>
              </a:custGeom>
              <a:noFill/>
              <a:ln w="12700">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Freeform 87"/>
              <p:cNvSpPr>
                <a:spLocks/>
              </p:cNvSpPr>
              <p:nvPr/>
            </p:nvSpPr>
            <p:spPr bwMode="auto">
              <a:xfrm>
                <a:off x="4744" y="8544"/>
                <a:ext cx="516" cy="1892"/>
              </a:xfrm>
              <a:custGeom>
                <a:avLst/>
                <a:gdLst>
                  <a:gd name="T0" fmla="*/ 262 w 516"/>
                  <a:gd name="T1" fmla="*/ 0 h 1892"/>
                  <a:gd name="T2" fmla="*/ 452 w 516"/>
                  <a:gd name="T3" fmla="*/ 371 h 1892"/>
                  <a:gd name="T4" fmla="*/ 452 w 516"/>
                  <a:gd name="T5" fmla="*/ 634 h 1892"/>
                  <a:gd name="T6" fmla="*/ 71 w 516"/>
                  <a:gd name="T7" fmla="*/ 779 h 1892"/>
                  <a:gd name="T8" fmla="*/ 25 w 516"/>
                  <a:gd name="T9" fmla="*/ 1011 h 1892"/>
                  <a:gd name="T10" fmla="*/ 154 w 516"/>
                  <a:gd name="T11" fmla="*/ 1548 h 1892"/>
                  <a:gd name="T12" fmla="*/ 201 w 516"/>
                  <a:gd name="T13" fmla="*/ 1892 h 1892"/>
                </a:gdLst>
                <a:ahLst/>
                <a:cxnLst>
                  <a:cxn ang="0">
                    <a:pos x="T0" y="T1"/>
                  </a:cxn>
                  <a:cxn ang="0">
                    <a:pos x="T2" y="T3"/>
                  </a:cxn>
                  <a:cxn ang="0">
                    <a:pos x="T4" y="T5"/>
                  </a:cxn>
                  <a:cxn ang="0">
                    <a:pos x="T6" y="T7"/>
                  </a:cxn>
                  <a:cxn ang="0">
                    <a:pos x="T8" y="T9"/>
                  </a:cxn>
                  <a:cxn ang="0">
                    <a:pos x="T10" y="T11"/>
                  </a:cxn>
                  <a:cxn ang="0">
                    <a:pos x="T12" y="T13"/>
                  </a:cxn>
                </a:cxnLst>
                <a:rect l="0" t="0" r="r" b="b"/>
                <a:pathLst>
                  <a:path w="516" h="1892">
                    <a:moveTo>
                      <a:pt x="262" y="0"/>
                    </a:moveTo>
                    <a:cubicBezTo>
                      <a:pt x="341" y="132"/>
                      <a:pt x="420" y="265"/>
                      <a:pt x="452" y="371"/>
                    </a:cubicBezTo>
                    <a:cubicBezTo>
                      <a:pt x="484" y="477"/>
                      <a:pt x="516" y="566"/>
                      <a:pt x="452" y="634"/>
                    </a:cubicBezTo>
                    <a:cubicBezTo>
                      <a:pt x="388" y="702"/>
                      <a:pt x="142" y="716"/>
                      <a:pt x="71" y="779"/>
                    </a:cubicBezTo>
                    <a:cubicBezTo>
                      <a:pt x="0" y="842"/>
                      <a:pt x="11" y="883"/>
                      <a:pt x="25" y="1011"/>
                    </a:cubicBezTo>
                    <a:cubicBezTo>
                      <a:pt x="39" y="1139"/>
                      <a:pt x="125" y="1401"/>
                      <a:pt x="154" y="1548"/>
                    </a:cubicBezTo>
                    <a:cubicBezTo>
                      <a:pt x="183" y="1695"/>
                      <a:pt x="193" y="1837"/>
                      <a:pt x="201" y="1892"/>
                    </a:cubicBezTo>
                  </a:path>
                </a:pathLst>
              </a:custGeom>
              <a:noFill/>
              <a:ln w="12700">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32" name="AutoShape 88"/>
            <p:cNvSpPr>
              <a:spLocks noChangeArrowheads="1"/>
            </p:cNvSpPr>
            <p:nvPr/>
          </p:nvSpPr>
          <p:spPr bwMode="auto">
            <a:xfrm>
              <a:off x="6309" y="1053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0" name="Group 89"/>
          <p:cNvGrpSpPr>
            <a:grpSpLocks/>
          </p:cNvGrpSpPr>
          <p:nvPr/>
        </p:nvGrpSpPr>
        <p:grpSpPr bwMode="auto">
          <a:xfrm>
            <a:off x="2774167" y="3843788"/>
            <a:ext cx="1467867" cy="2443608"/>
            <a:chOff x="1597" y="7585"/>
            <a:chExt cx="3210" cy="4323"/>
          </a:xfrm>
        </p:grpSpPr>
        <p:grpSp>
          <p:nvGrpSpPr>
            <p:cNvPr id="101" name="Group 90"/>
            <p:cNvGrpSpPr>
              <a:grpSpLocks/>
            </p:cNvGrpSpPr>
            <p:nvPr/>
          </p:nvGrpSpPr>
          <p:grpSpPr bwMode="auto">
            <a:xfrm>
              <a:off x="1597" y="7585"/>
              <a:ext cx="3210" cy="4323"/>
              <a:chOff x="1597" y="7521"/>
              <a:chExt cx="3210" cy="4323"/>
            </a:xfrm>
          </p:grpSpPr>
          <p:grpSp>
            <p:nvGrpSpPr>
              <p:cNvPr id="103" name="Group 91"/>
              <p:cNvGrpSpPr>
                <a:grpSpLocks/>
              </p:cNvGrpSpPr>
              <p:nvPr/>
            </p:nvGrpSpPr>
            <p:grpSpPr bwMode="auto">
              <a:xfrm>
                <a:off x="1597" y="7521"/>
                <a:ext cx="3210" cy="4323"/>
                <a:chOff x="3960" y="5916"/>
                <a:chExt cx="4153" cy="5256"/>
              </a:xfrm>
            </p:grpSpPr>
            <p:grpSp>
              <p:nvGrpSpPr>
                <p:cNvPr id="105" name="Group 92"/>
                <p:cNvGrpSpPr>
                  <a:grpSpLocks/>
                </p:cNvGrpSpPr>
                <p:nvPr/>
              </p:nvGrpSpPr>
              <p:grpSpPr bwMode="auto">
                <a:xfrm>
                  <a:off x="3960" y="5916"/>
                  <a:ext cx="4153" cy="5256"/>
                  <a:chOff x="3960" y="5916"/>
                  <a:chExt cx="4153" cy="5256"/>
                </a:xfrm>
              </p:grpSpPr>
              <p:grpSp>
                <p:nvGrpSpPr>
                  <p:cNvPr id="5161" name="Group 93"/>
                  <p:cNvGrpSpPr>
                    <a:grpSpLocks/>
                  </p:cNvGrpSpPr>
                  <p:nvPr/>
                </p:nvGrpSpPr>
                <p:grpSpPr bwMode="auto">
                  <a:xfrm>
                    <a:off x="3960" y="5916"/>
                    <a:ext cx="4133" cy="5256"/>
                    <a:chOff x="4309" y="5916"/>
                    <a:chExt cx="3620" cy="5256"/>
                  </a:xfrm>
                </p:grpSpPr>
                <p:sp>
                  <p:nvSpPr>
                    <p:cNvPr id="5162" name="Rectangle 94"/>
                    <p:cNvSpPr>
                      <a:spLocks noChangeArrowheads="1"/>
                    </p:cNvSpPr>
                    <p:nvPr/>
                  </p:nvSpPr>
                  <p:spPr bwMode="auto">
                    <a:xfrm>
                      <a:off x="4309" y="5916"/>
                      <a:ext cx="3620" cy="5256"/>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cxnSp>
                  <p:nvCxnSpPr>
                    <p:cNvPr id="5215" name="AutoShape 95"/>
                    <p:cNvCxnSpPr>
                      <a:cxnSpLocks noChangeShapeType="1"/>
                    </p:cNvCxnSpPr>
                    <p:nvPr/>
                  </p:nvCxnSpPr>
                  <p:spPr bwMode="auto">
                    <a:xfrm>
                      <a:off x="5504" y="5916"/>
                      <a:ext cx="0" cy="5256"/>
                    </a:xfrm>
                    <a:prstGeom prst="straightConnector1">
                      <a:avLst/>
                    </a:prstGeom>
                    <a:noFill/>
                    <a:ln w="3810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5216" name="AutoShape 96"/>
                    <p:cNvCxnSpPr>
                      <a:cxnSpLocks noChangeShapeType="1"/>
                    </p:cNvCxnSpPr>
                    <p:nvPr/>
                  </p:nvCxnSpPr>
                  <p:spPr bwMode="auto">
                    <a:xfrm>
                      <a:off x="6700" y="5916"/>
                      <a:ext cx="0" cy="5256"/>
                    </a:xfrm>
                    <a:prstGeom prst="straightConnector1">
                      <a:avLst/>
                    </a:prstGeom>
                    <a:noFill/>
                    <a:ln w="3810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grpSp>
              <p:cxnSp>
                <p:nvCxnSpPr>
                  <p:cNvPr id="5217" name="AutoShape 97"/>
                  <p:cNvCxnSpPr>
                    <a:cxnSpLocks noChangeShapeType="1"/>
                  </p:cNvCxnSpPr>
                  <p:nvPr/>
                </p:nvCxnSpPr>
                <p:spPr bwMode="auto">
                  <a:xfrm>
                    <a:off x="3960" y="10536"/>
                    <a:ext cx="4133" cy="0"/>
                  </a:xfrm>
                  <a:prstGeom prst="straightConnector1">
                    <a:avLst/>
                  </a:prstGeom>
                  <a:noFill/>
                  <a:ln w="1905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5218" name="AutoShape 98"/>
                  <p:cNvCxnSpPr>
                    <a:cxnSpLocks noChangeShapeType="1"/>
                  </p:cNvCxnSpPr>
                  <p:nvPr/>
                </p:nvCxnSpPr>
                <p:spPr bwMode="auto">
                  <a:xfrm>
                    <a:off x="3980" y="7176"/>
                    <a:ext cx="4133" cy="0"/>
                  </a:xfrm>
                  <a:prstGeom prst="straightConnector1">
                    <a:avLst/>
                  </a:prstGeom>
                  <a:noFill/>
                  <a:ln w="1905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grpSp>
            <p:grpSp>
              <p:nvGrpSpPr>
                <p:cNvPr id="106" name="Group 99"/>
                <p:cNvGrpSpPr>
                  <a:grpSpLocks/>
                </p:cNvGrpSpPr>
                <p:nvPr/>
              </p:nvGrpSpPr>
              <p:grpSpPr bwMode="auto">
                <a:xfrm>
                  <a:off x="4131" y="6334"/>
                  <a:ext cx="428" cy="842"/>
                  <a:chOff x="5040" y="3443"/>
                  <a:chExt cx="945" cy="1401"/>
                </a:xfrm>
              </p:grpSpPr>
              <p:sp>
                <p:nvSpPr>
                  <p:cNvPr id="5154" name="Oval 100"/>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55" name="AutoShape 101"/>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6" name="AutoShape 102"/>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7" name="AutoShape 103"/>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8" name="AutoShape 104"/>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9" name="AutoShape 105"/>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60" name="AutoShape 106"/>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7" name="Group 107"/>
                <p:cNvGrpSpPr>
                  <a:grpSpLocks/>
                </p:cNvGrpSpPr>
                <p:nvPr/>
              </p:nvGrpSpPr>
              <p:grpSpPr bwMode="auto">
                <a:xfrm rot="16200000">
                  <a:off x="7010" y="6459"/>
                  <a:ext cx="417" cy="456"/>
                  <a:chOff x="7717" y="2497"/>
                  <a:chExt cx="1580" cy="1620"/>
                </a:xfrm>
              </p:grpSpPr>
              <p:sp>
                <p:nvSpPr>
                  <p:cNvPr id="5150" name="AutoShape 10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1" name="Oval 10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52" name="AutoShape 11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3" name="AutoShape 11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8" name="Group 112"/>
                <p:cNvGrpSpPr>
                  <a:grpSpLocks/>
                </p:cNvGrpSpPr>
                <p:nvPr/>
              </p:nvGrpSpPr>
              <p:grpSpPr bwMode="auto">
                <a:xfrm rot="5400000">
                  <a:off x="7284" y="6461"/>
                  <a:ext cx="418" cy="454"/>
                  <a:chOff x="7717" y="2497"/>
                  <a:chExt cx="1580" cy="1620"/>
                </a:xfrm>
              </p:grpSpPr>
              <p:sp>
                <p:nvSpPr>
                  <p:cNvPr id="5146" name="AutoShape 11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7" name="Oval 11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48" name="AutoShape 11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9" name="AutoShape 11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9" name="Group 117"/>
                <p:cNvGrpSpPr>
                  <a:grpSpLocks/>
                </p:cNvGrpSpPr>
                <p:nvPr/>
              </p:nvGrpSpPr>
              <p:grpSpPr bwMode="auto">
                <a:xfrm>
                  <a:off x="4685" y="6334"/>
                  <a:ext cx="428" cy="842"/>
                  <a:chOff x="5040" y="3443"/>
                  <a:chExt cx="945" cy="1401"/>
                </a:xfrm>
              </p:grpSpPr>
              <p:sp>
                <p:nvSpPr>
                  <p:cNvPr id="5139" name="Oval 118"/>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40" name="AutoShape 119"/>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1" name="AutoShape 120"/>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2" name="AutoShape 121"/>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3" name="AutoShape 122"/>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4" name="AutoShape 123"/>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5" name="AutoShape 124"/>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0" name="Group 125"/>
                <p:cNvGrpSpPr>
                  <a:grpSpLocks/>
                </p:cNvGrpSpPr>
                <p:nvPr/>
              </p:nvGrpSpPr>
              <p:grpSpPr bwMode="auto">
                <a:xfrm rot="27213600">
                  <a:off x="5549" y="6509"/>
                  <a:ext cx="417" cy="456"/>
                  <a:chOff x="7717" y="2497"/>
                  <a:chExt cx="1580" cy="1620"/>
                </a:xfrm>
              </p:grpSpPr>
              <p:sp>
                <p:nvSpPr>
                  <p:cNvPr id="5135" name="AutoShape 12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36" name="Oval 12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37" name="AutoShape 12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38" name="AutoShape 12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1" name="Group 130"/>
                <p:cNvGrpSpPr>
                  <a:grpSpLocks/>
                </p:cNvGrpSpPr>
                <p:nvPr/>
              </p:nvGrpSpPr>
              <p:grpSpPr bwMode="auto">
                <a:xfrm rot="16200000">
                  <a:off x="5986" y="6509"/>
                  <a:ext cx="418" cy="454"/>
                  <a:chOff x="7717" y="2497"/>
                  <a:chExt cx="1580" cy="1620"/>
                </a:xfrm>
              </p:grpSpPr>
              <p:sp>
                <p:nvSpPr>
                  <p:cNvPr id="5131" name="AutoShape 13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32" name="Oval 13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33" name="AutoShape 13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34" name="AutoShape 13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2" name="Group 135"/>
                <p:cNvGrpSpPr>
                  <a:grpSpLocks/>
                </p:cNvGrpSpPr>
                <p:nvPr/>
              </p:nvGrpSpPr>
              <p:grpSpPr bwMode="auto">
                <a:xfrm flipH="1">
                  <a:off x="4536" y="8167"/>
                  <a:ext cx="256" cy="179"/>
                  <a:chOff x="6561" y="2704"/>
                  <a:chExt cx="1620" cy="900"/>
                </a:xfrm>
              </p:grpSpPr>
              <p:sp>
                <p:nvSpPr>
                  <p:cNvPr id="5124" name="Oval 136"/>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25" name="Freeform 137"/>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30" name="Freeform 138"/>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3" name="Group 139"/>
                <p:cNvGrpSpPr>
                  <a:grpSpLocks/>
                </p:cNvGrpSpPr>
                <p:nvPr/>
              </p:nvGrpSpPr>
              <p:grpSpPr bwMode="auto">
                <a:xfrm flipH="1">
                  <a:off x="5618" y="8167"/>
                  <a:ext cx="256" cy="179"/>
                  <a:chOff x="6561" y="2704"/>
                  <a:chExt cx="1620" cy="900"/>
                </a:xfrm>
              </p:grpSpPr>
              <p:sp>
                <p:nvSpPr>
                  <p:cNvPr id="5121" name="Oval 140"/>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22" name="Freeform 141"/>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23" name="Freeform 142"/>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4" name="Group 143"/>
                <p:cNvGrpSpPr>
                  <a:grpSpLocks/>
                </p:cNvGrpSpPr>
                <p:nvPr/>
              </p:nvGrpSpPr>
              <p:grpSpPr bwMode="auto">
                <a:xfrm flipH="1">
                  <a:off x="6046" y="8185"/>
                  <a:ext cx="256" cy="179"/>
                  <a:chOff x="6561" y="2704"/>
                  <a:chExt cx="1620" cy="900"/>
                </a:xfrm>
              </p:grpSpPr>
              <p:sp>
                <p:nvSpPr>
                  <p:cNvPr id="126" name="Oval 14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7" name="Freeform 14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20" name="Freeform 14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5" name="Group 147"/>
                <p:cNvGrpSpPr>
                  <a:grpSpLocks/>
                </p:cNvGrpSpPr>
                <p:nvPr/>
              </p:nvGrpSpPr>
              <p:grpSpPr bwMode="auto">
                <a:xfrm flipH="1">
                  <a:off x="7266" y="8173"/>
                  <a:ext cx="256" cy="179"/>
                  <a:chOff x="6561" y="2704"/>
                  <a:chExt cx="1620" cy="900"/>
                </a:xfrm>
              </p:grpSpPr>
              <p:sp>
                <p:nvSpPr>
                  <p:cNvPr id="123" name="Oval 148"/>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4" name="Freeform 149"/>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5" name="Freeform 150"/>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5271" name="AutoShape 151"/>
                <p:cNvCxnSpPr>
                  <a:cxnSpLocks noChangeShapeType="1"/>
                </p:cNvCxnSpPr>
                <p:nvPr/>
              </p:nvCxnSpPr>
              <p:spPr bwMode="auto">
                <a:xfrm>
                  <a:off x="5196" y="7176"/>
                  <a:ext cx="0" cy="1027"/>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nvGrpSpPr>
                <p:cNvPr id="116" name="Group 152"/>
                <p:cNvGrpSpPr>
                  <a:grpSpLocks/>
                </p:cNvGrpSpPr>
                <p:nvPr/>
              </p:nvGrpSpPr>
              <p:grpSpPr bwMode="auto">
                <a:xfrm rot="10416773">
                  <a:off x="6413" y="10527"/>
                  <a:ext cx="569" cy="575"/>
                  <a:chOff x="7717" y="2497"/>
                  <a:chExt cx="1580" cy="1620"/>
                </a:xfrm>
              </p:grpSpPr>
              <p:sp>
                <p:nvSpPr>
                  <p:cNvPr id="119" name="AutoShape 15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0000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0" name="Oval 15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1" name="AutoShape 15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2" name="AutoShape 15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17" name="AutoShape 157"/>
                <p:cNvSpPr>
                  <a:spLocks noChangeArrowheads="1"/>
                </p:cNvSpPr>
                <p:nvPr/>
              </p:nvSpPr>
              <p:spPr bwMode="auto">
                <a:xfrm>
                  <a:off x="6793" y="1095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8" name="AutoShape 158"/>
                <p:cNvSpPr>
                  <a:spLocks noChangeArrowheads="1"/>
                </p:cNvSpPr>
                <p:nvPr/>
              </p:nvSpPr>
              <p:spPr bwMode="auto">
                <a:xfrm>
                  <a:off x="6925" y="108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04" name="AutoShape 159"/>
              <p:cNvSpPr>
                <a:spLocks noChangeArrowheads="1"/>
              </p:cNvSpPr>
              <p:nvPr/>
            </p:nvSpPr>
            <p:spPr bwMode="auto">
              <a:xfrm>
                <a:off x="3376" y="1130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02" name="Text Box 160"/>
            <p:cNvSpPr txBox="1">
              <a:spLocks noChangeArrowheads="1"/>
            </p:cNvSpPr>
            <p:nvPr/>
          </p:nvSpPr>
          <p:spPr bwMode="auto">
            <a:xfrm>
              <a:off x="1990" y="8738"/>
              <a:ext cx="7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ts val="800"/>
                </a:spcAft>
              </a:pPr>
              <a:r>
                <a:rPr lang="fr-FR" altLang="fr-FR" sz="1100" b="1">
                  <a:latin typeface="Calibri" panose="020F0502020204030204" pitchFamily="34" charset="0"/>
                </a:rPr>
                <a:t>5m</a:t>
              </a:r>
              <a:endParaRPr lang="fr-FR" altLang="fr-FR">
                <a:latin typeface="Arial" panose="020B0604020202020204" pitchFamily="34" charset="0"/>
              </a:endParaRPr>
            </a:p>
          </p:txBody>
        </p:sp>
      </p:grpSp>
      <p:sp>
        <p:nvSpPr>
          <p:cNvPr id="175" name="Parallélogramme 174"/>
          <p:cNvSpPr/>
          <p:nvPr/>
        </p:nvSpPr>
        <p:spPr>
          <a:xfrm>
            <a:off x="828247" y="414367"/>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Speedy</a:t>
            </a:r>
            <a:r>
              <a:rPr lang="fr-FR" dirty="0"/>
              <a:t> </a:t>
            </a:r>
            <a:r>
              <a:rPr lang="fr-FR" dirty="0" err="1"/>
              <a:t>gonzales</a:t>
            </a:r>
            <a:endParaRPr lang="fr-FR" dirty="0"/>
          </a:p>
        </p:txBody>
      </p:sp>
    </p:spTree>
    <p:extLst>
      <p:ext uri="{BB962C8B-B14F-4D97-AF65-F5344CB8AC3E}">
        <p14:creationId xmlns:p14="http://schemas.microsoft.com/office/powerpoint/2010/main" val="348837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9778" y="990278"/>
            <a:ext cx="4406792" cy="276999"/>
          </a:xfrm>
          <a:prstGeom prst="rect">
            <a:avLst/>
          </a:prstGeom>
          <a:noFill/>
          <a:ln w="12700">
            <a:solidFill>
              <a:schemeClr val="tx1"/>
            </a:solidFill>
          </a:ln>
        </p:spPr>
        <p:txBody>
          <a:bodyPr wrap="square" rtlCol="0">
            <a:spAutoFit/>
          </a:bodyPr>
          <a:lstStyle/>
          <a:p>
            <a:pPr algn="ctr"/>
            <a:r>
              <a:rPr lang="fr-FR" sz="1200" b="1" i="1" u="sng" dirty="0"/>
              <a:t>OBJECTIF: </a:t>
            </a:r>
            <a:r>
              <a:rPr lang="fr-FR" sz="1200" dirty="0"/>
              <a:t>Améliorer la notion d’avancer pour aller marquer.</a:t>
            </a:r>
          </a:p>
        </p:txBody>
      </p:sp>
      <p:graphicFrame>
        <p:nvGraphicFramePr>
          <p:cNvPr id="7" name="Tableau 6"/>
          <p:cNvGraphicFramePr>
            <a:graphicFrameLocks noGrp="1"/>
          </p:cNvGraphicFramePr>
          <p:nvPr>
            <p:extLst>
              <p:ext uri="{D42A27DB-BD31-4B8C-83A1-F6EECF244321}">
                <p14:modId xmlns:p14="http://schemas.microsoft.com/office/powerpoint/2010/main" val="3009469165"/>
              </p:ext>
            </p:extLst>
          </p:nvPr>
        </p:nvGraphicFramePr>
        <p:xfrm>
          <a:off x="250796" y="2710226"/>
          <a:ext cx="4395774" cy="2286000"/>
        </p:xfrm>
        <a:graphic>
          <a:graphicData uri="http://schemas.openxmlformats.org/drawingml/2006/table">
            <a:tbl>
              <a:tblPr firstRow="1" firstCol="1" lastRow="1" lastCol="1" bandRow="1" bandCol="1">
                <a:tableStyleId>{5C22544A-7EE6-4342-B048-85BDC9FD1C3A}</a:tableStyleId>
              </a:tblPr>
              <a:tblGrid>
                <a:gridCol w="4395774">
                  <a:extLst>
                    <a:ext uri="{9D8B030D-6E8A-4147-A177-3AD203B41FA5}">
                      <a16:colId xmlns:a16="http://schemas.microsoft.com/office/drawing/2014/main" val="637915118"/>
                    </a:ext>
                  </a:extLst>
                </a:gridCol>
              </a:tblGrid>
              <a:tr h="22467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ORGANISATION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Plots 4 couleurs, 6 ballons (ou autres), espace de jeu : 15m x 15m.</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 :</a:t>
                      </a:r>
                      <a:endParaRPr lang="fr-FR" sz="1000" b="1"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Présenter les rôles de chacun, les poules &amp; les renards</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Placer les œufs au centre</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Montrer où</a:t>
                      </a:r>
                      <a:r>
                        <a:rPr lang="fr-FR" sz="1200" b="0" i="1"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2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se situe les 4 poulaillers</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opposants (renard)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Bloquer les poules pour leurs voler les œufs, puis les apporter en dehors de la basse-cour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utilisateurs (poules)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Ramasser son œuf et, sans se faire attraper, aller déposer son œuf (sans le casser !) dans le poulailler de la bonne couleur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8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071705773"/>
              </p:ext>
            </p:extLst>
          </p:nvPr>
        </p:nvGraphicFramePr>
        <p:xfrm>
          <a:off x="250796" y="1348956"/>
          <a:ext cx="4395774" cy="1290529"/>
        </p:xfrm>
        <a:graphic>
          <a:graphicData uri="http://schemas.openxmlformats.org/drawingml/2006/table">
            <a:tbl>
              <a:tblPr firstRow="1" firstCol="1" lastRow="1" lastCol="1" bandRow="1" bandCol="1">
                <a:tableStyleId>{5C22544A-7EE6-4342-B048-85BDC9FD1C3A}</a:tableStyleId>
              </a:tblPr>
              <a:tblGrid>
                <a:gridCol w="4395774">
                  <a:extLst>
                    <a:ext uri="{9D8B030D-6E8A-4147-A177-3AD203B41FA5}">
                      <a16:colId xmlns:a16="http://schemas.microsoft.com/office/drawing/2014/main" val="2001156836"/>
                    </a:ext>
                  </a:extLst>
                </a:gridCol>
              </a:tblGrid>
              <a:tr h="1290529">
                <a:tc>
                  <a:txBody>
                    <a:bodyPr/>
                    <a:lstStyle/>
                    <a:p>
                      <a:pPr algn="just">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(l'histoire)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Un groupe de 6 poules (utilisateurs) se promène dans la basse-cour. Au centre de la basse-cour sont placés leurs œufs.</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Mais 6 renards (opposants) ont réussi à pénétrer dans la cour des poules. On ne les voit pas car ils sont à plat ventre au sol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Les poules doivent protéger leurs œufs, en les apportant dans leur poulailler !</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1741244244"/>
              </p:ext>
            </p:extLst>
          </p:nvPr>
        </p:nvGraphicFramePr>
        <p:xfrm>
          <a:off x="4723995" y="1348955"/>
          <a:ext cx="4378441" cy="1290528"/>
        </p:xfrm>
        <a:graphic>
          <a:graphicData uri="http://schemas.openxmlformats.org/drawingml/2006/table">
            <a:tbl>
              <a:tblPr/>
              <a:tblGrid>
                <a:gridCol w="4378441">
                  <a:extLst>
                    <a:ext uri="{9D8B030D-6E8A-4147-A177-3AD203B41FA5}">
                      <a16:colId xmlns:a16="http://schemas.microsoft.com/office/drawing/2014/main" val="3774857870"/>
                    </a:ext>
                  </a:extLst>
                </a:gridCol>
              </a:tblGrid>
              <a:tr h="1290528">
                <a:tc>
                  <a:txBody>
                    <a:bodyPr/>
                    <a:lstStyle/>
                    <a:p>
                      <a:pPr algn="just">
                        <a:spcBef>
                          <a:spcPts val="20"/>
                        </a:spcBef>
                        <a:spcAft>
                          <a:spcPts val="20"/>
                        </a:spcAft>
                      </a:pPr>
                      <a:r>
                        <a:rPr lang="fr-FR" sz="1200" b="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1. Au signal du "fermier" : </a:t>
                      </a:r>
                      <a:r>
                        <a:rPr lang="fr-FR" sz="12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ON SE PROMENE !</a:t>
                      </a:r>
                      <a:r>
                        <a:rPr lang="fr-FR" sz="1200" dirty="0">
                          <a:effectLst/>
                          <a:latin typeface="Calibri" panose="020F0502020204030204" pitchFamily="34" charset="0"/>
                          <a:ea typeface="Times New Roman" panose="02020603050405020304" pitchFamily="18" charset="0"/>
                          <a:cs typeface="Arial" panose="020B0604020202020204" pitchFamily="34" charset="0"/>
                        </a:rPr>
                        <a:t> Les poules trottinent autour des œufs &amp; les renard rampe dans l'aire de jeu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2. Au second signal du "fermier " : </a:t>
                      </a:r>
                      <a:r>
                        <a:rPr lang="fr-FR" sz="12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LES RENARDS ARRIVENT ! </a:t>
                      </a:r>
                      <a:r>
                        <a:rPr lang="fr-FR" sz="1200" dirty="0">
                          <a:effectLst/>
                          <a:latin typeface="Calibri" panose="020F0502020204030204" pitchFamily="34" charset="0"/>
                          <a:ea typeface="Times New Roman" panose="02020603050405020304" pitchFamily="18" charset="0"/>
                          <a:cs typeface="Arial" panose="020B0604020202020204" pitchFamily="34" charset="0"/>
                        </a:rPr>
                        <a:t>Les poules ramassent les œufs et les renards se relèvent.</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3. Après 3 à 5 sec de courses et de luttes, le "fermier" annonce </a:t>
                      </a:r>
                      <a:r>
                        <a:rPr lang="fr-FR" sz="12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la couleur</a:t>
                      </a:r>
                      <a:r>
                        <a:rPr lang="fr-FR" sz="1200" dirty="0">
                          <a:effectLst/>
                          <a:latin typeface="Calibri" panose="020F0502020204030204" pitchFamily="34" charset="0"/>
                          <a:ea typeface="Times New Roman" panose="02020603050405020304" pitchFamily="18" charset="0"/>
                          <a:cs typeface="Arial" panose="020B0604020202020204" pitchFamily="34" charset="0"/>
                        </a:rPr>
                        <a:t> du poulailler !</a:t>
                      </a:r>
                      <a:endParaRPr lang="fr-FR" sz="10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218907579"/>
              </p:ext>
            </p:extLst>
          </p:nvPr>
        </p:nvGraphicFramePr>
        <p:xfrm>
          <a:off x="4723993" y="2710226"/>
          <a:ext cx="2329448" cy="2246722"/>
        </p:xfrm>
        <a:graphic>
          <a:graphicData uri="http://schemas.openxmlformats.org/drawingml/2006/table">
            <a:tbl>
              <a:tblPr/>
              <a:tblGrid>
                <a:gridCol w="2329448">
                  <a:extLst>
                    <a:ext uri="{9D8B030D-6E8A-4147-A177-3AD203B41FA5}">
                      <a16:colId xmlns:a16="http://schemas.microsoft.com/office/drawing/2014/main" val="195269651"/>
                    </a:ext>
                  </a:extLst>
                </a:gridCol>
              </a:tblGrid>
              <a:tr h="2246722">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EVOLUTIONS :  </a:t>
                      </a:r>
                      <a:endParaRPr lang="fr-FR" sz="1000" dirty="0">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i="1" u="none" strike="noStrike" dirty="0">
                          <a:effectLst/>
                          <a:latin typeface="Calibri" panose="020F0502020204030204" pitchFamily="34" charset="0"/>
                          <a:ea typeface="Times New Roman" panose="02020603050405020304" pitchFamily="18" charset="0"/>
                          <a:cs typeface="Arial" panose="020B0604020202020204" pitchFamily="34" charset="0"/>
                        </a:rPr>
                        <a:t> </a:t>
                      </a:r>
                      <a:r>
                        <a:rPr lang="fr-FR" sz="1200" dirty="0">
                          <a:effectLst/>
                          <a:latin typeface="Calibri" panose="020F0502020204030204" pitchFamily="34" charset="0"/>
                          <a:ea typeface="Times New Roman" panose="02020603050405020304" pitchFamily="18" charset="0"/>
                          <a:cs typeface="Arial" panose="020B0604020202020204" pitchFamily="34" charset="0"/>
                        </a:rPr>
                        <a:t>Plus les renards volent d'œufs, ou plus il y a d'œufs cassés (mauvaise manipulation lors des courses balle en main, ballons tombés, ou essai non marqué correctement). On se rapproche alors d'un jeu avec un ballon (œuf) pour l'ensemble du groupe ! Les poules doivent alors protéger leur dernier œuf et le "transporter" en sécurité dans le poulailler !</a:t>
                      </a:r>
                      <a:endParaRPr lang="fr-FR" sz="12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93485"/>
                  </a:ext>
                </a:extLst>
              </a:tr>
            </a:tbl>
          </a:graphicData>
        </a:graphic>
      </p:graphicFrame>
      <p:sp>
        <p:nvSpPr>
          <p:cNvPr id="19" name="Trapèze 10"/>
          <p:cNvSpPr/>
          <p:nvPr/>
        </p:nvSpPr>
        <p:spPr>
          <a:xfrm>
            <a:off x="923312" y="-4757"/>
            <a:ext cx="8352889" cy="419744"/>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pSp>
        <p:nvGrpSpPr>
          <p:cNvPr id="17" name="Group 2"/>
          <p:cNvGrpSpPr>
            <a:grpSpLocks/>
          </p:cNvGrpSpPr>
          <p:nvPr/>
        </p:nvGrpSpPr>
        <p:grpSpPr bwMode="auto">
          <a:xfrm>
            <a:off x="7151913" y="2910089"/>
            <a:ext cx="1740595" cy="1627393"/>
            <a:chOff x="6356" y="11624"/>
            <a:chExt cx="4046" cy="3830"/>
          </a:xfrm>
        </p:grpSpPr>
        <p:grpSp>
          <p:nvGrpSpPr>
            <p:cNvPr id="5163" name="Group 3"/>
            <p:cNvGrpSpPr>
              <a:grpSpLocks/>
            </p:cNvGrpSpPr>
            <p:nvPr/>
          </p:nvGrpSpPr>
          <p:grpSpPr bwMode="auto">
            <a:xfrm>
              <a:off x="6356" y="11629"/>
              <a:ext cx="4039" cy="3825"/>
              <a:chOff x="2838" y="4995"/>
              <a:chExt cx="6200" cy="5955"/>
            </a:xfrm>
          </p:grpSpPr>
          <p:grpSp>
            <p:nvGrpSpPr>
              <p:cNvPr id="5165" name="Group 4"/>
              <p:cNvGrpSpPr>
                <a:grpSpLocks/>
              </p:cNvGrpSpPr>
              <p:nvPr/>
            </p:nvGrpSpPr>
            <p:grpSpPr bwMode="auto">
              <a:xfrm>
                <a:off x="2838" y="4995"/>
                <a:ext cx="6200" cy="5955"/>
                <a:chOff x="2838" y="4995"/>
                <a:chExt cx="6200" cy="5955"/>
              </a:xfrm>
            </p:grpSpPr>
            <p:sp>
              <p:nvSpPr>
                <p:cNvPr id="5235" name="Rectangle 5"/>
                <p:cNvSpPr>
                  <a:spLocks noChangeArrowheads="1"/>
                </p:cNvSpPr>
                <p:nvPr/>
              </p:nvSpPr>
              <p:spPr bwMode="auto">
                <a:xfrm>
                  <a:off x="2838" y="5025"/>
                  <a:ext cx="6194" cy="592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5236" name="AutoShape 6"/>
                <p:cNvSpPr>
                  <a:spLocks noChangeArrowheads="1"/>
                </p:cNvSpPr>
                <p:nvPr/>
              </p:nvSpPr>
              <p:spPr bwMode="auto">
                <a:xfrm>
                  <a:off x="8858" y="610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7" name="AutoShape 7"/>
                <p:cNvSpPr>
                  <a:spLocks noChangeArrowheads="1"/>
                </p:cNvSpPr>
                <p:nvPr/>
              </p:nvSpPr>
              <p:spPr bwMode="auto">
                <a:xfrm>
                  <a:off x="2841"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8" name="AutoShape 8"/>
                <p:cNvSpPr>
                  <a:spLocks noChangeArrowheads="1"/>
                </p:cNvSpPr>
                <p:nvPr/>
              </p:nvSpPr>
              <p:spPr bwMode="auto">
                <a:xfrm>
                  <a:off x="4084" y="502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9" name="AutoShape 9"/>
                <p:cNvSpPr>
                  <a:spLocks noChangeArrowheads="1"/>
                </p:cNvSpPr>
                <p:nvPr/>
              </p:nvSpPr>
              <p:spPr bwMode="auto">
                <a:xfrm>
                  <a:off x="2838" y="499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0" name="AutoShape 10"/>
                <p:cNvSpPr>
                  <a:spLocks noChangeArrowheads="1"/>
                </p:cNvSpPr>
                <p:nvPr/>
              </p:nvSpPr>
              <p:spPr bwMode="auto">
                <a:xfrm>
                  <a:off x="8852" y="730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1" name="AutoShape 11"/>
                <p:cNvSpPr>
                  <a:spLocks noChangeArrowheads="1"/>
                </p:cNvSpPr>
                <p:nvPr/>
              </p:nvSpPr>
              <p:spPr bwMode="auto">
                <a:xfrm>
                  <a:off x="4058"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2" name="AutoShape 12"/>
                <p:cNvSpPr>
                  <a:spLocks noChangeArrowheads="1"/>
                </p:cNvSpPr>
                <p:nvPr/>
              </p:nvSpPr>
              <p:spPr bwMode="auto">
                <a:xfrm>
                  <a:off x="5438" y="502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3" name="AutoShape 13"/>
                <p:cNvSpPr>
                  <a:spLocks noChangeArrowheads="1"/>
                </p:cNvSpPr>
                <p:nvPr/>
              </p:nvSpPr>
              <p:spPr bwMode="auto">
                <a:xfrm>
                  <a:off x="2841" y="630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4" name="AutoShape 14"/>
                <p:cNvSpPr>
                  <a:spLocks noChangeArrowheads="1"/>
                </p:cNvSpPr>
                <p:nvPr/>
              </p:nvSpPr>
              <p:spPr bwMode="auto">
                <a:xfrm>
                  <a:off x="8852" y="848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5" name="AutoShape 15"/>
                <p:cNvSpPr>
                  <a:spLocks noChangeArrowheads="1"/>
                </p:cNvSpPr>
                <p:nvPr/>
              </p:nvSpPr>
              <p:spPr bwMode="auto">
                <a:xfrm>
                  <a:off x="5258"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6" name="AutoShape 16"/>
                <p:cNvSpPr>
                  <a:spLocks noChangeArrowheads="1"/>
                </p:cNvSpPr>
                <p:nvPr/>
              </p:nvSpPr>
              <p:spPr bwMode="auto">
                <a:xfrm>
                  <a:off x="6572" y="502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7" name="AutoShape 17"/>
                <p:cNvSpPr>
                  <a:spLocks noChangeArrowheads="1"/>
                </p:cNvSpPr>
                <p:nvPr/>
              </p:nvSpPr>
              <p:spPr bwMode="auto">
                <a:xfrm>
                  <a:off x="2841" y="739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8" name="AutoShape 18"/>
                <p:cNvSpPr>
                  <a:spLocks noChangeArrowheads="1"/>
                </p:cNvSpPr>
                <p:nvPr/>
              </p:nvSpPr>
              <p:spPr bwMode="auto">
                <a:xfrm>
                  <a:off x="8852" y="963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9" name="AutoShape 19"/>
                <p:cNvSpPr>
                  <a:spLocks noChangeArrowheads="1"/>
                </p:cNvSpPr>
                <p:nvPr/>
              </p:nvSpPr>
              <p:spPr bwMode="auto">
                <a:xfrm>
                  <a:off x="6337"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50" name="AutoShape 20"/>
                <p:cNvSpPr>
                  <a:spLocks noChangeArrowheads="1"/>
                </p:cNvSpPr>
                <p:nvPr/>
              </p:nvSpPr>
              <p:spPr bwMode="auto">
                <a:xfrm>
                  <a:off x="7682" y="499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51" name="AutoShape 21"/>
                <p:cNvSpPr>
                  <a:spLocks noChangeArrowheads="1"/>
                </p:cNvSpPr>
                <p:nvPr/>
              </p:nvSpPr>
              <p:spPr bwMode="auto">
                <a:xfrm>
                  <a:off x="2841" y="848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52" name="AutoShape 22"/>
                <p:cNvSpPr>
                  <a:spLocks noChangeArrowheads="1"/>
                </p:cNvSpPr>
                <p:nvPr/>
              </p:nvSpPr>
              <p:spPr bwMode="auto">
                <a:xfrm>
                  <a:off x="8858"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53" name="AutoShape 23"/>
                <p:cNvSpPr>
                  <a:spLocks noChangeArrowheads="1"/>
                </p:cNvSpPr>
                <p:nvPr/>
              </p:nvSpPr>
              <p:spPr bwMode="auto">
                <a:xfrm>
                  <a:off x="7502"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54" name="AutoShape 24"/>
                <p:cNvSpPr>
                  <a:spLocks noChangeArrowheads="1"/>
                </p:cNvSpPr>
                <p:nvPr/>
              </p:nvSpPr>
              <p:spPr bwMode="auto">
                <a:xfrm>
                  <a:off x="2841" y="972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6" name="Group 25"/>
              <p:cNvGrpSpPr>
                <a:grpSpLocks/>
              </p:cNvGrpSpPr>
              <p:nvPr/>
            </p:nvGrpSpPr>
            <p:grpSpPr bwMode="auto">
              <a:xfrm>
                <a:off x="3893" y="7725"/>
                <a:ext cx="1713" cy="1905"/>
                <a:chOff x="3893" y="7725"/>
                <a:chExt cx="1713" cy="1905"/>
              </a:xfrm>
            </p:grpSpPr>
            <p:grpSp>
              <p:nvGrpSpPr>
                <p:cNvPr id="5167" name="Group 26"/>
                <p:cNvGrpSpPr>
                  <a:grpSpLocks/>
                </p:cNvGrpSpPr>
                <p:nvPr/>
              </p:nvGrpSpPr>
              <p:grpSpPr bwMode="auto">
                <a:xfrm flipH="1">
                  <a:off x="4628" y="8133"/>
                  <a:ext cx="256" cy="179"/>
                  <a:chOff x="6561" y="2704"/>
                  <a:chExt cx="1620" cy="900"/>
                </a:xfrm>
              </p:grpSpPr>
              <p:sp>
                <p:nvSpPr>
                  <p:cNvPr id="5232" name="Oval 2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3" name="Freeform 2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4" name="Freeform 2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8" name="Group 30"/>
                <p:cNvGrpSpPr>
                  <a:grpSpLocks/>
                </p:cNvGrpSpPr>
                <p:nvPr/>
              </p:nvGrpSpPr>
              <p:grpSpPr bwMode="auto">
                <a:xfrm>
                  <a:off x="4430" y="7803"/>
                  <a:ext cx="418" cy="454"/>
                  <a:chOff x="7717" y="2497"/>
                  <a:chExt cx="1580" cy="1620"/>
                </a:xfrm>
              </p:grpSpPr>
              <p:sp>
                <p:nvSpPr>
                  <p:cNvPr id="5228" name="AutoShape 3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9" name="Oval 3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0" name="AutoShape 3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31" name="AutoShape 3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9" name="Group 35"/>
                <p:cNvGrpSpPr>
                  <a:grpSpLocks/>
                </p:cNvGrpSpPr>
                <p:nvPr/>
              </p:nvGrpSpPr>
              <p:grpSpPr bwMode="auto">
                <a:xfrm rot="15806239">
                  <a:off x="4084" y="7798"/>
                  <a:ext cx="418" cy="454"/>
                  <a:chOff x="7717" y="2497"/>
                  <a:chExt cx="1580" cy="1620"/>
                </a:xfrm>
              </p:grpSpPr>
              <p:sp>
                <p:nvSpPr>
                  <p:cNvPr id="5224" name="AutoShape 3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5" name="Oval 3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26" name="AutoShape 3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7" name="AutoShape 3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0" name="Group 40"/>
                <p:cNvGrpSpPr>
                  <a:grpSpLocks/>
                </p:cNvGrpSpPr>
                <p:nvPr/>
              </p:nvGrpSpPr>
              <p:grpSpPr bwMode="auto">
                <a:xfrm rot="6000665">
                  <a:off x="5170" y="7946"/>
                  <a:ext cx="418" cy="454"/>
                  <a:chOff x="7717" y="2497"/>
                  <a:chExt cx="1580" cy="1620"/>
                </a:xfrm>
              </p:grpSpPr>
              <p:sp>
                <p:nvSpPr>
                  <p:cNvPr id="5220" name="AutoShape 4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1" name="Oval 4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22" name="AutoShape 4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3" name="AutoShape 4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1" name="Group 45"/>
                <p:cNvGrpSpPr>
                  <a:grpSpLocks/>
                </p:cNvGrpSpPr>
                <p:nvPr/>
              </p:nvGrpSpPr>
              <p:grpSpPr bwMode="auto">
                <a:xfrm rot="1688806">
                  <a:off x="4884" y="7725"/>
                  <a:ext cx="418" cy="454"/>
                  <a:chOff x="7717" y="2497"/>
                  <a:chExt cx="1580" cy="1620"/>
                </a:xfrm>
              </p:grpSpPr>
              <p:sp>
                <p:nvSpPr>
                  <p:cNvPr id="5212" name="AutoShape 4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3" name="Oval 4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14" name="AutoShape 4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9" name="AutoShape 4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2" name="Group 50"/>
                <p:cNvGrpSpPr>
                  <a:grpSpLocks/>
                </p:cNvGrpSpPr>
                <p:nvPr/>
              </p:nvGrpSpPr>
              <p:grpSpPr bwMode="auto">
                <a:xfrm rot="6953221">
                  <a:off x="4841" y="8168"/>
                  <a:ext cx="418" cy="454"/>
                  <a:chOff x="7717" y="2497"/>
                  <a:chExt cx="1580" cy="1620"/>
                </a:xfrm>
              </p:grpSpPr>
              <p:sp>
                <p:nvSpPr>
                  <p:cNvPr id="5208" name="AutoShape 5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09" name="Oval 5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10" name="AutoShape 5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1" name="AutoShape 5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3" name="Group 55"/>
                <p:cNvGrpSpPr>
                  <a:grpSpLocks/>
                </p:cNvGrpSpPr>
                <p:nvPr/>
              </p:nvGrpSpPr>
              <p:grpSpPr bwMode="auto">
                <a:xfrm rot="12251666">
                  <a:off x="4432" y="8133"/>
                  <a:ext cx="418" cy="454"/>
                  <a:chOff x="7717" y="2497"/>
                  <a:chExt cx="1580" cy="1620"/>
                </a:xfrm>
              </p:grpSpPr>
              <p:sp>
                <p:nvSpPr>
                  <p:cNvPr id="5204" name="AutoShape 5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05" name="Oval 5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06" name="AutoShape 5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07" name="AutoShape 5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4" name="Group 60"/>
                <p:cNvGrpSpPr>
                  <a:grpSpLocks/>
                </p:cNvGrpSpPr>
                <p:nvPr/>
              </p:nvGrpSpPr>
              <p:grpSpPr bwMode="auto">
                <a:xfrm rot="34892333">
                  <a:off x="3893" y="8043"/>
                  <a:ext cx="417" cy="456"/>
                  <a:chOff x="7717" y="2497"/>
                  <a:chExt cx="1580" cy="1620"/>
                </a:xfrm>
              </p:grpSpPr>
              <p:sp>
                <p:nvSpPr>
                  <p:cNvPr id="5200" name="AutoShape 6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01" name="Oval 6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02" name="AutoShape 6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03" name="AutoShape 6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5" name="Group 65"/>
                <p:cNvGrpSpPr>
                  <a:grpSpLocks/>
                </p:cNvGrpSpPr>
                <p:nvPr/>
              </p:nvGrpSpPr>
              <p:grpSpPr bwMode="auto">
                <a:xfrm rot="32689182">
                  <a:off x="4156" y="8275"/>
                  <a:ext cx="417" cy="456"/>
                  <a:chOff x="7717" y="2497"/>
                  <a:chExt cx="1580" cy="1620"/>
                </a:xfrm>
              </p:grpSpPr>
              <p:sp>
                <p:nvSpPr>
                  <p:cNvPr id="5196" name="AutoShape 6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97" name="Oval 6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8" name="AutoShape 6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99" name="AutoShape 6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6" name="Group 70"/>
                <p:cNvGrpSpPr>
                  <a:grpSpLocks/>
                </p:cNvGrpSpPr>
                <p:nvPr/>
              </p:nvGrpSpPr>
              <p:grpSpPr bwMode="auto">
                <a:xfrm rot="32689182">
                  <a:off x="4563" y="8428"/>
                  <a:ext cx="417" cy="456"/>
                  <a:chOff x="7717" y="2497"/>
                  <a:chExt cx="1580" cy="1620"/>
                </a:xfrm>
              </p:grpSpPr>
              <p:sp>
                <p:nvSpPr>
                  <p:cNvPr id="5192" name="AutoShape 7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93" name="Oval 7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4" name="AutoShape 7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95" name="AutoShape 7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7" name="Group 75"/>
                <p:cNvGrpSpPr>
                  <a:grpSpLocks/>
                </p:cNvGrpSpPr>
                <p:nvPr/>
              </p:nvGrpSpPr>
              <p:grpSpPr bwMode="auto">
                <a:xfrm rot="30985298">
                  <a:off x="4935" y="8459"/>
                  <a:ext cx="417" cy="456"/>
                  <a:chOff x="7717" y="2497"/>
                  <a:chExt cx="1580" cy="1620"/>
                </a:xfrm>
              </p:grpSpPr>
              <p:sp>
                <p:nvSpPr>
                  <p:cNvPr id="5188" name="AutoShape 7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9" name="Oval 7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0" name="AutoShape 7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91" name="AutoShape 7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8" name="Group 80"/>
                <p:cNvGrpSpPr>
                  <a:grpSpLocks/>
                </p:cNvGrpSpPr>
                <p:nvPr/>
              </p:nvGrpSpPr>
              <p:grpSpPr bwMode="auto">
                <a:xfrm rot="32689182">
                  <a:off x="4211" y="8611"/>
                  <a:ext cx="417" cy="456"/>
                  <a:chOff x="7717" y="2497"/>
                  <a:chExt cx="1580" cy="1620"/>
                </a:xfrm>
              </p:grpSpPr>
              <p:sp>
                <p:nvSpPr>
                  <p:cNvPr id="5184" name="AutoShape 8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5" name="Oval 8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86" name="AutoShape 8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7" name="AutoShape 8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9" name="Group 85"/>
                <p:cNvGrpSpPr>
                  <a:grpSpLocks/>
                </p:cNvGrpSpPr>
                <p:nvPr/>
              </p:nvGrpSpPr>
              <p:grpSpPr bwMode="auto">
                <a:xfrm rot="32689182">
                  <a:off x="4505" y="9174"/>
                  <a:ext cx="417" cy="456"/>
                  <a:chOff x="7717" y="2497"/>
                  <a:chExt cx="1580" cy="1620"/>
                </a:xfrm>
              </p:grpSpPr>
              <p:sp>
                <p:nvSpPr>
                  <p:cNvPr id="5180" name="AutoShape 8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1" name="Oval 8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82" name="AutoShape 8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3" name="AutoShape 8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grpSp>
        <p:sp>
          <p:nvSpPr>
            <p:cNvPr id="5164" name="AutoShape 90"/>
            <p:cNvSpPr>
              <a:spLocks noChangeArrowheads="1"/>
            </p:cNvSpPr>
            <p:nvPr/>
          </p:nvSpPr>
          <p:spPr bwMode="auto">
            <a:xfrm>
              <a:off x="10291" y="11624"/>
              <a:ext cx="111" cy="1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55" name="Group 91"/>
          <p:cNvGrpSpPr>
            <a:grpSpLocks/>
          </p:cNvGrpSpPr>
          <p:nvPr/>
        </p:nvGrpSpPr>
        <p:grpSpPr bwMode="auto">
          <a:xfrm>
            <a:off x="828249" y="5021815"/>
            <a:ext cx="3149075" cy="1443181"/>
            <a:chOff x="1460" y="7065"/>
            <a:chExt cx="4141" cy="3801"/>
          </a:xfrm>
        </p:grpSpPr>
        <p:grpSp>
          <p:nvGrpSpPr>
            <p:cNvPr id="5256" name="Group 92"/>
            <p:cNvGrpSpPr>
              <a:grpSpLocks/>
            </p:cNvGrpSpPr>
            <p:nvPr/>
          </p:nvGrpSpPr>
          <p:grpSpPr bwMode="auto">
            <a:xfrm>
              <a:off x="1460" y="7071"/>
              <a:ext cx="4132" cy="3795"/>
              <a:chOff x="2838" y="4995"/>
              <a:chExt cx="6200" cy="5955"/>
            </a:xfrm>
          </p:grpSpPr>
          <p:grpSp>
            <p:nvGrpSpPr>
              <p:cNvPr id="5258" name="Group 93"/>
              <p:cNvGrpSpPr>
                <a:grpSpLocks/>
              </p:cNvGrpSpPr>
              <p:nvPr/>
            </p:nvGrpSpPr>
            <p:grpSpPr bwMode="auto">
              <a:xfrm>
                <a:off x="2838" y="4995"/>
                <a:ext cx="6200" cy="5955"/>
                <a:chOff x="2838" y="4995"/>
                <a:chExt cx="6200" cy="5955"/>
              </a:xfrm>
            </p:grpSpPr>
            <p:sp>
              <p:nvSpPr>
                <p:cNvPr id="5362" name="Rectangle 94"/>
                <p:cNvSpPr>
                  <a:spLocks noChangeArrowheads="1"/>
                </p:cNvSpPr>
                <p:nvPr/>
              </p:nvSpPr>
              <p:spPr bwMode="auto">
                <a:xfrm>
                  <a:off x="2838" y="5025"/>
                  <a:ext cx="6194" cy="592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5363" name="AutoShape 95"/>
                <p:cNvSpPr>
                  <a:spLocks noChangeArrowheads="1"/>
                </p:cNvSpPr>
                <p:nvPr/>
              </p:nvSpPr>
              <p:spPr bwMode="auto">
                <a:xfrm>
                  <a:off x="8858" y="610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4" name="AutoShape 96"/>
                <p:cNvSpPr>
                  <a:spLocks noChangeArrowheads="1"/>
                </p:cNvSpPr>
                <p:nvPr/>
              </p:nvSpPr>
              <p:spPr bwMode="auto">
                <a:xfrm>
                  <a:off x="2841"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5" name="AutoShape 97"/>
                <p:cNvSpPr>
                  <a:spLocks noChangeArrowheads="1"/>
                </p:cNvSpPr>
                <p:nvPr/>
              </p:nvSpPr>
              <p:spPr bwMode="auto">
                <a:xfrm>
                  <a:off x="4084" y="502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6" name="AutoShape 98"/>
                <p:cNvSpPr>
                  <a:spLocks noChangeArrowheads="1"/>
                </p:cNvSpPr>
                <p:nvPr/>
              </p:nvSpPr>
              <p:spPr bwMode="auto">
                <a:xfrm>
                  <a:off x="2838" y="499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7" name="AutoShape 99"/>
                <p:cNvSpPr>
                  <a:spLocks noChangeArrowheads="1"/>
                </p:cNvSpPr>
                <p:nvPr/>
              </p:nvSpPr>
              <p:spPr bwMode="auto">
                <a:xfrm>
                  <a:off x="8852" y="730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8" name="AutoShape 100"/>
                <p:cNvSpPr>
                  <a:spLocks noChangeArrowheads="1"/>
                </p:cNvSpPr>
                <p:nvPr/>
              </p:nvSpPr>
              <p:spPr bwMode="auto">
                <a:xfrm>
                  <a:off x="4058"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9" name="AutoShape 101"/>
                <p:cNvSpPr>
                  <a:spLocks noChangeArrowheads="1"/>
                </p:cNvSpPr>
                <p:nvPr/>
              </p:nvSpPr>
              <p:spPr bwMode="auto">
                <a:xfrm>
                  <a:off x="5438" y="502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0" name="AutoShape 102"/>
                <p:cNvSpPr>
                  <a:spLocks noChangeArrowheads="1"/>
                </p:cNvSpPr>
                <p:nvPr/>
              </p:nvSpPr>
              <p:spPr bwMode="auto">
                <a:xfrm>
                  <a:off x="2841" y="630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1" name="AutoShape 103"/>
                <p:cNvSpPr>
                  <a:spLocks noChangeArrowheads="1"/>
                </p:cNvSpPr>
                <p:nvPr/>
              </p:nvSpPr>
              <p:spPr bwMode="auto">
                <a:xfrm>
                  <a:off x="8852" y="848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2" name="AutoShape 104"/>
                <p:cNvSpPr>
                  <a:spLocks noChangeArrowheads="1"/>
                </p:cNvSpPr>
                <p:nvPr/>
              </p:nvSpPr>
              <p:spPr bwMode="auto">
                <a:xfrm>
                  <a:off x="5258"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3" name="AutoShape 105"/>
                <p:cNvSpPr>
                  <a:spLocks noChangeArrowheads="1"/>
                </p:cNvSpPr>
                <p:nvPr/>
              </p:nvSpPr>
              <p:spPr bwMode="auto">
                <a:xfrm>
                  <a:off x="6572" y="502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4" name="AutoShape 106"/>
                <p:cNvSpPr>
                  <a:spLocks noChangeArrowheads="1"/>
                </p:cNvSpPr>
                <p:nvPr/>
              </p:nvSpPr>
              <p:spPr bwMode="auto">
                <a:xfrm>
                  <a:off x="2841" y="739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5" name="AutoShape 107"/>
                <p:cNvSpPr>
                  <a:spLocks noChangeArrowheads="1"/>
                </p:cNvSpPr>
                <p:nvPr/>
              </p:nvSpPr>
              <p:spPr bwMode="auto">
                <a:xfrm>
                  <a:off x="8852" y="963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6" name="AutoShape 108"/>
                <p:cNvSpPr>
                  <a:spLocks noChangeArrowheads="1"/>
                </p:cNvSpPr>
                <p:nvPr/>
              </p:nvSpPr>
              <p:spPr bwMode="auto">
                <a:xfrm>
                  <a:off x="6337"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7" name="AutoShape 109"/>
                <p:cNvSpPr>
                  <a:spLocks noChangeArrowheads="1"/>
                </p:cNvSpPr>
                <p:nvPr/>
              </p:nvSpPr>
              <p:spPr bwMode="auto">
                <a:xfrm>
                  <a:off x="7682" y="499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8" name="AutoShape 110"/>
                <p:cNvSpPr>
                  <a:spLocks noChangeArrowheads="1"/>
                </p:cNvSpPr>
                <p:nvPr/>
              </p:nvSpPr>
              <p:spPr bwMode="auto">
                <a:xfrm>
                  <a:off x="2841" y="848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9" name="AutoShape 111"/>
                <p:cNvSpPr>
                  <a:spLocks noChangeArrowheads="1"/>
                </p:cNvSpPr>
                <p:nvPr/>
              </p:nvSpPr>
              <p:spPr bwMode="auto">
                <a:xfrm>
                  <a:off x="8858"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80" name="AutoShape 112"/>
                <p:cNvSpPr>
                  <a:spLocks noChangeArrowheads="1"/>
                </p:cNvSpPr>
                <p:nvPr/>
              </p:nvSpPr>
              <p:spPr bwMode="auto">
                <a:xfrm>
                  <a:off x="7502" y="1077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81" name="AutoShape 113"/>
                <p:cNvSpPr>
                  <a:spLocks noChangeArrowheads="1"/>
                </p:cNvSpPr>
                <p:nvPr/>
              </p:nvSpPr>
              <p:spPr bwMode="auto">
                <a:xfrm>
                  <a:off x="2841" y="972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59" name="Group 114"/>
              <p:cNvGrpSpPr>
                <a:grpSpLocks/>
              </p:cNvGrpSpPr>
              <p:nvPr/>
            </p:nvGrpSpPr>
            <p:grpSpPr bwMode="auto">
              <a:xfrm flipH="1">
                <a:off x="5948" y="7485"/>
                <a:ext cx="256" cy="179"/>
                <a:chOff x="6561" y="2704"/>
                <a:chExt cx="1620" cy="900"/>
              </a:xfrm>
            </p:grpSpPr>
            <p:sp>
              <p:nvSpPr>
                <p:cNvPr id="5359" name="Oval 11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0" name="Freeform 11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61" name="Freeform 11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0" name="Group 118"/>
              <p:cNvGrpSpPr>
                <a:grpSpLocks/>
              </p:cNvGrpSpPr>
              <p:nvPr/>
            </p:nvGrpSpPr>
            <p:grpSpPr bwMode="auto">
              <a:xfrm flipH="1">
                <a:off x="5660" y="7904"/>
                <a:ext cx="256" cy="179"/>
                <a:chOff x="6561" y="2704"/>
                <a:chExt cx="1620" cy="900"/>
              </a:xfrm>
            </p:grpSpPr>
            <p:sp>
              <p:nvSpPr>
                <p:cNvPr id="5356" name="Oval 11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57" name="Freeform 12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58" name="Freeform 12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1" name="Group 122"/>
              <p:cNvGrpSpPr>
                <a:grpSpLocks/>
              </p:cNvGrpSpPr>
              <p:nvPr/>
            </p:nvGrpSpPr>
            <p:grpSpPr bwMode="auto">
              <a:xfrm flipH="1">
                <a:off x="6202" y="7892"/>
                <a:ext cx="256" cy="179"/>
                <a:chOff x="6561" y="2704"/>
                <a:chExt cx="1620" cy="900"/>
              </a:xfrm>
            </p:grpSpPr>
            <p:sp>
              <p:nvSpPr>
                <p:cNvPr id="5353" name="Oval 12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54" name="Freeform 12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55" name="Freeform 12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2" name="Group 126"/>
              <p:cNvGrpSpPr>
                <a:grpSpLocks/>
              </p:cNvGrpSpPr>
              <p:nvPr/>
            </p:nvGrpSpPr>
            <p:grpSpPr bwMode="auto">
              <a:xfrm flipH="1">
                <a:off x="6005" y="8308"/>
                <a:ext cx="256" cy="179"/>
                <a:chOff x="6561" y="2704"/>
                <a:chExt cx="1620" cy="900"/>
              </a:xfrm>
            </p:grpSpPr>
            <p:sp>
              <p:nvSpPr>
                <p:cNvPr id="5350" name="Oval 12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51" name="Freeform 12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52" name="Freeform 12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3" name="Group 130"/>
              <p:cNvGrpSpPr>
                <a:grpSpLocks/>
              </p:cNvGrpSpPr>
              <p:nvPr/>
            </p:nvGrpSpPr>
            <p:grpSpPr bwMode="auto">
              <a:xfrm flipH="1">
                <a:off x="6517" y="7575"/>
                <a:ext cx="256" cy="179"/>
                <a:chOff x="6561" y="2704"/>
                <a:chExt cx="1620" cy="900"/>
              </a:xfrm>
            </p:grpSpPr>
            <p:sp>
              <p:nvSpPr>
                <p:cNvPr id="5347" name="Oval 13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48" name="Freeform 13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49" name="Freeform 13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4" name="Group 134"/>
              <p:cNvGrpSpPr>
                <a:grpSpLocks/>
              </p:cNvGrpSpPr>
              <p:nvPr/>
            </p:nvGrpSpPr>
            <p:grpSpPr bwMode="auto">
              <a:xfrm flipH="1">
                <a:off x="6517" y="8147"/>
                <a:ext cx="256" cy="179"/>
                <a:chOff x="6561" y="2704"/>
                <a:chExt cx="1620" cy="900"/>
              </a:xfrm>
            </p:grpSpPr>
            <p:sp>
              <p:nvSpPr>
                <p:cNvPr id="5344" name="Oval 13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45" name="Freeform 13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46" name="Freeform 13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5" name="Group 138"/>
              <p:cNvGrpSpPr>
                <a:grpSpLocks/>
              </p:cNvGrpSpPr>
              <p:nvPr/>
            </p:nvGrpSpPr>
            <p:grpSpPr bwMode="auto">
              <a:xfrm rot="11672067">
                <a:off x="7714" y="7954"/>
                <a:ext cx="416" cy="837"/>
                <a:chOff x="5040" y="3443"/>
                <a:chExt cx="945" cy="1401"/>
              </a:xfrm>
            </p:grpSpPr>
            <p:sp>
              <p:nvSpPr>
                <p:cNvPr id="5337" name="Oval 139"/>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38" name="AutoShape 140"/>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39" name="AutoShape 141"/>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40" name="AutoShape 142"/>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41" name="AutoShape 143"/>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42" name="AutoShape 144"/>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43" name="AutoShape 145"/>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6" name="Group 146"/>
              <p:cNvGrpSpPr>
                <a:grpSpLocks/>
              </p:cNvGrpSpPr>
              <p:nvPr/>
            </p:nvGrpSpPr>
            <p:grpSpPr bwMode="auto">
              <a:xfrm rot="-2205636">
                <a:off x="5891" y="5853"/>
                <a:ext cx="416" cy="837"/>
                <a:chOff x="5040" y="3443"/>
                <a:chExt cx="945" cy="1401"/>
              </a:xfrm>
            </p:grpSpPr>
            <p:sp>
              <p:nvSpPr>
                <p:cNvPr id="5330" name="Oval 147"/>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31" name="AutoShape 148"/>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32" name="AutoShape 149"/>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33" name="AutoShape 150"/>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34" name="AutoShape 151"/>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35" name="AutoShape 152"/>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36" name="AutoShape 153"/>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7" name="Group 154"/>
              <p:cNvGrpSpPr>
                <a:grpSpLocks/>
              </p:cNvGrpSpPr>
              <p:nvPr/>
            </p:nvGrpSpPr>
            <p:grpSpPr bwMode="auto">
              <a:xfrm rot="11687955">
                <a:off x="3996" y="6768"/>
                <a:ext cx="416" cy="837"/>
                <a:chOff x="5040" y="3443"/>
                <a:chExt cx="945" cy="1401"/>
              </a:xfrm>
            </p:grpSpPr>
            <p:sp>
              <p:nvSpPr>
                <p:cNvPr id="5323" name="Oval 155"/>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24" name="AutoShape 156"/>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5" name="AutoShape 157"/>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6" name="AutoShape 158"/>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7" name="AutoShape 159"/>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8" name="AutoShape 160"/>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9" name="AutoShape 161"/>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8" name="Group 162"/>
              <p:cNvGrpSpPr>
                <a:grpSpLocks/>
              </p:cNvGrpSpPr>
              <p:nvPr/>
            </p:nvGrpSpPr>
            <p:grpSpPr bwMode="auto">
              <a:xfrm rot="16200000">
                <a:off x="6964" y="9183"/>
                <a:ext cx="416" cy="837"/>
                <a:chOff x="5040" y="3443"/>
                <a:chExt cx="945" cy="1401"/>
              </a:xfrm>
            </p:grpSpPr>
            <p:sp>
              <p:nvSpPr>
                <p:cNvPr id="5316" name="Oval 163"/>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17" name="AutoShape 164"/>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18" name="AutoShape 165"/>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19" name="AutoShape 166"/>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0" name="AutoShape 167"/>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1" name="AutoShape 168"/>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22" name="AutoShape 169"/>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69" name="Group 170"/>
              <p:cNvGrpSpPr>
                <a:grpSpLocks/>
              </p:cNvGrpSpPr>
              <p:nvPr/>
            </p:nvGrpSpPr>
            <p:grpSpPr bwMode="auto">
              <a:xfrm rot="-2433413">
                <a:off x="7309" y="5792"/>
                <a:ext cx="416" cy="837"/>
                <a:chOff x="5040" y="3443"/>
                <a:chExt cx="945" cy="1401"/>
              </a:xfrm>
            </p:grpSpPr>
            <p:sp>
              <p:nvSpPr>
                <p:cNvPr id="5309" name="Oval 171"/>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10" name="AutoShape 172"/>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11" name="AutoShape 173"/>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12" name="AutoShape 174"/>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13" name="AutoShape 175"/>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14" name="AutoShape 176"/>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15" name="AutoShape 177"/>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70" name="Group 178"/>
              <p:cNvGrpSpPr>
                <a:grpSpLocks/>
              </p:cNvGrpSpPr>
              <p:nvPr/>
            </p:nvGrpSpPr>
            <p:grpSpPr bwMode="auto">
              <a:xfrm rot="-2404075">
                <a:off x="4308" y="8927"/>
                <a:ext cx="416" cy="837"/>
                <a:chOff x="5040" y="3443"/>
                <a:chExt cx="945" cy="1401"/>
              </a:xfrm>
            </p:grpSpPr>
            <p:sp>
              <p:nvSpPr>
                <p:cNvPr id="5302" name="Oval 179"/>
                <p:cNvSpPr>
                  <a:spLocks noChangeArrowheads="1"/>
                </p:cNvSpPr>
                <p:nvPr/>
              </p:nvSpPr>
              <p:spPr bwMode="auto">
                <a:xfrm>
                  <a:off x="5276" y="4026"/>
                  <a:ext cx="472" cy="467"/>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03" name="AutoShape 180"/>
                <p:cNvSpPr>
                  <a:spLocks noChangeArrowheads="1"/>
                </p:cNvSpPr>
                <p:nvPr/>
              </p:nvSpPr>
              <p:spPr bwMode="auto">
                <a:xfrm>
                  <a:off x="5040" y="3910"/>
                  <a:ext cx="945" cy="93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04" name="AutoShape 181"/>
                <p:cNvSpPr>
                  <a:spLocks noChangeArrowheads="1"/>
                </p:cNvSpPr>
                <p:nvPr/>
              </p:nvSpPr>
              <p:spPr bwMode="auto">
                <a:xfrm>
                  <a:off x="5748" y="4376"/>
                  <a:ext cx="236" cy="15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05" name="AutoShape 182"/>
                <p:cNvSpPr>
                  <a:spLocks noChangeArrowheads="1"/>
                </p:cNvSpPr>
                <p:nvPr/>
              </p:nvSpPr>
              <p:spPr bwMode="auto">
                <a:xfrm>
                  <a:off x="5040" y="4376"/>
                  <a:ext cx="235"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06" name="AutoShape 183"/>
                <p:cNvSpPr>
                  <a:spLocks noChangeArrowheads="1"/>
                </p:cNvSpPr>
                <p:nvPr/>
              </p:nvSpPr>
              <p:spPr bwMode="auto">
                <a:xfrm flipV="1">
                  <a:off x="5158" y="3793"/>
                  <a:ext cx="708" cy="23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07" name="AutoShape 184"/>
                <p:cNvSpPr>
                  <a:spLocks noChangeArrowheads="1"/>
                </p:cNvSpPr>
                <p:nvPr/>
              </p:nvSpPr>
              <p:spPr bwMode="auto">
                <a:xfrm flipV="1">
                  <a:off x="5276" y="3443"/>
                  <a:ext cx="235"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08" name="AutoShape 185"/>
                <p:cNvSpPr>
                  <a:spLocks noChangeArrowheads="1"/>
                </p:cNvSpPr>
                <p:nvPr/>
              </p:nvSpPr>
              <p:spPr bwMode="auto">
                <a:xfrm flipV="1">
                  <a:off x="5512" y="3443"/>
                  <a:ext cx="236" cy="3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72" name="Group 186"/>
              <p:cNvGrpSpPr>
                <a:grpSpLocks/>
              </p:cNvGrpSpPr>
              <p:nvPr/>
            </p:nvGrpSpPr>
            <p:grpSpPr bwMode="auto">
              <a:xfrm>
                <a:off x="5891" y="7031"/>
                <a:ext cx="418" cy="454"/>
                <a:chOff x="7717" y="2497"/>
                <a:chExt cx="1580" cy="1620"/>
              </a:xfrm>
            </p:grpSpPr>
            <p:sp>
              <p:nvSpPr>
                <p:cNvPr id="5298" name="AutoShape 18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99" name="Oval 18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00" name="AutoShape 18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01" name="AutoShape 19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73" name="Group 191"/>
              <p:cNvGrpSpPr>
                <a:grpSpLocks/>
              </p:cNvGrpSpPr>
              <p:nvPr/>
            </p:nvGrpSpPr>
            <p:grpSpPr bwMode="auto">
              <a:xfrm rot="15806239">
                <a:off x="5200" y="7516"/>
                <a:ext cx="418" cy="454"/>
                <a:chOff x="7717" y="2497"/>
                <a:chExt cx="1580" cy="1620"/>
              </a:xfrm>
            </p:grpSpPr>
            <p:sp>
              <p:nvSpPr>
                <p:cNvPr id="5294" name="AutoShape 19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95" name="Oval 19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96" name="AutoShape 19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97" name="AutoShape 19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74" name="Group 196"/>
              <p:cNvGrpSpPr>
                <a:grpSpLocks/>
              </p:cNvGrpSpPr>
              <p:nvPr/>
            </p:nvGrpSpPr>
            <p:grpSpPr bwMode="auto">
              <a:xfrm rot="12353221">
                <a:off x="5390" y="8319"/>
                <a:ext cx="418" cy="454"/>
                <a:chOff x="7717" y="2497"/>
                <a:chExt cx="1580" cy="1620"/>
              </a:xfrm>
            </p:grpSpPr>
            <p:sp>
              <p:nvSpPr>
                <p:cNvPr id="5290" name="AutoShape 19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91" name="Oval 19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92" name="AutoShape 19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93" name="AutoShape 20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75" name="Group 201"/>
              <p:cNvGrpSpPr>
                <a:grpSpLocks/>
              </p:cNvGrpSpPr>
              <p:nvPr/>
            </p:nvGrpSpPr>
            <p:grpSpPr bwMode="auto">
              <a:xfrm rot="1688806">
                <a:off x="6624" y="7121"/>
                <a:ext cx="418" cy="454"/>
                <a:chOff x="7717" y="2497"/>
                <a:chExt cx="1580" cy="1620"/>
              </a:xfrm>
            </p:grpSpPr>
            <p:sp>
              <p:nvSpPr>
                <p:cNvPr id="5286" name="AutoShape 20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87" name="Oval 20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88" name="AutoShape 20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89" name="AutoShape 20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76" name="Group 206"/>
              <p:cNvGrpSpPr>
                <a:grpSpLocks/>
              </p:cNvGrpSpPr>
              <p:nvPr/>
            </p:nvGrpSpPr>
            <p:grpSpPr bwMode="auto">
              <a:xfrm rot="6953221">
                <a:off x="6944" y="7827"/>
                <a:ext cx="418" cy="454"/>
                <a:chOff x="7717" y="2497"/>
                <a:chExt cx="1580" cy="1620"/>
              </a:xfrm>
            </p:grpSpPr>
            <p:sp>
              <p:nvSpPr>
                <p:cNvPr id="5282" name="AutoShape 20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83" name="Oval 20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84" name="AutoShape 20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85" name="AutoShape 21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77" name="Group 211"/>
              <p:cNvGrpSpPr>
                <a:grpSpLocks/>
              </p:cNvGrpSpPr>
              <p:nvPr/>
            </p:nvGrpSpPr>
            <p:grpSpPr bwMode="auto">
              <a:xfrm rot="8797619">
                <a:off x="6307" y="8399"/>
                <a:ext cx="418" cy="454"/>
                <a:chOff x="7717" y="2497"/>
                <a:chExt cx="1580" cy="1620"/>
              </a:xfrm>
            </p:grpSpPr>
            <p:sp>
              <p:nvSpPr>
                <p:cNvPr id="5278" name="AutoShape 21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79" name="Oval 21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80" name="AutoShape 21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81" name="AutoShape 21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5257" name="AutoShape 216"/>
            <p:cNvSpPr>
              <a:spLocks noChangeArrowheads="1"/>
            </p:cNvSpPr>
            <p:nvPr/>
          </p:nvSpPr>
          <p:spPr bwMode="auto">
            <a:xfrm>
              <a:off x="5490" y="7065"/>
              <a:ext cx="111" cy="1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231" name="Parallélogramme 230"/>
          <p:cNvSpPr/>
          <p:nvPr/>
        </p:nvSpPr>
        <p:spPr>
          <a:xfrm>
            <a:off x="828247" y="414367"/>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œufs des poules</a:t>
            </a:r>
          </a:p>
        </p:txBody>
      </p:sp>
    </p:spTree>
    <p:extLst>
      <p:ext uri="{BB962C8B-B14F-4D97-AF65-F5344CB8AC3E}">
        <p14:creationId xmlns:p14="http://schemas.microsoft.com/office/powerpoint/2010/main" val="2835168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5107" y="871030"/>
            <a:ext cx="4988426" cy="276999"/>
          </a:xfrm>
          <a:prstGeom prst="rect">
            <a:avLst/>
          </a:prstGeom>
          <a:noFill/>
          <a:ln w="12700">
            <a:solidFill>
              <a:schemeClr val="tx1"/>
            </a:solidFill>
          </a:ln>
        </p:spPr>
        <p:txBody>
          <a:bodyPr wrap="square" rtlCol="0">
            <a:spAutoFit/>
          </a:bodyPr>
          <a:lstStyle/>
          <a:p>
            <a:pPr algn="ctr"/>
            <a:r>
              <a:rPr lang="fr-FR" sz="1200" b="1" i="1" u="sng" dirty="0"/>
              <a:t>OBJECTIF: </a:t>
            </a:r>
            <a:r>
              <a:rPr lang="fr-FR" sz="1200" dirty="0"/>
              <a:t>Améliorer la notion d’avancer pour aller marquer.</a:t>
            </a:r>
          </a:p>
        </p:txBody>
      </p:sp>
      <p:graphicFrame>
        <p:nvGraphicFramePr>
          <p:cNvPr id="7" name="Tableau 6"/>
          <p:cNvGraphicFramePr>
            <a:graphicFrameLocks noGrp="1"/>
          </p:cNvGraphicFramePr>
          <p:nvPr>
            <p:extLst>
              <p:ext uri="{D42A27DB-BD31-4B8C-83A1-F6EECF244321}">
                <p14:modId xmlns:p14="http://schemas.microsoft.com/office/powerpoint/2010/main" val="2572655656"/>
              </p:ext>
            </p:extLst>
          </p:nvPr>
        </p:nvGraphicFramePr>
        <p:xfrm>
          <a:off x="235107" y="2765455"/>
          <a:ext cx="4978282" cy="2316480"/>
        </p:xfrm>
        <a:graphic>
          <a:graphicData uri="http://schemas.openxmlformats.org/drawingml/2006/table">
            <a:tbl>
              <a:tblPr firstRow="1" firstCol="1" lastRow="1" lastCol="1" bandRow="1" bandCol="1">
                <a:tableStyleId>{5C22544A-7EE6-4342-B048-85BDC9FD1C3A}</a:tableStyleId>
              </a:tblPr>
              <a:tblGrid>
                <a:gridCol w="4978282">
                  <a:extLst>
                    <a:ext uri="{9D8B030D-6E8A-4147-A177-3AD203B41FA5}">
                      <a16:colId xmlns:a16="http://schemas.microsoft.com/office/drawing/2014/main" val="637915118"/>
                    </a:ext>
                  </a:extLst>
                </a:gridCol>
              </a:tblGrid>
              <a:tr h="2255223">
                <a:tc>
                  <a:txBody>
                    <a:bodyPr/>
                    <a:lstStyle/>
                    <a:p>
                      <a:pPr algn="just">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 </a:t>
                      </a:r>
                      <a:r>
                        <a:rPr lang="fr-FR" sz="1200" b="0"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Les joueurs sont assis ou couchés sur le ventre, dans leur "camp".</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L'éducateur annonce... 2 numéros en même temps (ex : 1 et 4 = 4 joueurs dans l'aire de jeu)</a:t>
                      </a: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Je ne peux prendre qu'un seul ballon à la fois.</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aller marquer derrière la couleur annoncée, je ne peux pas passer au travers des "camps" de mes partenaires ou adversaires !!</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Je cherche les espaces libres !!!</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8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ORGANISATION :</a:t>
                      </a:r>
                      <a:r>
                        <a:rPr lang="fr-FR" sz="1200" b="1"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1" i="1"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Déterminer un numéro par joueur (de 1 à 6).</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- 4 zones de marques (4 couleurs). 15m*15m.</a:t>
                      </a:r>
                      <a:endParaRPr lang="fr-FR" sz="1000" b="0" i="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i="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- 4 "camps" de 3m*3m)</a:t>
                      </a:r>
                      <a:endParaRPr lang="fr-FR" sz="1000" b="0" i="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3486602667"/>
              </p:ext>
            </p:extLst>
          </p:nvPr>
        </p:nvGraphicFramePr>
        <p:xfrm>
          <a:off x="235107" y="1224536"/>
          <a:ext cx="4988426" cy="1464410"/>
        </p:xfrm>
        <a:graphic>
          <a:graphicData uri="http://schemas.openxmlformats.org/drawingml/2006/table">
            <a:tbl>
              <a:tblPr firstRow="1" firstCol="1" lastRow="1" lastCol="1" bandRow="1" bandCol="1">
                <a:tableStyleId>{5C22544A-7EE6-4342-B048-85BDC9FD1C3A}</a:tableStyleId>
              </a:tblPr>
              <a:tblGrid>
                <a:gridCol w="4988426">
                  <a:extLst>
                    <a:ext uri="{9D8B030D-6E8A-4147-A177-3AD203B41FA5}">
                      <a16:colId xmlns:a16="http://schemas.microsoft.com/office/drawing/2014/main" val="2001156836"/>
                    </a:ext>
                  </a:extLst>
                </a:gridCol>
              </a:tblGrid>
              <a:tr h="1464410">
                <a:tc>
                  <a:txBody>
                    <a:bodyPr/>
                    <a:lstStyle/>
                    <a:p>
                      <a:pPr algn="just">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(l'histoire) :</a:t>
                      </a: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"Maître du jeu" (l'éducateur) décide de voir si ses joueurs sont capables de vite repérer les couleurs et donc des zones de marques différentes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cela, il va les faire jouer sous forme de 2 vs 2.</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Chaque joueur dans chaque équipe aura une mission précise... Transporter le ballon derrière la couleur annoncée par le "maître du jeu" (l'éducateur). Tout en évitant les "zones fermées (= camp de base des joueurs) et le + VITE POSSIBLE </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365305500"/>
              </p:ext>
            </p:extLst>
          </p:nvPr>
        </p:nvGraphicFramePr>
        <p:xfrm>
          <a:off x="5334195" y="873812"/>
          <a:ext cx="3679546" cy="1828800"/>
        </p:xfrm>
        <a:graphic>
          <a:graphicData uri="http://schemas.openxmlformats.org/drawingml/2006/table">
            <a:tbl>
              <a:tblPr/>
              <a:tblGrid>
                <a:gridCol w="3679546">
                  <a:extLst>
                    <a:ext uri="{9D8B030D-6E8A-4147-A177-3AD203B41FA5}">
                      <a16:colId xmlns:a16="http://schemas.microsoft.com/office/drawing/2014/main" val="3774857870"/>
                    </a:ext>
                  </a:extLst>
                </a:gridCol>
              </a:tblGrid>
              <a:tr h="1517361">
                <a:tc>
                  <a:txBody>
                    <a:bodyPr/>
                    <a:lstStyle/>
                    <a:p>
                      <a:pPr algn="just">
                        <a:spcBef>
                          <a:spcPts val="20"/>
                        </a:spcBef>
                        <a:spcAft>
                          <a:spcPts val="20"/>
                        </a:spcAft>
                      </a:pPr>
                      <a:r>
                        <a:rPr lang="fr-FR" sz="1200" b="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1. Au signal "</a:t>
                      </a: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ATTENTION, les joueurs 1... et 4... se préparent !</a:t>
                      </a:r>
                      <a:r>
                        <a:rPr lang="fr-FR" sz="1200" dirty="0">
                          <a:effectLst/>
                          <a:latin typeface="Calibri" panose="020F0502020204030204" pitchFamily="34" charset="0"/>
                          <a:ea typeface="Times New Roman" panose="02020603050405020304" pitchFamily="18" charset="0"/>
                          <a:cs typeface="Arial" panose="020B0604020202020204" pitchFamily="34" charset="0"/>
                        </a:rPr>
                        <a:t>" = les joueurs sont attentifs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2. Au second signal "</a:t>
                      </a: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JEU</a:t>
                      </a:r>
                      <a:r>
                        <a:rPr lang="fr-FR" sz="1200" dirty="0">
                          <a:effectLst/>
                          <a:latin typeface="Calibri" panose="020F0502020204030204" pitchFamily="34" charset="0"/>
                          <a:ea typeface="Times New Roman" panose="02020603050405020304" pitchFamily="18" charset="0"/>
                          <a:cs typeface="Arial" panose="020B0604020202020204" pitchFamily="34" charset="0"/>
                        </a:rPr>
                        <a:t>", les numéros concernés sortent de leur base, et vont récupérer un ballon dans la zone centrale.</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3. Immédiatement, l'éducateur annonce une "</a:t>
                      </a: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COULEUR</a:t>
                      </a:r>
                      <a:r>
                        <a:rPr lang="fr-FR" sz="1200" dirty="0">
                          <a:effectLst/>
                          <a:latin typeface="Calibri" panose="020F0502020204030204" pitchFamily="34" charset="0"/>
                          <a:ea typeface="Times New Roman" panose="02020603050405020304" pitchFamily="18" charset="0"/>
                          <a:cs typeface="Arial" panose="020B0604020202020204" pitchFamily="34" charset="0"/>
                        </a:rPr>
                        <a:t>"... Les joueurs doivent aller marquer derrière la bonne couleur EN MOINS DE  8 SECONDES !!!!</a:t>
                      </a:r>
                      <a:endParaRPr lang="fr-FR" sz="1000" dirty="0">
                        <a:effectLst/>
                        <a:latin typeface="Times New Roman" panose="02020603050405020304" pitchFamily="18" charset="0"/>
                        <a:ea typeface="Times New Roman" panose="02020603050405020304" pitchFamily="18" charset="0"/>
                      </a:endParaRPr>
                    </a:p>
                    <a:p>
                      <a:pPr algn="ctr">
                        <a:spcBef>
                          <a:spcPts val="20"/>
                        </a:spcBef>
                        <a:spcAft>
                          <a:spcPts val="20"/>
                        </a:spcAft>
                      </a:pPr>
                      <a:r>
                        <a:rPr lang="fr-FR" sz="1200" b="1" u="sng"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L'éducateur décompte le temps 8...7...6...5... !!!</a:t>
                      </a:r>
                      <a:endParaRPr lang="fr-FR" sz="10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2273543270"/>
              </p:ext>
            </p:extLst>
          </p:nvPr>
        </p:nvGraphicFramePr>
        <p:xfrm>
          <a:off x="5345074" y="2765072"/>
          <a:ext cx="1784940" cy="2481041"/>
        </p:xfrm>
        <a:graphic>
          <a:graphicData uri="http://schemas.openxmlformats.org/drawingml/2006/table">
            <a:tbl>
              <a:tblPr/>
              <a:tblGrid>
                <a:gridCol w="1784940">
                  <a:extLst>
                    <a:ext uri="{9D8B030D-6E8A-4147-A177-3AD203B41FA5}">
                      <a16:colId xmlns:a16="http://schemas.microsoft.com/office/drawing/2014/main" val="195269651"/>
                    </a:ext>
                  </a:extLst>
                </a:gridCol>
              </a:tblGrid>
              <a:tr h="2481041">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EVOLUTIONS :  </a:t>
                      </a:r>
                      <a:endParaRPr lang="fr-FR" sz="1000" dirty="0">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i="1" u="none" strike="noStrike"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1. On réduit le nombre de ballon = 4 joueurs... pour seulement 3 ballons ! &gt;&gt; Possibilité d'aller en récupérer un dans les mains d'un adversaire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dirty="0">
                          <a:effectLst/>
                          <a:latin typeface="Calibri" panose="020F0502020204030204" pitchFamily="34" charset="0"/>
                          <a:ea typeface="Times New Roman" panose="02020603050405020304" pitchFamily="18" charset="0"/>
                          <a:cs typeface="Arial" panose="020B0604020202020204" pitchFamily="34" charset="0"/>
                        </a:rPr>
                        <a:t>2. On passe de 4 camps, à seulement 2 camps = 1 pour chaque équipe à la place de 2 par équipe !</a:t>
                      </a:r>
                      <a:endParaRPr lang="fr-FR" sz="10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93485"/>
                  </a:ext>
                </a:extLst>
              </a:tr>
            </a:tbl>
          </a:graphicData>
        </a:graphic>
      </p:graphicFrame>
      <p:sp>
        <p:nvSpPr>
          <p:cNvPr id="19" name="Trapèze 10"/>
          <p:cNvSpPr/>
          <p:nvPr/>
        </p:nvSpPr>
        <p:spPr>
          <a:xfrm>
            <a:off x="923312" y="-4757"/>
            <a:ext cx="8297805" cy="402850"/>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pSp>
        <p:nvGrpSpPr>
          <p:cNvPr id="2" name="Group 2"/>
          <p:cNvGrpSpPr>
            <a:grpSpLocks/>
          </p:cNvGrpSpPr>
          <p:nvPr/>
        </p:nvGrpSpPr>
        <p:grpSpPr bwMode="auto">
          <a:xfrm>
            <a:off x="1486158" y="5160862"/>
            <a:ext cx="2214748" cy="1300499"/>
            <a:chOff x="3855" y="6456"/>
            <a:chExt cx="5676" cy="5268"/>
          </a:xfrm>
        </p:grpSpPr>
        <p:grpSp>
          <p:nvGrpSpPr>
            <p:cNvPr id="4" name="Group 3"/>
            <p:cNvGrpSpPr>
              <a:grpSpLocks/>
            </p:cNvGrpSpPr>
            <p:nvPr/>
          </p:nvGrpSpPr>
          <p:grpSpPr bwMode="auto">
            <a:xfrm>
              <a:off x="3855" y="6456"/>
              <a:ext cx="5635" cy="5268"/>
              <a:chOff x="3855" y="6456"/>
              <a:chExt cx="5635" cy="5268"/>
            </a:xfrm>
          </p:grpSpPr>
          <p:sp>
            <p:nvSpPr>
              <p:cNvPr id="5" name="Rectangle 4"/>
              <p:cNvSpPr>
                <a:spLocks noChangeArrowheads="1"/>
              </p:cNvSpPr>
              <p:nvPr/>
            </p:nvSpPr>
            <p:spPr bwMode="auto">
              <a:xfrm>
                <a:off x="3855" y="6456"/>
                <a:ext cx="5635" cy="5268"/>
              </a:xfrm>
              <a:prstGeom prst="rect">
                <a:avLst/>
              </a:prstGeom>
              <a:solidFill>
                <a:srgbClr val="9BBB59"/>
              </a:solidFill>
              <a:ln w="1905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6" name="Oval 5"/>
              <p:cNvSpPr>
                <a:spLocks noChangeArrowheads="1"/>
              </p:cNvSpPr>
              <p:nvPr/>
            </p:nvSpPr>
            <p:spPr bwMode="auto">
              <a:xfrm>
                <a:off x="6042" y="8258"/>
                <a:ext cx="1634" cy="1563"/>
              </a:xfrm>
              <a:prstGeom prst="ellipse">
                <a:avLst/>
              </a:prstGeom>
              <a:noFill/>
              <a:ln w="2857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 name="Group 6"/>
              <p:cNvGrpSpPr>
                <a:grpSpLocks/>
              </p:cNvGrpSpPr>
              <p:nvPr/>
            </p:nvGrpSpPr>
            <p:grpSpPr bwMode="auto">
              <a:xfrm rot="7733833">
                <a:off x="6947" y="9151"/>
                <a:ext cx="418" cy="454"/>
                <a:chOff x="7717" y="2497"/>
                <a:chExt cx="1580" cy="1620"/>
              </a:xfrm>
            </p:grpSpPr>
            <p:sp>
              <p:nvSpPr>
                <p:cNvPr id="5436" name="AutoShape 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37" name="Oval 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8" name="AutoShape 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39" name="AutoShape 1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 name="Group 11"/>
              <p:cNvGrpSpPr>
                <a:grpSpLocks/>
              </p:cNvGrpSpPr>
              <p:nvPr/>
            </p:nvGrpSpPr>
            <p:grpSpPr bwMode="auto">
              <a:xfrm flipH="1">
                <a:off x="6782" y="8723"/>
                <a:ext cx="256" cy="179"/>
                <a:chOff x="6561" y="2704"/>
                <a:chExt cx="1620" cy="900"/>
              </a:xfrm>
            </p:grpSpPr>
            <p:sp>
              <p:nvSpPr>
                <p:cNvPr id="5433" name="Oval 1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4" name="Freeform 1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5" name="Freeform 1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 name="Group 15"/>
              <p:cNvGrpSpPr>
                <a:grpSpLocks/>
              </p:cNvGrpSpPr>
              <p:nvPr/>
            </p:nvGrpSpPr>
            <p:grpSpPr bwMode="auto">
              <a:xfrm flipH="1">
                <a:off x="8077" y="7693"/>
                <a:ext cx="256" cy="179"/>
                <a:chOff x="6561" y="2704"/>
                <a:chExt cx="1620" cy="900"/>
              </a:xfrm>
            </p:grpSpPr>
            <p:sp>
              <p:nvSpPr>
                <p:cNvPr id="5430" name="Oval 16"/>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1" name="Freeform 17"/>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2" name="Freeform 18"/>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3" name="Group 19"/>
              <p:cNvGrpSpPr>
                <a:grpSpLocks/>
              </p:cNvGrpSpPr>
              <p:nvPr/>
            </p:nvGrpSpPr>
            <p:grpSpPr bwMode="auto">
              <a:xfrm flipH="1">
                <a:off x="6782" y="9251"/>
                <a:ext cx="256" cy="179"/>
                <a:chOff x="6561" y="2704"/>
                <a:chExt cx="1620" cy="900"/>
              </a:xfrm>
            </p:grpSpPr>
            <p:sp>
              <p:nvSpPr>
                <p:cNvPr id="5427" name="Oval 20"/>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28" name="Freeform 21"/>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29" name="Freeform 22"/>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5" name="Group 23"/>
              <p:cNvGrpSpPr>
                <a:grpSpLocks/>
              </p:cNvGrpSpPr>
              <p:nvPr/>
            </p:nvGrpSpPr>
            <p:grpSpPr bwMode="auto">
              <a:xfrm flipH="1">
                <a:off x="7134" y="8940"/>
                <a:ext cx="256" cy="179"/>
                <a:chOff x="6561" y="2704"/>
                <a:chExt cx="1620" cy="900"/>
              </a:xfrm>
            </p:grpSpPr>
            <p:sp>
              <p:nvSpPr>
                <p:cNvPr id="5424" name="Oval 2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25" name="Freeform 2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26" name="Freeform 2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6" name="Group 27"/>
              <p:cNvGrpSpPr>
                <a:grpSpLocks/>
              </p:cNvGrpSpPr>
              <p:nvPr/>
            </p:nvGrpSpPr>
            <p:grpSpPr bwMode="auto">
              <a:xfrm rot="26617458">
                <a:off x="7463" y="8833"/>
                <a:ext cx="417" cy="456"/>
                <a:chOff x="7717" y="2497"/>
                <a:chExt cx="1580" cy="1620"/>
              </a:xfrm>
            </p:grpSpPr>
            <p:sp>
              <p:nvSpPr>
                <p:cNvPr id="5420" name="AutoShape 2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21" name="Oval 2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22" name="AutoShape 3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23" name="AutoShape 3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7" name="Group 32"/>
              <p:cNvGrpSpPr>
                <a:grpSpLocks/>
              </p:cNvGrpSpPr>
              <p:nvPr/>
            </p:nvGrpSpPr>
            <p:grpSpPr bwMode="auto">
              <a:xfrm rot="21934409">
                <a:off x="6782" y="8434"/>
                <a:ext cx="417" cy="456"/>
                <a:chOff x="7717" y="2497"/>
                <a:chExt cx="1580" cy="1620"/>
              </a:xfrm>
            </p:grpSpPr>
            <p:sp>
              <p:nvSpPr>
                <p:cNvPr id="5416" name="AutoShape 3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17" name="Oval 3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8" name="AutoShape 3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19" name="AutoShape 3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8" name="Group 37"/>
              <p:cNvGrpSpPr>
                <a:grpSpLocks/>
              </p:cNvGrpSpPr>
              <p:nvPr/>
            </p:nvGrpSpPr>
            <p:grpSpPr bwMode="auto">
              <a:xfrm>
                <a:off x="6104" y="6983"/>
                <a:ext cx="1576" cy="1069"/>
                <a:chOff x="5796" y="6983"/>
                <a:chExt cx="1576" cy="1069"/>
              </a:xfrm>
            </p:grpSpPr>
            <p:sp>
              <p:nvSpPr>
                <p:cNvPr id="5411" name="Rectangle 38"/>
                <p:cNvSpPr>
                  <a:spLocks noChangeArrowheads="1"/>
                </p:cNvSpPr>
                <p:nvPr/>
              </p:nvSpPr>
              <p:spPr bwMode="auto">
                <a:xfrm>
                  <a:off x="5885" y="7056"/>
                  <a:ext cx="1417" cy="921"/>
                </a:xfrm>
                <a:prstGeom prst="rect">
                  <a:avLst/>
                </a:prstGeom>
                <a:solidFill>
                  <a:srgbClr val="9BBB59"/>
                </a:solidFill>
                <a:ln w="1905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412" name="AutoShape 39"/>
                <p:cNvSpPr>
                  <a:spLocks noChangeArrowheads="1"/>
                </p:cNvSpPr>
                <p:nvPr/>
              </p:nvSpPr>
              <p:spPr bwMode="auto">
                <a:xfrm>
                  <a:off x="5796"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3" name="AutoShape 40"/>
                <p:cNvSpPr>
                  <a:spLocks noChangeArrowheads="1"/>
                </p:cNvSpPr>
                <p:nvPr/>
              </p:nvSpPr>
              <p:spPr bwMode="auto">
                <a:xfrm>
                  <a:off x="7192"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4" name="AutoShape 41"/>
                <p:cNvSpPr>
                  <a:spLocks noChangeArrowheads="1"/>
                </p:cNvSpPr>
                <p:nvPr/>
              </p:nvSpPr>
              <p:spPr bwMode="auto">
                <a:xfrm>
                  <a:off x="7191"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5" name="AutoShape 42"/>
                <p:cNvSpPr>
                  <a:spLocks noChangeArrowheads="1"/>
                </p:cNvSpPr>
                <p:nvPr/>
              </p:nvSpPr>
              <p:spPr bwMode="auto">
                <a:xfrm>
                  <a:off x="5796"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9" name="Group 43"/>
              <p:cNvGrpSpPr>
                <a:grpSpLocks/>
              </p:cNvGrpSpPr>
              <p:nvPr/>
            </p:nvGrpSpPr>
            <p:grpSpPr bwMode="auto">
              <a:xfrm>
                <a:off x="6116" y="10079"/>
                <a:ext cx="1576" cy="1069"/>
                <a:chOff x="5796" y="6983"/>
                <a:chExt cx="1576" cy="1069"/>
              </a:xfrm>
            </p:grpSpPr>
            <p:sp>
              <p:nvSpPr>
                <p:cNvPr id="5406" name="Rectangle 44"/>
                <p:cNvSpPr>
                  <a:spLocks noChangeArrowheads="1"/>
                </p:cNvSpPr>
                <p:nvPr/>
              </p:nvSpPr>
              <p:spPr bwMode="auto">
                <a:xfrm>
                  <a:off x="5885" y="7056"/>
                  <a:ext cx="1417" cy="921"/>
                </a:xfrm>
                <a:prstGeom prst="rect">
                  <a:avLst/>
                </a:prstGeom>
                <a:solidFill>
                  <a:srgbClr val="9BBB59"/>
                </a:solidFill>
                <a:ln w="1905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407" name="AutoShape 45"/>
                <p:cNvSpPr>
                  <a:spLocks noChangeArrowheads="1"/>
                </p:cNvSpPr>
                <p:nvPr/>
              </p:nvSpPr>
              <p:spPr bwMode="auto">
                <a:xfrm>
                  <a:off x="5796"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08" name="AutoShape 46"/>
                <p:cNvSpPr>
                  <a:spLocks noChangeArrowheads="1"/>
                </p:cNvSpPr>
                <p:nvPr/>
              </p:nvSpPr>
              <p:spPr bwMode="auto">
                <a:xfrm>
                  <a:off x="7192"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09" name="AutoShape 47"/>
                <p:cNvSpPr>
                  <a:spLocks noChangeArrowheads="1"/>
                </p:cNvSpPr>
                <p:nvPr/>
              </p:nvSpPr>
              <p:spPr bwMode="auto">
                <a:xfrm>
                  <a:off x="7191"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0" name="AutoShape 48"/>
                <p:cNvSpPr>
                  <a:spLocks noChangeArrowheads="1"/>
                </p:cNvSpPr>
                <p:nvPr/>
              </p:nvSpPr>
              <p:spPr bwMode="auto">
                <a:xfrm>
                  <a:off x="5796"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0" name="Group 49"/>
              <p:cNvGrpSpPr>
                <a:grpSpLocks/>
              </p:cNvGrpSpPr>
              <p:nvPr/>
            </p:nvGrpSpPr>
            <p:grpSpPr bwMode="auto">
              <a:xfrm rot="10288972">
                <a:off x="6965" y="10303"/>
                <a:ext cx="418" cy="454"/>
                <a:chOff x="7717" y="2497"/>
                <a:chExt cx="1580" cy="1620"/>
              </a:xfrm>
            </p:grpSpPr>
            <p:sp>
              <p:nvSpPr>
                <p:cNvPr id="5402" name="AutoShape 5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3" name="Oval 5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04" name="AutoShape 5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5" name="AutoShape 5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 name="Group 54"/>
              <p:cNvGrpSpPr>
                <a:grpSpLocks/>
              </p:cNvGrpSpPr>
              <p:nvPr/>
            </p:nvGrpSpPr>
            <p:grpSpPr bwMode="auto">
              <a:xfrm rot="10632808">
                <a:off x="6329" y="10418"/>
                <a:ext cx="418" cy="454"/>
                <a:chOff x="7717" y="2497"/>
                <a:chExt cx="1580" cy="1620"/>
              </a:xfrm>
            </p:grpSpPr>
            <p:sp>
              <p:nvSpPr>
                <p:cNvPr id="5398" name="AutoShape 5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99" name="Oval 5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00" name="AutoShape 5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1" name="AutoShape 5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2" name="Group 59"/>
              <p:cNvGrpSpPr>
                <a:grpSpLocks/>
              </p:cNvGrpSpPr>
              <p:nvPr/>
            </p:nvGrpSpPr>
            <p:grpSpPr bwMode="auto">
              <a:xfrm rot="16200000">
                <a:off x="7737" y="8623"/>
                <a:ext cx="1576" cy="1069"/>
                <a:chOff x="5796" y="6983"/>
                <a:chExt cx="1576" cy="1069"/>
              </a:xfrm>
            </p:grpSpPr>
            <p:sp>
              <p:nvSpPr>
                <p:cNvPr id="5393" name="Rectangle 60"/>
                <p:cNvSpPr>
                  <a:spLocks noChangeArrowheads="1"/>
                </p:cNvSpPr>
                <p:nvPr/>
              </p:nvSpPr>
              <p:spPr bwMode="auto">
                <a:xfrm>
                  <a:off x="5885" y="7056"/>
                  <a:ext cx="1417" cy="921"/>
                </a:xfrm>
                <a:prstGeom prst="rect">
                  <a:avLst/>
                </a:prstGeom>
                <a:solidFill>
                  <a:srgbClr val="9BBB59"/>
                </a:solidFill>
                <a:ln w="1905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394" name="AutoShape 61"/>
                <p:cNvSpPr>
                  <a:spLocks noChangeArrowheads="1"/>
                </p:cNvSpPr>
                <p:nvPr/>
              </p:nvSpPr>
              <p:spPr bwMode="auto">
                <a:xfrm>
                  <a:off x="5796"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5" name="AutoShape 62"/>
                <p:cNvSpPr>
                  <a:spLocks noChangeArrowheads="1"/>
                </p:cNvSpPr>
                <p:nvPr/>
              </p:nvSpPr>
              <p:spPr bwMode="auto">
                <a:xfrm>
                  <a:off x="7192"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6" name="AutoShape 63"/>
                <p:cNvSpPr>
                  <a:spLocks noChangeArrowheads="1"/>
                </p:cNvSpPr>
                <p:nvPr/>
              </p:nvSpPr>
              <p:spPr bwMode="auto">
                <a:xfrm>
                  <a:off x="7191"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7" name="AutoShape 64"/>
                <p:cNvSpPr>
                  <a:spLocks noChangeArrowheads="1"/>
                </p:cNvSpPr>
                <p:nvPr/>
              </p:nvSpPr>
              <p:spPr bwMode="auto">
                <a:xfrm>
                  <a:off x="5796"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3" name="Group 65"/>
              <p:cNvGrpSpPr>
                <a:grpSpLocks/>
              </p:cNvGrpSpPr>
              <p:nvPr/>
            </p:nvGrpSpPr>
            <p:grpSpPr bwMode="auto">
              <a:xfrm rot="5400000">
                <a:off x="4489" y="8532"/>
                <a:ext cx="1576" cy="1069"/>
                <a:chOff x="5796" y="6983"/>
                <a:chExt cx="1576" cy="1069"/>
              </a:xfrm>
            </p:grpSpPr>
            <p:sp>
              <p:nvSpPr>
                <p:cNvPr id="5388" name="Rectangle 66"/>
                <p:cNvSpPr>
                  <a:spLocks noChangeArrowheads="1"/>
                </p:cNvSpPr>
                <p:nvPr/>
              </p:nvSpPr>
              <p:spPr bwMode="auto">
                <a:xfrm>
                  <a:off x="5885" y="7056"/>
                  <a:ext cx="1417" cy="921"/>
                </a:xfrm>
                <a:prstGeom prst="rect">
                  <a:avLst/>
                </a:prstGeom>
                <a:solidFill>
                  <a:srgbClr val="9BBB59"/>
                </a:solidFill>
                <a:ln w="1905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5389" name="AutoShape 67"/>
                <p:cNvSpPr>
                  <a:spLocks noChangeArrowheads="1"/>
                </p:cNvSpPr>
                <p:nvPr/>
              </p:nvSpPr>
              <p:spPr bwMode="auto">
                <a:xfrm>
                  <a:off x="5796"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0" name="AutoShape 68"/>
                <p:cNvSpPr>
                  <a:spLocks noChangeArrowheads="1"/>
                </p:cNvSpPr>
                <p:nvPr/>
              </p:nvSpPr>
              <p:spPr bwMode="auto">
                <a:xfrm>
                  <a:off x="7192" y="698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1" name="AutoShape 69"/>
                <p:cNvSpPr>
                  <a:spLocks noChangeArrowheads="1"/>
                </p:cNvSpPr>
                <p:nvPr/>
              </p:nvSpPr>
              <p:spPr bwMode="auto">
                <a:xfrm>
                  <a:off x="7191"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2" name="AutoShape 70"/>
                <p:cNvSpPr>
                  <a:spLocks noChangeArrowheads="1"/>
                </p:cNvSpPr>
                <p:nvPr/>
              </p:nvSpPr>
              <p:spPr bwMode="auto">
                <a:xfrm>
                  <a:off x="5796"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4" name="Group 71"/>
              <p:cNvGrpSpPr>
                <a:grpSpLocks/>
              </p:cNvGrpSpPr>
              <p:nvPr/>
            </p:nvGrpSpPr>
            <p:grpSpPr bwMode="auto">
              <a:xfrm rot="5400000">
                <a:off x="8393" y="9316"/>
                <a:ext cx="417" cy="456"/>
                <a:chOff x="7717" y="2497"/>
                <a:chExt cx="1580" cy="1620"/>
              </a:xfrm>
            </p:grpSpPr>
            <p:sp>
              <p:nvSpPr>
                <p:cNvPr id="5384" name="AutoShape 7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85" name="Oval 7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86" name="AutoShape 7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87" name="AutoShape 7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5" name="Group 76"/>
              <p:cNvGrpSpPr>
                <a:grpSpLocks/>
              </p:cNvGrpSpPr>
              <p:nvPr/>
            </p:nvGrpSpPr>
            <p:grpSpPr bwMode="auto">
              <a:xfrm rot="5400000">
                <a:off x="8162" y="8657"/>
                <a:ext cx="417" cy="456"/>
                <a:chOff x="7717" y="2497"/>
                <a:chExt cx="1580" cy="1620"/>
              </a:xfrm>
            </p:grpSpPr>
            <p:sp>
              <p:nvSpPr>
                <p:cNvPr id="62" name="AutoShape 7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Oval 7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82" name="AutoShape 7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83" name="AutoShape 8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6" name="Group 81"/>
              <p:cNvGrpSpPr>
                <a:grpSpLocks/>
              </p:cNvGrpSpPr>
              <p:nvPr/>
            </p:nvGrpSpPr>
            <p:grpSpPr bwMode="auto">
              <a:xfrm rot="21934409">
                <a:off x="6320" y="7288"/>
                <a:ext cx="417" cy="456"/>
                <a:chOff x="7717" y="2497"/>
                <a:chExt cx="1580" cy="1620"/>
              </a:xfrm>
            </p:grpSpPr>
            <p:sp>
              <p:nvSpPr>
                <p:cNvPr id="58" name="AutoShape 8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9" name="Oval 8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0" name="AutoShape 8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1" name="AutoShape 8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7" name="Group 86"/>
              <p:cNvGrpSpPr>
                <a:grpSpLocks/>
              </p:cNvGrpSpPr>
              <p:nvPr/>
            </p:nvGrpSpPr>
            <p:grpSpPr bwMode="auto">
              <a:xfrm rot="21934409">
                <a:off x="6997" y="7288"/>
                <a:ext cx="417" cy="456"/>
                <a:chOff x="7717" y="2497"/>
                <a:chExt cx="1580" cy="1620"/>
              </a:xfrm>
            </p:grpSpPr>
            <p:sp>
              <p:nvSpPr>
                <p:cNvPr id="54" name="AutoShape 8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5" name="Oval 8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AutoShape 8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7" name="AutoShape 9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8" name="Group 91"/>
              <p:cNvGrpSpPr>
                <a:grpSpLocks/>
              </p:cNvGrpSpPr>
              <p:nvPr/>
            </p:nvGrpSpPr>
            <p:grpSpPr bwMode="auto">
              <a:xfrm rot="-5521761">
                <a:off x="5021" y="8454"/>
                <a:ext cx="418" cy="454"/>
                <a:chOff x="7717" y="2497"/>
                <a:chExt cx="1580" cy="1620"/>
              </a:xfrm>
            </p:grpSpPr>
            <p:sp>
              <p:nvSpPr>
                <p:cNvPr id="50" name="AutoShape 9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 name="Oval 9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AutoShape 9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 name="AutoShape 9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9" name="Group 96"/>
              <p:cNvGrpSpPr>
                <a:grpSpLocks/>
              </p:cNvGrpSpPr>
              <p:nvPr/>
            </p:nvGrpSpPr>
            <p:grpSpPr bwMode="auto">
              <a:xfrm rot="11695756">
                <a:off x="5003" y="9157"/>
                <a:ext cx="418" cy="454"/>
                <a:chOff x="7717" y="2497"/>
                <a:chExt cx="1580" cy="1620"/>
              </a:xfrm>
            </p:grpSpPr>
            <p:sp>
              <p:nvSpPr>
                <p:cNvPr id="46" name="AutoShape 9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7" name="Oval 9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AutoShape 9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9" name="AutoShape 10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0" name="Group 101"/>
              <p:cNvGrpSpPr>
                <a:grpSpLocks/>
              </p:cNvGrpSpPr>
              <p:nvPr/>
            </p:nvGrpSpPr>
            <p:grpSpPr bwMode="auto">
              <a:xfrm rot="13504553">
                <a:off x="7871" y="7726"/>
                <a:ext cx="418" cy="454"/>
                <a:chOff x="7717" y="2497"/>
                <a:chExt cx="1580" cy="1620"/>
              </a:xfrm>
            </p:grpSpPr>
            <p:sp>
              <p:nvSpPr>
                <p:cNvPr id="42" name="AutoShape 10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 name="Oval 10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AutoShape 10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 name="AutoShape 10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41" name="Freeform 106"/>
              <p:cNvSpPr>
                <a:spLocks/>
              </p:cNvSpPr>
              <p:nvPr/>
            </p:nvSpPr>
            <p:spPr bwMode="auto">
              <a:xfrm>
                <a:off x="8133" y="7234"/>
                <a:ext cx="1228" cy="380"/>
              </a:xfrm>
              <a:custGeom>
                <a:avLst/>
                <a:gdLst>
                  <a:gd name="T0" fmla="*/ 0 w 1228"/>
                  <a:gd name="T1" fmla="*/ 380 h 380"/>
                  <a:gd name="T2" fmla="*/ 335 w 1228"/>
                  <a:gd name="T3" fmla="*/ 54 h 380"/>
                  <a:gd name="T4" fmla="*/ 1228 w 1228"/>
                  <a:gd name="T5" fmla="*/ 54 h 380"/>
                </a:gdLst>
                <a:ahLst/>
                <a:cxnLst>
                  <a:cxn ang="0">
                    <a:pos x="T0" y="T1"/>
                  </a:cxn>
                  <a:cxn ang="0">
                    <a:pos x="T2" y="T3"/>
                  </a:cxn>
                  <a:cxn ang="0">
                    <a:pos x="T4" y="T5"/>
                  </a:cxn>
                </a:cxnLst>
                <a:rect l="0" t="0" r="r" b="b"/>
                <a:pathLst>
                  <a:path w="1228" h="380">
                    <a:moveTo>
                      <a:pt x="0" y="380"/>
                    </a:moveTo>
                    <a:cubicBezTo>
                      <a:pt x="65" y="244"/>
                      <a:pt x="130" y="108"/>
                      <a:pt x="335" y="54"/>
                    </a:cubicBezTo>
                    <a:cubicBezTo>
                      <a:pt x="540" y="0"/>
                      <a:pt x="1079" y="35"/>
                      <a:pt x="1228" y="54"/>
                    </a:cubicBezTo>
                  </a:path>
                </a:pathLst>
              </a:custGeom>
              <a:noFill/>
              <a:ln w="19050">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cxnSp>
          <p:nvCxnSpPr>
            <p:cNvPr id="2155" name="AutoShape 107"/>
            <p:cNvCxnSpPr>
              <a:cxnSpLocks noChangeShapeType="1"/>
            </p:cNvCxnSpPr>
            <p:nvPr/>
          </p:nvCxnSpPr>
          <p:spPr bwMode="auto">
            <a:xfrm>
              <a:off x="3855" y="6456"/>
              <a:ext cx="5650" cy="0"/>
            </a:xfrm>
            <a:prstGeom prst="straightConnector1">
              <a:avLst/>
            </a:prstGeom>
            <a:noFill/>
            <a:ln w="76200">
              <a:solidFill>
                <a:srgbClr val="C00000"/>
              </a:solidFill>
              <a:round/>
              <a:headEnd/>
              <a:tailEnd/>
            </a:ln>
            <a:extLst>
              <a:ext uri="{909E8E84-426E-40DD-AFC4-6F175D3DCCD1}">
                <a14:hiddenFill xmlns:a14="http://schemas.microsoft.com/office/drawing/2010/main">
                  <a:noFill/>
                </a14:hiddenFill>
              </a:ext>
            </a:extLst>
          </p:spPr>
        </p:cxnSp>
        <p:cxnSp>
          <p:nvCxnSpPr>
            <p:cNvPr id="2156" name="AutoShape 108"/>
            <p:cNvCxnSpPr>
              <a:cxnSpLocks noChangeShapeType="1"/>
            </p:cNvCxnSpPr>
            <p:nvPr/>
          </p:nvCxnSpPr>
          <p:spPr bwMode="auto">
            <a:xfrm>
              <a:off x="3855" y="11724"/>
              <a:ext cx="5650" cy="0"/>
            </a:xfrm>
            <a:prstGeom prst="straightConnector1">
              <a:avLst/>
            </a:prstGeom>
            <a:noFill/>
            <a:ln w="76200">
              <a:solidFill>
                <a:srgbClr val="FFC000"/>
              </a:solidFill>
              <a:round/>
              <a:headEnd/>
              <a:tailEnd/>
            </a:ln>
            <a:extLst>
              <a:ext uri="{909E8E84-426E-40DD-AFC4-6F175D3DCCD1}">
                <a14:hiddenFill xmlns:a14="http://schemas.microsoft.com/office/drawing/2010/main">
                  <a:noFill/>
                </a14:hiddenFill>
              </a:ext>
            </a:extLst>
          </p:spPr>
        </p:cxnSp>
        <p:cxnSp>
          <p:nvCxnSpPr>
            <p:cNvPr id="2157" name="AutoShape 109"/>
            <p:cNvCxnSpPr>
              <a:cxnSpLocks noChangeShapeType="1"/>
            </p:cNvCxnSpPr>
            <p:nvPr/>
          </p:nvCxnSpPr>
          <p:spPr bwMode="auto">
            <a:xfrm flipV="1">
              <a:off x="9505" y="6457"/>
              <a:ext cx="26" cy="5267"/>
            </a:xfrm>
            <a:prstGeom prst="straightConnector1">
              <a:avLst/>
            </a:prstGeom>
            <a:noFill/>
            <a:ln w="76200">
              <a:solidFill>
                <a:srgbClr val="4F81BD"/>
              </a:solidFill>
              <a:round/>
              <a:headEnd/>
              <a:tailEnd/>
            </a:ln>
            <a:extLst>
              <a:ext uri="{909E8E84-426E-40DD-AFC4-6F175D3DCCD1}">
                <a14:hiddenFill xmlns:a14="http://schemas.microsoft.com/office/drawing/2010/main">
                  <a:noFill/>
                </a14:hiddenFill>
              </a:ext>
            </a:extLst>
          </p:spPr>
        </p:cxnSp>
        <p:cxnSp>
          <p:nvCxnSpPr>
            <p:cNvPr id="2158" name="AutoShape 110"/>
            <p:cNvCxnSpPr>
              <a:cxnSpLocks noChangeShapeType="1"/>
            </p:cNvCxnSpPr>
            <p:nvPr/>
          </p:nvCxnSpPr>
          <p:spPr bwMode="auto">
            <a:xfrm flipV="1">
              <a:off x="3855" y="6456"/>
              <a:ext cx="26" cy="5267"/>
            </a:xfrm>
            <a:prstGeom prst="straightConnector1">
              <a:avLst/>
            </a:prstGeom>
            <a:noFill/>
            <a:ln w="76200">
              <a:solidFill>
                <a:srgbClr val="00B050"/>
              </a:solidFill>
              <a:round/>
              <a:headEnd/>
              <a:tailEnd/>
            </a:ln>
            <a:extLst>
              <a:ext uri="{909E8E84-426E-40DD-AFC4-6F175D3DCCD1}">
                <a14:hiddenFill xmlns:a14="http://schemas.microsoft.com/office/drawing/2010/main">
                  <a:noFill/>
                </a14:hiddenFill>
              </a:ext>
            </a:extLst>
          </p:spPr>
        </p:cxnSp>
      </p:grpSp>
      <p:grpSp>
        <p:nvGrpSpPr>
          <p:cNvPr id="5120" name="Group 111"/>
          <p:cNvGrpSpPr>
            <a:grpSpLocks/>
          </p:cNvGrpSpPr>
          <p:nvPr/>
        </p:nvGrpSpPr>
        <p:grpSpPr bwMode="auto">
          <a:xfrm>
            <a:off x="7201865" y="3044880"/>
            <a:ext cx="1859233" cy="1757633"/>
            <a:chOff x="3855" y="6456"/>
            <a:chExt cx="5676" cy="5268"/>
          </a:xfrm>
        </p:grpSpPr>
        <p:grpSp>
          <p:nvGrpSpPr>
            <p:cNvPr id="5121" name="Group 112"/>
            <p:cNvGrpSpPr>
              <a:grpSpLocks/>
            </p:cNvGrpSpPr>
            <p:nvPr/>
          </p:nvGrpSpPr>
          <p:grpSpPr bwMode="auto">
            <a:xfrm>
              <a:off x="3855" y="6456"/>
              <a:ext cx="5635" cy="5268"/>
              <a:chOff x="3855" y="6456"/>
              <a:chExt cx="5635" cy="5268"/>
            </a:xfrm>
          </p:grpSpPr>
          <p:sp>
            <p:nvSpPr>
              <p:cNvPr id="5122" name="Rectangle 113"/>
              <p:cNvSpPr>
                <a:spLocks noChangeArrowheads="1"/>
              </p:cNvSpPr>
              <p:nvPr/>
            </p:nvSpPr>
            <p:spPr bwMode="auto">
              <a:xfrm>
                <a:off x="3855" y="6456"/>
                <a:ext cx="5635" cy="5268"/>
              </a:xfrm>
              <a:prstGeom prst="rect">
                <a:avLst/>
              </a:prstGeom>
              <a:solidFill>
                <a:srgbClr val="9BBB59"/>
              </a:solidFill>
              <a:ln w="1905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5123" name="Oval 114"/>
              <p:cNvSpPr>
                <a:spLocks noChangeArrowheads="1"/>
              </p:cNvSpPr>
              <p:nvPr/>
            </p:nvSpPr>
            <p:spPr bwMode="auto">
              <a:xfrm>
                <a:off x="6042" y="8258"/>
                <a:ext cx="1634" cy="1563"/>
              </a:xfrm>
              <a:prstGeom prst="ellipse">
                <a:avLst/>
              </a:prstGeom>
              <a:noFill/>
              <a:ln w="2857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124" name="Group 115"/>
              <p:cNvGrpSpPr>
                <a:grpSpLocks/>
              </p:cNvGrpSpPr>
              <p:nvPr/>
            </p:nvGrpSpPr>
            <p:grpSpPr bwMode="auto">
              <a:xfrm flipH="1">
                <a:off x="6716" y="7654"/>
                <a:ext cx="256" cy="179"/>
                <a:chOff x="6561" y="2704"/>
                <a:chExt cx="1620" cy="900"/>
              </a:xfrm>
            </p:grpSpPr>
            <p:sp>
              <p:nvSpPr>
                <p:cNvPr id="2287" name="Oval 116"/>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88" name="Freeform 117"/>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89" name="Freeform 118"/>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25" name="Group 119"/>
              <p:cNvGrpSpPr>
                <a:grpSpLocks/>
              </p:cNvGrpSpPr>
              <p:nvPr/>
            </p:nvGrpSpPr>
            <p:grpSpPr bwMode="auto">
              <a:xfrm flipH="1">
                <a:off x="6637" y="9418"/>
                <a:ext cx="256" cy="179"/>
                <a:chOff x="6561" y="2704"/>
                <a:chExt cx="1620" cy="900"/>
              </a:xfrm>
            </p:grpSpPr>
            <p:sp>
              <p:nvSpPr>
                <p:cNvPr id="2284" name="Oval 120"/>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85" name="Freeform 121"/>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86" name="Freeform 122"/>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26" name="Group 123"/>
              <p:cNvGrpSpPr>
                <a:grpSpLocks/>
              </p:cNvGrpSpPr>
              <p:nvPr/>
            </p:nvGrpSpPr>
            <p:grpSpPr bwMode="auto">
              <a:xfrm flipH="1">
                <a:off x="7134" y="8940"/>
                <a:ext cx="256" cy="179"/>
                <a:chOff x="6561" y="2704"/>
                <a:chExt cx="1620" cy="900"/>
              </a:xfrm>
            </p:grpSpPr>
            <p:sp>
              <p:nvSpPr>
                <p:cNvPr id="2281" name="Oval 12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82" name="Freeform 12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83" name="Freeform 12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27" name="Group 127"/>
              <p:cNvGrpSpPr>
                <a:grpSpLocks/>
              </p:cNvGrpSpPr>
              <p:nvPr/>
            </p:nvGrpSpPr>
            <p:grpSpPr bwMode="auto">
              <a:xfrm>
                <a:off x="7950" y="7932"/>
                <a:ext cx="1143" cy="2460"/>
                <a:chOff x="7941" y="7872"/>
                <a:chExt cx="1143" cy="2460"/>
              </a:xfrm>
            </p:grpSpPr>
            <p:sp>
              <p:nvSpPr>
                <p:cNvPr id="2276" name="Rectangle 128"/>
                <p:cNvSpPr>
                  <a:spLocks noChangeArrowheads="1"/>
                </p:cNvSpPr>
                <p:nvPr/>
              </p:nvSpPr>
              <p:spPr bwMode="auto">
                <a:xfrm rot="16200000">
                  <a:off x="7378" y="8657"/>
                  <a:ext cx="2282" cy="921"/>
                </a:xfrm>
                <a:prstGeom prst="rect">
                  <a:avLst/>
                </a:prstGeom>
                <a:solidFill>
                  <a:srgbClr val="9BBB59"/>
                </a:solidFill>
                <a:ln w="1905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77" name="AutoShape 129"/>
                <p:cNvSpPr>
                  <a:spLocks noChangeArrowheads="1"/>
                </p:cNvSpPr>
                <p:nvPr/>
              </p:nvSpPr>
              <p:spPr bwMode="auto">
                <a:xfrm rot="16200000">
                  <a:off x="7941" y="1015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78" name="AutoShape 130"/>
                <p:cNvSpPr>
                  <a:spLocks noChangeArrowheads="1"/>
                </p:cNvSpPr>
                <p:nvPr/>
              </p:nvSpPr>
              <p:spPr bwMode="auto">
                <a:xfrm rot="16200000">
                  <a:off x="7990"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79" name="AutoShape 131"/>
                <p:cNvSpPr>
                  <a:spLocks noChangeArrowheads="1"/>
                </p:cNvSpPr>
                <p:nvPr/>
              </p:nvSpPr>
              <p:spPr bwMode="auto">
                <a:xfrm rot="16200000">
                  <a:off x="8904"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80" name="AutoShape 132"/>
                <p:cNvSpPr>
                  <a:spLocks noChangeArrowheads="1"/>
                </p:cNvSpPr>
                <p:nvPr/>
              </p:nvSpPr>
              <p:spPr bwMode="auto">
                <a:xfrm rot="16200000">
                  <a:off x="8858" y="1015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28" name="Group 133"/>
              <p:cNvGrpSpPr>
                <a:grpSpLocks/>
              </p:cNvGrpSpPr>
              <p:nvPr/>
            </p:nvGrpSpPr>
            <p:grpSpPr bwMode="auto">
              <a:xfrm>
                <a:off x="4588" y="7932"/>
                <a:ext cx="1143" cy="2460"/>
                <a:chOff x="7941" y="7872"/>
                <a:chExt cx="1143" cy="2460"/>
              </a:xfrm>
            </p:grpSpPr>
            <p:sp>
              <p:nvSpPr>
                <p:cNvPr id="2271" name="Rectangle 134"/>
                <p:cNvSpPr>
                  <a:spLocks noChangeArrowheads="1"/>
                </p:cNvSpPr>
                <p:nvPr/>
              </p:nvSpPr>
              <p:spPr bwMode="auto">
                <a:xfrm rot="16200000">
                  <a:off x="7378" y="8657"/>
                  <a:ext cx="2282" cy="921"/>
                </a:xfrm>
                <a:prstGeom prst="rect">
                  <a:avLst/>
                </a:prstGeom>
                <a:solidFill>
                  <a:srgbClr val="9BBB59"/>
                </a:solidFill>
                <a:ln w="1905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2272" name="AutoShape 135"/>
                <p:cNvSpPr>
                  <a:spLocks noChangeArrowheads="1"/>
                </p:cNvSpPr>
                <p:nvPr/>
              </p:nvSpPr>
              <p:spPr bwMode="auto">
                <a:xfrm rot="16200000">
                  <a:off x="7941" y="1015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73" name="AutoShape 136"/>
                <p:cNvSpPr>
                  <a:spLocks noChangeArrowheads="1"/>
                </p:cNvSpPr>
                <p:nvPr/>
              </p:nvSpPr>
              <p:spPr bwMode="auto">
                <a:xfrm rot="16200000">
                  <a:off x="7990"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74" name="AutoShape 137"/>
                <p:cNvSpPr>
                  <a:spLocks noChangeArrowheads="1"/>
                </p:cNvSpPr>
                <p:nvPr/>
              </p:nvSpPr>
              <p:spPr bwMode="auto">
                <a:xfrm rot="16200000">
                  <a:off x="8904" y="787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75" name="AutoShape 138"/>
                <p:cNvSpPr>
                  <a:spLocks noChangeArrowheads="1"/>
                </p:cNvSpPr>
                <p:nvPr/>
              </p:nvSpPr>
              <p:spPr bwMode="auto">
                <a:xfrm rot="16200000">
                  <a:off x="8858" y="10152"/>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29" name="Group 139"/>
              <p:cNvGrpSpPr>
                <a:grpSpLocks/>
              </p:cNvGrpSpPr>
              <p:nvPr/>
            </p:nvGrpSpPr>
            <p:grpSpPr bwMode="auto">
              <a:xfrm rot="16200000">
                <a:off x="6293" y="9269"/>
                <a:ext cx="418" cy="454"/>
                <a:chOff x="7717" y="2497"/>
                <a:chExt cx="1580" cy="1620"/>
              </a:xfrm>
            </p:grpSpPr>
            <p:sp>
              <p:nvSpPr>
                <p:cNvPr id="2267" name="AutoShape 14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68" name="Oval 14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69" name="AutoShape 14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70" name="AutoShape 14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0" name="Group 144"/>
              <p:cNvGrpSpPr>
                <a:grpSpLocks/>
              </p:cNvGrpSpPr>
              <p:nvPr/>
            </p:nvGrpSpPr>
            <p:grpSpPr bwMode="auto">
              <a:xfrm rot="26617458">
                <a:off x="8387" y="9232"/>
                <a:ext cx="417" cy="456"/>
                <a:chOff x="7717" y="2497"/>
                <a:chExt cx="1580" cy="1620"/>
              </a:xfrm>
            </p:grpSpPr>
            <p:sp>
              <p:nvSpPr>
                <p:cNvPr id="2263" name="AutoShape 14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64" name="Oval 14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65" name="AutoShape 14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66" name="AutoShape 14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1" name="Group 149"/>
              <p:cNvGrpSpPr>
                <a:grpSpLocks/>
              </p:cNvGrpSpPr>
              <p:nvPr/>
            </p:nvGrpSpPr>
            <p:grpSpPr bwMode="auto">
              <a:xfrm rot="26650162">
                <a:off x="6865" y="7496"/>
                <a:ext cx="417" cy="456"/>
                <a:chOff x="7717" y="2497"/>
                <a:chExt cx="1580" cy="1620"/>
              </a:xfrm>
            </p:grpSpPr>
            <p:sp>
              <p:nvSpPr>
                <p:cNvPr id="2259" name="AutoShape 15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60" name="Oval 15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61" name="AutoShape 15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62" name="AutoShape 15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2" name="Group 154"/>
              <p:cNvGrpSpPr>
                <a:grpSpLocks/>
              </p:cNvGrpSpPr>
              <p:nvPr/>
            </p:nvGrpSpPr>
            <p:grpSpPr bwMode="auto">
              <a:xfrm rot="-5865598">
                <a:off x="5132" y="9000"/>
                <a:ext cx="418" cy="454"/>
                <a:chOff x="7717" y="2497"/>
                <a:chExt cx="1580" cy="1620"/>
              </a:xfrm>
            </p:grpSpPr>
            <p:sp>
              <p:nvSpPr>
                <p:cNvPr id="2255" name="AutoShape 15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56" name="Oval 15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57" name="AutoShape 15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58" name="AutoShape 15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3" name="Group 159"/>
              <p:cNvGrpSpPr>
                <a:grpSpLocks/>
              </p:cNvGrpSpPr>
              <p:nvPr/>
            </p:nvGrpSpPr>
            <p:grpSpPr bwMode="auto">
              <a:xfrm rot="14859688">
                <a:off x="4905" y="9645"/>
                <a:ext cx="418" cy="454"/>
                <a:chOff x="7717" y="2497"/>
                <a:chExt cx="1580" cy="1620"/>
              </a:xfrm>
            </p:grpSpPr>
            <p:sp>
              <p:nvSpPr>
                <p:cNvPr id="2247" name="AutoShape 16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52" name="Oval 16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53" name="AutoShape 16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54" name="AutoShape 16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4" name="Group 164"/>
              <p:cNvGrpSpPr>
                <a:grpSpLocks/>
              </p:cNvGrpSpPr>
              <p:nvPr/>
            </p:nvGrpSpPr>
            <p:grpSpPr bwMode="auto">
              <a:xfrm rot="5400000">
                <a:off x="8359" y="8722"/>
                <a:ext cx="417" cy="456"/>
                <a:chOff x="7717" y="2497"/>
                <a:chExt cx="1580" cy="1620"/>
              </a:xfrm>
            </p:grpSpPr>
            <p:sp>
              <p:nvSpPr>
                <p:cNvPr id="2243" name="AutoShape 16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44" name="Oval 16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45" name="AutoShape 16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46" name="AutoShape 16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5" name="Group 169"/>
              <p:cNvGrpSpPr>
                <a:grpSpLocks/>
              </p:cNvGrpSpPr>
              <p:nvPr/>
            </p:nvGrpSpPr>
            <p:grpSpPr bwMode="auto">
              <a:xfrm rot="5400000">
                <a:off x="8352" y="8239"/>
                <a:ext cx="417" cy="456"/>
                <a:chOff x="7717" y="2497"/>
                <a:chExt cx="1580" cy="1620"/>
              </a:xfrm>
            </p:grpSpPr>
            <p:sp>
              <p:nvSpPr>
                <p:cNvPr id="5162" name="AutoShape 17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40" name="Oval 17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41" name="AutoShape 17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42" name="AutoShape 17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6" name="Group 174"/>
              <p:cNvGrpSpPr>
                <a:grpSpLocks/>
              </p:cNvGrpSpPr>
              <p:nvPr/>
            </p:nvGrpSpPr>
            <p:grpSpPr bwMode="auto">
              <a:xfrm rot="26650162">
                <a:off x="7243" y="8771"/>
                <a:ext cx="417" cy="456"/>
                <a:chOff x="7717" y="2497"/>
                <a:chExt cx="1580" cy="1620"/>
              </a:xfrm>
            </p:grpSpPr>
            <p:sp>
              <p:nvSpPr>
                <p:cNvPr id="5158" name="AutoShape 17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9" name="Oval 17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60" name="AutoShape 17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61" name="AutoShape 17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7" name="Group 179"/>
              <p:cNvGrpSpPr>
                <a:grpSpLocks/>
              </p:cNvGrpSpPr>
              <p:nvPr/>
            </p:nvGrpSpPr>
            <p:grpSpPr bwMode="auto">
              <a:xfrm rot="27989458">
                <a:off x="8124" y="9686"/>
                <a:ext cx="417" cy="456"/>
                <a:chOff x="7717" y="2497"/>
                <a:chExt cx="1580" cy="1620"/>
              </a:xfrm>
            </p:grpSpPr>
            <p:sp>
              <p:nvSpPr>
                <p:cNvPr id="5154" name="AutoShape 18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5" name="Oval 18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56" name="AutoShape 18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7" name="AutoShape 18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8" name="Group 184"/>
              <p:cNvGrpSpPr>
                <a:grpSpLocks/>
              </p:cNvGrpSpPr>
              <p:nvPr/>
            </p:nvGrpSpPr>
            <p:grpSpPr bwMode="auto">
              <a:xfrm rot="-5521761">
                <a:off x="4786" y="8135"/>
                <a:ext cx="418" cy="454"/>
                <a:chOff x="7717" y="2497"/>
                <a:chExt cx="1580" cy="1620"/>
              </a:xfrm>
            </p:grpSpPr>
            <p:sp>
              <p:nvSpPr>
                <p:cNvPr id="5150" name="AutoShape 18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1" name="Oval 18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52" name="AutoShape 18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53" name="AutoShape 18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39" name="Group 189"/>
              <p:cNvGrpSpPr>
                <a:grpSpLocks/>
              </p:cNvGrpSpPr>
              <p:nvPr/>
            </p:nvGrpSpPr>
            <p:grpSpPr bwMode="auto">
              <a:xfrm rot="11695756">
                <a:off x="6475" y="7672"/>
                <a:ext cx="418" cy="454"/>
                <a:chOff x="7717" y="2497"/>
                <a:chExt cx="1580" cy="1620"/>
              </a:xfrm>
            </p:grpSpPr>
            <p:sp>
              <p:nvSpPr>
                <p:cNvPr id="5146" name="AutoShape 19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7" name="Oval 19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48" name="AutoShape 19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9" name="AutoShape 19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40" name="Group 194"/>
              <p:cNvGrpSpPr>
                <a:grpSpLocks/>
              </p:cNvGrpSpPr>
              <p:nvPr/>
            </p:nvGrpSpPr>
            <p:grpSpPr bwMode="auto">
              <a:xfrm rot="-4674980">
                <a:off x="5794" y="7189"/>
                <a:ext cx="418" cy="454"/>
                <a:chOff x="7717" y="2497"/>
                <a:chExt cx="1580" cy="1620"/>
              </a:xfrm>
            </p:grpSpPr>
            <p:sp>
              <p:nvSpPr>
                <p:cNvPr id="5142" name="AutoShape 19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3" name="Oval 19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44" name="AutoShape 19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45" name="AutoShape 19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5141" name="Freeform 199"/>
              <p:cNvSpPr>
                <a:spLocks/>
              </p:cNvSpPr>
              <p:nvPr/>
            </p:nvSpPr>
            <p:spPr bwMode="auto">
              <a:xfrm>
                <a:off x="6607" y="9663"/>
                <a:ext cx="617" cy="1937"/>
              </a:xfrm>
              <a:custGeom>
                <a:avLst/>
                <a:gdLst>
                  <a:gd name="T0" fmla="*/ 144 w 617"/>
                  <a:gd name="T1" fmla="*/ 0 h 1937"/>
                  <a:gd name="T2" fmla="*/ 79 w 617"/>
                  <a:gd name="T3" fmla="*/ 896 h 1937"/>
                  <a:gd name="T4" fmla="*/ 617 w 617"/>
                  <a:gd name="T5" fmla="*/ 1937 h 1937"/>
                </a:gdLst>
                <a:ahLst/>
                <a:cxnLst>
                  <a:cxn ang="0">
                    <a:pos x="T0" y="T1"/>
                  </a:cxn>
                  <a:cxn ang="0">
                    <a:pos x="T2" y="T3"/>
                  </a:cxn>
                  <a:cxn ang="0">
                    <a:pos x="T4" y="T5"/>
                  </a:cxn>
                </a:cxnLst>
                <a:rect l="0" t="0" r="r" b="b"/>
                <a:pathLst>
                  <a:path w="617" h="1937">
                    <a:moveTo>
                      <a:pt x="144" y="0"/>
                    </a:moveTo>
                    <a:cubicBezTo>
                      <a:pt x="72" y="286"/>
                      <a:pt x="0" y="573"/>
                      <a:pt x="79" y="896"/>
                    </a:cubicBezTo>
                    <a:cubicBezTo>
                      <a:pt x="158" y="1219"/>
                      <a:pt x="527" y="1767"/>
                      <a:pt x="617" y="1937"/>
                    </a:cubicBezTo>
                  </a:path>
                </a:pathLst>
              </a:custGeom>
              <a:noFill/>
              <a:ln w="19050">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cxnSp>
          <p:nvCxnSpPr>
            <p:cNvPr id="2248" name="AutoShape 200"/>
            <p:cNvCxnSpPr>
              <a:cxnSpLocks noChangeShapeType="1"/>
            </p:cNvCxnSpPr>
            <p:nvPr/>
          </p:nvCxnSpPr>
          <p:spPr bwMode="auto">
            <a:xfrm>
              <a:off x="3855" y="6456"/>
              <a:ext cx="5650" cy="0"/>
            </a:xfrm>
            <a:prstGeom prst="straightConnector1">
              <a:avLst/>
            </a:prstGeom>
            <a:noFill/>
            <a:ln w="76200">
              <a:solidFill>
                <a:srgbClr val="C00000"/>
              </a:solidFill>
              <a:round/>
              <a:headEnd/>
              <a:tailEnd/>
            </a:ln>
            <a:extLst>
              <a:ext uri="{909E8E84-426E-40DD-AFC4-6F175D3DCCD1}">
                <a14:hiddenFill xmlns:a14="http://schemas.microsoft.com/office/drawing/2010/main">
                  <a:noFill/>
                </a14:hiddenFill>
              </a:ext>
            </a:extLst>
          </p:spPr>
        </p:cxnSp>
        <p:cxnSp>
          <p:nvCxnSpPr>
            <p:cNvPr id="2249" name="AutoShape 201"/>
            <p:cNvCxnSpPr>
              <a:cxnSpLocks noChangeShapeType="1"/>
            </p:cNvCxnSpPr>
            <p:nvPr/>
          </p:nvCxnSpPr>
          <p:spPr bwMode="auto">
            <a:xfrm>
              <a:off x="3855" y="11724"/>
              <a:ext cx="5650" cy="0"/>
            </a:xfrm>
            <a:prstGeom prst="straightConnector1">
              <a:avLst/>
            </a:prstGeom>
            <a:noFill/>
            <a:ln w="76200">
              <a:solidFill>
                <a:srgbClr val="FFC000"/>
              </a:solidFill>
              <a:round/>
              <a:headEnd/>
              <a:tailEnd/>
            </a:ln>
            <a:extLst>
              <a:ext uri="{909E8E84-426E-40DD-AFC4-6F175D3DCCD1}">
                <a14:hiddenFill xmlns:a14="http://schemas.microsoft.com/office/drawing/2010/main">
                  <a:noFill/>
                </a14:hiddenFill>
              </a:ext>
            </a:extLst>
          </p:spPr>
        </p:cxnSp>
        <p:cxnSp>
          <p:nvCxnSpPr>
            <p:cNvPr id="2250" name="AutoShape 202"/>
            <p:cNvCxnSpPr>
              <a:cxnSpLocks noChangeShapeType="1"/>
            </p:cNvCxnSpPr>
            <p:nvPr/>
          </p:nvCxnSpPr>
          <p:spPr bwMode="auto">
            <a:xfrm flipV="1">
              <a:off x="9505" y="6457"/>
              <a:ext cx="26" cy="5267"/>
            </a:xfrm>
            <a:prstGeom prst="straightConnector1">
              <a:avLst/>
            </a:prstGeom>
            <a:noFill/>
            <a:ln w="76200">
              <a:solidFill>
                <a:srgbClr val="4F81BD"/>
              </a:solidFill>
              <a:round/>
              <a:headEnd/>
              <a:tailEnd/>
            </a:ln>
            <a:extLst>
              <a:ext uri="{909E8E84-426E-40DD-AFC4-6F175D3DCCD1}">
                <a14:hiddenFill xmlns:a14="http://schemas.microsoft.com/office/drawing/2010/main">
                  <a:noFill/>
                </a14:hiddenFill>
              </a:ext>
            </a:extLst>
          </p:spPr>
        </p:cxnSp>
        <p:cxnSp>
          <p:nvCxnSpPr>
            <p:cNvPr id="2251" name="AutoShape 203"/>
            <p:cNvCxnSpPr>
              <a:cxnSpLocks noChangeShapeType="1"/>
            </p:cNvCxnSpPr>
            <p:nvPr/>
          </p:nvCxnSpPr>
          <p:spPr bwMode="auto">
            <a:xfrm flipV="1">
              <a:off x="3855" y="6456"/>
              <a:ext cx="26" cy="5267"/>
            </a:xfrm>
            <a:prstGeom prst="straightConnector1">
              <a:avLst/>
            </a:prstGeom>
            <a:noFill/>
            <a:ln w="76200">
              <a:solidFill>
                <a:srgbClr val="00B050"/>
              </a:solidFill>
              <a:round/>
              <a:headEnd/>
              <a:tailEnd/>
            </a:ln>
            <a:extLst>
              <a:ext uri="{909E8E84-426E-40DD-AFC4-6F175D3DCCD1}">
                <a14:hiddenFill xmlns:a14="http://schemas.microsoft.com/office/drawing/2010/main">
                  <a:noFill/>
                </a14:hiddenFill>
              </a:ext>
            </a:extLst>
          </p:spPr>
        </p:cxnSp>
      </p:grpSp>
      <p:sp>
        <p:nvSpPr>
          <p:cNvPr id="218" name="Parallélogramme 217"/>
          <p:cNvSpPr/>
          <p:nvPr/>
        </p:nvSpPr>
        <p:spPr>
          <a:xfrm>
            <a:off x="828247" y="392333"/>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couleurs </a:t>
            </a:r>
          </a:p>
        </p:txBody>
      </p:sp>
    </p:spTree>
    <p:extLst>
      <p:ext uri="{BB962C8B-B14F-4D97-AF65-F5344CB8AC3E}">
        <p14:creationId xmlns:p14="http://schemas.microsoft.com/office/powerpoint/2010/main" val="41285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01697" y="781614"/>
            <a:ext cx="3995330" cy="276999"/>
          </a:xfrm>
          <a:prstGeom prst="rect">
            <a:avLst/>
          </a:prstGeom>
          <a:noFill/>
          <a:ln w="12700">
            <a:solidFill>
              <a:schemeClr val="tx1"/>
            </a:solidFill>
          </a:ln>
        </p:spPr>
        <p:txBody>
          <a:bodyPr wrap="square" rtlCol="0">
            <a:spAutoFit/>
          </a:bodyPr>
          <a:lstStyle/>
          <a:p>
            <a:pPr algn="ctr"/>
            <a:r>
              <a:rPr lang="fr-FR" sz="1200" b="1" i="1" u="sng" dirty="0"/>
              <a:t>OBJECTIF</a:t>
            </a:r>
            <a:r>
              <a:rPr lang="fr-FR" sz="1200" i="1" u="sng" dirty="0"/>
              <a:t>: </a:t>
            </a:r>
            <a:r>
              <a:rPr lang="fr-FR" sz="1200" dirty="0"/>
              <a:t>Améliorer les habilités motrices.</a:t>
            </a:r>
          </a:p>
        </p:txBody>
      </p:sp>
      <p:graphicFrame>
        <p:nvGraphicFramePr>
          <p:cNvPr id="7" name="Tableau 6"/>
          <p:cNvGraphicFramePr>
            <a:graphicFrameLocks noGrp="1"/>
          </p:cNvGraphicFramePr>
          <p:nvPr>
            <p:extLst>
              <p:ext uri="{D42A27DB-BD31-4B8C-83A1-F6EECF244321}">
                <p14:modId xmlns:p14="http://schemas.microsoft.com/office/powerpoint/2010/main" val="754990517"/>
              </p:ext>
            </p:extLst>
          </p:nvPr>
        </p:nvGraphicFramePr>
        <p:xfrm>
          <a:off x="301697" y="3266426"/>
          <a:ext cx="3995330" cy="2807208"/>
        </p:xfrm>
        <a:graphic>
          <a:graphicData uri="http://schemas.openxmlformats.org/drawingml/2006/table">
            <a:tbl>
              <a:tblPr firstRow="1" firstCol="1" lastRow="1" lastCol="1" bandRow="1" bandCol="1">
                <a:tableStyleId>{5C22544A-7EE6-4342-B048-85BDC9FD1C3A}</a:tableStyleId>
              </a:tblPr>
              <a:tblGrid>
                <a:gridCol w="3995330">
                  <a:extLst>
                    <a:ext uri="{9D8B030D-6E8A-4147-A177-3AD203B41FA5}">
                      <a16:colId xmlns:a16="http://schemas.microsoft.com/office/drawing/2014/main" val="637915118"/>
                    </a:ext>
                  </a:extLst>
                </a:gridCol>
              </a:tblGrid>
              <a:tr h="2407921">
                <a:tc>
                  <a:txBody>
                    <a:bodyPr/>
                    <a:lstStyle/>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 :</a:t>
                      </a:r>
                      <a:endParaRPr lang="fr-FR" sz="1050" dirty="0">
                        <a:solidFill>
                          <a:schemeClr val="tx1"/>
                        </a:solidFill>
                        <a:effectLst/>
                        <a:latin typeface="Times New Roman" panose="02020603050405020304" pitchFamily="18" charset="0"/>
                        <a:ea typeface="Times New Roman" panose="02020603050405020304" pitchFamily="18" charset="0"/>
                      </a:endParaRPr>
                    </a:p>
                    <a:p>
                      <a:pPr marL="171450" indent="-171450" algn="just">
                        <a:lnSpc>
                          <a:spcPct val="115000"/>
                        </a:lnSpc>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Présenter l'aire de jeu. </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15000"/>
                        </a:lnSpc>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Présenter et faire réaliser par un enfant, chaque tâche du parcours.</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15000"/>
                        </a:lnSpc>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C'est une course entre les 2 équipes, l'équipe qui apporte tous les documents (ballons), sans les faire tomber, et sans se tromper dans les consignes </a:t>
                      </a:r>
                      <a:r>
                        <a:rPr lang="fr-FR" sz="11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gagné</a:t>
                      </a:r>
                      <a:r>
                        <a:rPr lang="fr-FR" sz="11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15000"/>
                        </a:lnSpc>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Placer les éducateurs tout le long du parcours afin de pouvoir leur apporter une aide.</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20"/>
                        </a:spcBef>
                        <a:spcAft>
                          <a:spcPts val="20"/>
                        </a:spcAft>
                      </a:pPr>
                      <a:r>
                        <a:rPr lang="fr-FR" sz="5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20"/>
                        </a:spcBef>
                        <a:spcAft>
                          <a:spcPts val="20"/>
                        </a:spcAft>
                      </a:pPr>
                      <a:r>
                        <a:rPr lang="fr-FR" sz="1100" b="0"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Rendre les joueurs capables de :</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20"/>
                        </a:spcBef>
                        <a:spcAft>
                          <a:spcPts val="20"/>
                        </a:spcAft>
                      </a:pPr>
                      <a:r>
                        <a:rPr lang="fr-FR" sz="1100" b="0"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Courir vite / Ramasser un ballon au sol / Eviter les adversaires / Suivre un parcours / Marquer un essai.</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20"/>
                        </a:spcBef>
                        <a:spcAft>
                          <a:spcPts val="20"/>
                        </a:spcAft>
                      </a:pPr>
                      <a:r>
                        <a:rPr lang="fr-FR" sz="1100" b="1"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10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l">
                        <a:spcBef>
                          <a:spcPts val="20"/>
                        </a:spcBef>
                        <a:spcAft>
                          <a:spcPts val="20"/>
                        </a:spcAft>
                      </a:pPr>
                      <a:r>
                        <a:rPr lang="fr-FR" sz="1100" b="1" i="1"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ORGANISATION :</a:t>
                      </a:r>
                      <a:r>
                        <a:rPr lang="fr-FR" sz="11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fr-FR" sz="11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Plots, 16 ballons (ou plus) , espace de jeu : 22m x 15m. Zone centrale (mine) 15m * 10m.</a:t>
                      </a:r>
                      <a:endParaRPr lang="fr-FR" sz="1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3488751235"/>
              </p:ext>
            </p:extLst>
          </p:nvPr>
        </p:nvGraphicFramePr>
        <p:xfrm>
          <a:off x="301697" y="1139034"/>
          <a:ext cx="3995330" cy="2026920"/>
        </p:xfrm>
        <a:graphic>
          <a:graphicData uri="http://schemas.openxmlformats.org/drawingml/2006/table">
            <a:tbl>
              <a:tblPr firstRow="1" firstCol="1" lastRow="1" lastCol="1" bandRow="1" bandCol="1">
                <a:tableStyleId>{5C22544A-7EE6-4342-B048-85BDC9FD1C3A}</a:tableStyleId>
              </a:tblPr>
              <a:tblGrid>
                <a:gridCol w="3995330">
                  <a:extLst>
                    <a:ext uri="{9D8B030D-6E8A-4147-A177-3AD203B41FA5}">
                      <a16:colId xmlns:a16="http://schemas.microsoft.com/office/drawing/2014/main" val="2001156836"/>
                    </a:ext>
                  </a:extLst>
                </a:gridCol>
              </a:tblGrid>
              <a:tr h="1567543">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 JEU </a:t>
                      </a:r>
                      <a:r>
                        <a:rPr lang="fr-FR" sz="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(l'histoire) </a:t>
                      </a:r>
                      <a:endParaRPr lang="fr-FR"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algn="just" defTabSz="914400" rtl="0" eaLnBrk="1" latinLnBrk="0" hangingPunct="1">
                        <a:spcBef>
                          <a:spcPts val="20"/>
                        </a:spcBef>
                        <a:spcAft>
                          <a:spcPts val="20"/>
                        </a:spcAft>
                      </a:pPr>
                      <a:r>
                        <a:rPr lang="fr-FR" sz="1100" b="0" i="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Nous sommes en pleine bataille, le commandant compte sur nous pour aller déposer des documents de la plus haute importance dans notre base situé derrière les lignes ennemies !</a:t>
                      </a:r>
                      <a:r>
                        <a:rPr lang="fr-FR" sz="1100" b="0" i="0" kern="120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100" b="0" i="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Chaque petit soldat à en sa possession un de ces documents, et chacun va avoir un rôle extrêmement important !</a:t>
                      </a:r>
                    </a:p>
                    <a:p>
                      <a:pPr marL="0" algn="just" defTabSz="914400" rtl="0" eaLnBrk="1" latinLnBrk="0" hangingPunct="1">
                        <a:spcBef>
                          <a:spcPts val="20"/>
                        </a:spcBef>
                        <a:spcAft>
                          <a:spcPts val="20"/>
                        </a:spcAft>
                      </a:pPr>
                      <a:r>
                        <a:rPr lang="fr-FR" sz="1100" b="0" i="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Bien entendu, les soldats adverses vont tout faire également pour apporter les informations en premier !</a:t>
                      </a:r>
                    </a:p>
                    <a:p>
                      <a:pPr marL="0" algn="just" defTabSz="914400" rtl="0" eaLnBrk="1" latinLnBrk="0" hangingPunct="1">
                        <a:spcBef>
                          <a:spcPts val="20"/>
                        </a:spcBef>
                        <a:spcAft>
                          <a:spcPts val="20"/>
                        </a:spcAft>
                      </a:pPr>
                      <a:r>
                        <a:rPr lang="fr-FR" sz="1100" b="0" i="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Afin de ne pas se faire attraper par l'ennemi, chaque soldat devra transporter son document l’un après l’autre !</a:t>
                      </a:r>
                    </a:p>
                    <a:p>
                      <a:pPr marL="0" algn="just" defTabSz="914400" rtl="0" eaLnBrk="1" latinLnBrk="0" hangingPunct="1">
                        <a:spcBef>
                          <a:spcPts val="20"/>
                        </a:spcBef>
                        <a:spcAft>
                          <a:spcPts val="20"/>
                        </a:spcAft>
                      </a:pPr>
                      <a:r>
                        <a:rPr lang="fr-FR" sz="1100" b="0" i="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chemin jusqu'à la base est truffé de piège, il ne faudra en aucun cas sortir du chemin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497589905"/>
              </p:ext>
            </p:extLst>
          </p:nvPr>
        </p:nvGraphicFramePr>
        <p:xfrm>
          <a:off x="4388019" y="3267996"/>
          <a:ext cx="4595534" cy="2301240"/>
        </p:xfrm>
        <a:graphic>
          <a:graphicData uri="http://schemas.openxmlformats.org/drawingml/2006/table">
            <a:tbl>
              <a:tblPr/>
              <a:tblGrid>
                <a:gridCol w="4595534">
                  <a:extLst>
                    <a:ext uri="{9D8B030D-6E8A-4147-A177-3AD203B41FA5}">
                      <a16:colId xmlns:a16="http://schemas.microsoft.com/office/drawing/2014/main" val="3774857870"/>
                    </a:ext>
                  </a:extLst>
                </a:gridCol>
              </a:tblGrid>
              <a:tr h="1517361">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200" i="1" dirty="0">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400" b="1" u="none" strike="noStrike"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0.</a:t>
                      </a:r>
                      <a:r>
                        <a:rPr lang="fr-FR" sz="1200" dirty="0">
                          <a:effectLst/>
                          <a:latin typeface="Calibri" panose="020F0502020204030204" pitchFamily="34" charset="0"/>
                          <a:ea typeface="Times New Roman" panose="02020603050405020304" pitchFamily="18" charset="0"/>
                          <a:cs typeface="Arial" panose="020B0604020202020204" pitchFamily="34" charset="0"/>
                        </a:rPr>
                        <a:t> </a:t>
                      </a:r>
                      <a:r>
                        <a:rPr lang="fr-FR" sz="1100" dirty="0">
                          <a:effectLst/>
                          <a:latin typeface="Calibri" panose="020F0502020204030204" pitchFamily="34" charset="0"/>
                          <a:ea typeface="Times New Roman" panose="02020603050405020304" pitchFamily="18" charset="0"/>
                          <a:cs typeface="Arial" panose="020B0604020202020204" pitchFamily="34" charset="0"/>
                        </a:rPr>
                        <a:t>Départ : Tous les joueurs ont un ballon dans les mains, dans leur camp de base.</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4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1.</a:t>
                      </a:r>
                      <a:r>
                        <a:rPr lang="fr-FR" sz="1100" dirty="0">
                          <a:effectLst/>
                          <a:latin typeface="Calibri" panose="020F0502020204030204" pitchFamily="34" charset="0"/>
                          <a:ea typeface="Times New Roman" panose="02020603050405020304" pitchFamily="18" charset="0"/>
                          <a:cs typeface="Arial" panose="020B0604020202020204" pitchFamily="34" charset="0"/>
                        </a:rPr>
                        <a:t> Sprint en ligne droite, tenir son ballon. </a:t>
                      </a:r>
                      <a:r>
                        <a:rPr lang="fr-FR" sz="1100" i="1" u="sng" dirty="0">
                          <a:effectLst/>
                          <a:latin typeface="Calibri" panose="020F0502020204030204" pitchFamily="34" charset="0"/>
                          <a:ea typeface="Times New Roman" panose="02020603050405020304" pitchFamily="18" charset="0"/>
                          <a:cs typeface="Arial" panose="020B0604020202020204" pitchFamily="34" charset="0"/>
                        </a:rPr>
                        <a:t>Aller déposer le ballon dans le cerceau vide, et récupérer le ballon poser dans l'autre cerceau.</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5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2.</a:t>
                      </a:r>
                      <a:r>
                        <a:rPr lang="fr-FR" sz="1100" dirty="0">
                          <a:effectLst/>
                          <a:latin typeface="Calibri" panose="020F0502020204030204" pitchFamily="34" charset="0"/>
                          <a:ea typeface="Times New Roman" panose="02020603050405020304" pitchFamily="18" charset="0"/>
                          <a:cs typeface="Arial" panose="020B0604020202020204" pitchFamily="34" charset="0"/>
                        </a:rPr>
                        <a:t> Suivre le chemin délimité par les plots ou piquets placés au sol (ne pas sortir du chemin - ne pas lâcher le ballon).  </a:t>
                      </a:r>
                      <a:r>
                        <a:rPr lang="fr-FR" sz="1100" i="1" u="sng" dirty="0">
                          <a:effectLst/>
                          <a:latin typeface="Calibri" panose="020F0502020204030204" pitchFamily="34" charset="0"/>
                          <a:ea typeface="Times New Roman" panose="02020603050405020304" pitchFamily="18" charset="0"/>
                          <a:cs typeface="Arial" panose="020B0604020202020204" pitchFamily="34" charset="0"/>
                        </a:rPr>
                        <a:t>Aller déposer le ballon dans le cerceau vide, et récupérer le ballon poser dans l'autre cerceau.</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500" i="1" u="none" strike="noStrike"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3.</a:t>
                      </a:r>
                      <a:r>
                        <a:rPr lang="fr-FR" sz="1100" dirty="0">
                          <a:effectLst/>
                          <a:latin typeface="Calibri" panose="020F0502020204030204" pitchFamily="34" charset="0"/>
                          <a:ea typeface="Times New Roman" panose="02020603050405020304" pitchFamily="18" charset="0"/>
                          <a:cs typeface="Arial" panose="020B0604020202020204" pitchFamily="34" charset="0"/>
                        </a:rPr>
                        <a:t> Passer au-dessus de l'obstacle, puis en dessous du suivant... Aller déposer le ballon derrière la ligne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600"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ctr">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&gt; Départ du joueur suivant !</a:t>
                      </a:r>
                      <a:endParaRPr lang="fr-F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411187" cy="413492"/>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pSp>
        <p:nvGrpSpPr>
          <p:cNvPr id="17" name="Group 2"/>
          <p:cNvGrpSpPr>
            <a:grpSpLocks/>
          </p:cNvGrpSpPr>
          <p:nvPr/>
        </p:nvGrpSpPr>
        <p:grpSpPr bwMode="auto">
          <a:xfrm>
            <a:off x="4584014" y="1419526"/>
            <a:ext cx="4018532" cy="1710007"/>
            <a:chOff x="1025" y="7050"/>
            <a:chExt cx="8862" cy="4320"/>
          </a:xfrm>
        </p:grpSpPr>
        <p:grpSp>
          <p:nvGrpSpPr>
            <p:cNvPr id="2290" name="Group 3"/>
            <p:cNvGrpSpPr>
              <a:grpSpLocks/>
            </p:cNvGrpSpPr>
            <p:nvPr/>
          </p:nvGrpSpPr>
          <p:grpSpPr bwMode="auto">
            <a:xfrm>
              <a:off x="1079" y="7050"/>
              <a:ext cx="8808" cy="4320"/>
              <a:chOff x="1079" y="7050"/>
              <a:chExt cx="8808" cy="4320"/>
            </a:xfrm>
          </p:grpSpPr>
          <p:grpSp>
            <p:nvGrpSpPr>
              <p:cNvPr id="5460" name="Group 4"/>
              <p:cNvGrpSpPr>
                <a:grpSpLocks/>
              </p:cNvGrpSpPr>
              <p:nvPr/>
            </p:nvGrpSpPr>
            <p:grpSpPr bwMode="auto">
              <a:xfrm>
                <a:off x="1079" y="7050"/>
                <a:ext cx="8808" cy="4320"/>
                <a:chOff x="1079" y="7050"/>
                <a:chExt cx="8808" cy="4320"/>
              </a:xfrm>
            </p:grpSpPr>
            <p:grpSp>
              <p:nvGrpSpPr>
                <p:cNvPr id="1047" name="Group 5"/>
                <p:cNvGrpSpPr>
                  <a:grpSpLocks/>
                </p:cNvGrpSpPr>
                <p:nvPr/>
              </p:nvGrpSpPr>
              <p:grpSpPr bwMode="auto">
                <a:xfrm>
                  <a:off x="1079" y="7050"/>
                  <a:ext cx="8808" cy="4320"/>
                  <a:chOff x="1079" y="7050"/>
                  <a:chExt cx="8808" cy="4320"/>
                </a:xfrm>
              </p:grpSpPr>
              <p:sp>
                <p:nvSpPr>
                  <p:cNvPr id="1053" name="Rectangle 6"/>
                  <p:cNvSpPr>
                    <a:spLocks noChangeArrowheads="1"/>
                  </p:cNvSpPr>
                  <p:nvPr/>
                </p:nvSpPr>
                <p:spPr bwMode="auto">
                  <a:xfrm>
                    <a:off x="1079" y="7050"/>
                    <a:ext cx="8808" cy="4320"/>
                  </a:xfrm>
                  <a:prstGeom prst="rect">
                    <a:avLst/>
                  </a:prstGeom>
                  <a:solidFill>
                    <a:srgbClr val="9BBB59"/>
                  </a:solidFill>
                  <a:ln w="3810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54" name="Rectangle 7"/>
                  <p:cNvSpPr>
                    <a:spLocks noChangeArrowheads="1"/>
                  </p:cNvSpPr>
                  <p:nvPr/>
                </p:nvSpPr>
                <p:spPr bwMode="auto">
                  <a:xfrm>
                    <a:off x="1079" y="7050"/>
                    <a:ext cx="918" cy="4320"/>
                  </a:xfrm>
                  <a:prstGeom prst="rect">
                    <a:avLst/>
                  </a:prstGeom>
                  <a:solidFill>
                    <a:srgbClr val="9BBB59"/>
                  </a:solidFill>
                  <a:ln w="3810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55" name="Rectangle 8"/>
                  <p:cNvSpPr>
                    <a:spLocks noChangeArrowheads="1"/>
                  </p:cNvSpPr>
                  <p:nvPr/>
                </p:nvSpPr>
                <p:spPr bwMode="auto">
                  <a:xfrm>
                    <a:off x="8969" y="7050"/>
                    <a:ext cx="918" cy="4320"/>
                  </a:xfrm>
                  <a:prstGeom prst="rect">
                    <a:avLst/>
                  </a:prstGeom>
                  <a:solidFill>
                    <a:srgbClr val="9BBB59"/>
                  </a:solidFill>
                  <a:ln w="3810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grpSp>
            <p:cxnSp>
              <p:nvCxnSpPr>
                <p:cNvPr id="1048" name="AutoShape 9"/>
                <p:cNvCxnSpPr>
                  <a:cxnSpLocks noChangeShapeType="1"/>
                </p:cNvCxnSpPr>
                <p:nvPr/>
              </p:nvCxnSpPr>
              <p:spPr bwMode="auto">
                <a:xfrm>
                  <a:off x="1079" y="9201"/>
                  <a:ext cx="8808" cy="0"/>
                </a:xfrm>
                <a:prstGeom prst="straightConnector1">
                  <a:avLst/>
                </a:prstGeom>
                <a:noFill/>
                <a:ln w="38100">
                  <a:solidFill>
                    <a:srgbClr val="F2F2F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049" name="AutoShape 10"/>
                <p:cNvCxnSpPr>
                  <a:cxnSpLocks noChangeShapeType="1"/>
                </p:cNvCxnSpPr>
                <p:nvPr/>
              </p:nvCxnSpPr>
              <p:spPr bwMode="auto">
                <a:xfrm>
                  <a:off x="3722" y="7050"/>
                  <a:ext cx="0" cy="4320"/>
                </a:xfrm>
                <a:prstGeom prst="straightConnector1">
                  <a:avLst/>
                </a:prstGeom>
                <a:noFill/>
                <a:ln w="28575">
                  <a:solidFill>
                    <a:srgbClr val="C0504D"/>
                  </a:solidFill>
                  <a:prstDash val="sysDot"/>
                  <a:round/>
                  <a:headEnd/>
                  <a:tailEnd/>
                </a:ln>
                <a:extLst>
                  <a:ext uri="{909E8E84-426E-40DD-AFC4-6F175D3DCCD1}">
                    <a14:hiddenFill xmlns:a14="http://schemas.microsoft.com/office/drawing/2010/main">
                      <a:noFill/>
                    </a14:hiddenFill>
                  </a:ext>
                </a:extLst>
              </p:spPr>
            </p:cxnSp>
            <p:cxnSp>
              <p:nvCxnSpPr>
                <p:cNvPr id="1050" name="AutoShape 11"/>
                <p:cNvCxnSpPr>
                  <a:cxnSpLocks noChangeShapeType="1"/>
                </p:cNvCxnSpPr>
                <p:nvPr/>
              </p:nvCxnSpPr>
              <p:spPr bwMode="auto">
                <a:xfrm>
                  <a:off x="4336" y="7050"/>
                  <a:ext cx="0" cy="4320"/>
                </a:xfrm>
                <a:prstGeom prst="straightConnector1">
                  <a:avLst/>
                </a:prstGeom>
                <a:noFill/>
                <a:ln w="28575">
                  <a:solidFill>
                    <a:srgbClr val="C0504D"/>
                  </a:solidFill>
                  <a:prstDash val="sysDot"/>
                  <a:round/>
                  <a:headEnd/>
                  <a:tailEnd/>
                </a:ln>
                <a:extLst>
                  <a:ext uri="{909E8E84-426E-40DD-AFC4-6F175D3DCCD1}">
                    <a14:hiddenFill xmlns:a14="http://schemas.microsoft.com/office/drawing/2010/main">
                      <a:noFill/>
                    </a14:hiddenFill>
                  </a:ext>
                </a:extLst>
              </p:spPr>
            </p:cxnSp>
            <p:cxnSp>
              <p:nvCxnSpPr>
                <p:cNvPr id="1051" name="AutoShape 12"/>
                <p:cNvCxnSpPr>
                  <a:cxnSpLocks noChangeShapeType="1"/>
                </p:cNvCxnSpPr>
                <p:nvPr/>
              </p:nvCxnSpPr>
              <p:spPr bwMode="auto">
                <a:xfrm>
                  <a:off x="6244" y="7050"/>
                  <a:ext cx="0" cy="4320"/>
                </a:xfrm>
                <a:prstGeom prst="straightConnector1">
                  <a:avLst/>
                </a:prstGeom>
                <a:noFill/>
                <a:ln w="28575">
                  <a:solidFill>
                    <a:srgbClr val="C0504D"/>
                  </a:solidFill>
                  <a:prstDash val="sysDot"/>
                  <a:round/>
                  <a:headEnd/>
                  <a:tailEnd/>
                </a:ln>
                <a:extLst>
                  <a:ext uri="{909E8E84-426E-40DD-AFC4-6F175D3DCCD1}">
                    <a14:hiddenFill xmlns:a14="http://schemas.microsoft.com/office/drawing/2010/main">
                      <a:noFill/>
                    </a14:hiddenFill>
                  </a:ext>
                </a:extLst>
              </p:spPr>
            </p:cxnSp>
            <p:cxnSp>
              <p:nvCxnSpPr>
                <p:cNvPr id="1052" name="AutoShape 13"/>
                <p:cNvCxnSpPr>
                  <a:cxnSpLocks noChangeShapeType="1"/>
                </p:cNvCxnSpPr>
                <p:nvPr/>
              </p:nvCxnSpPr>
              <p:spPr bwMode="auto">
                <a:xfrm>
                  <a:off x="6858" y="7050"/>
                  <a:ext cx="0" cy="4320"/>
                </a:xfrm>
                <a:prstGeom prst="straightConnector1">
                  <a:avLst/>
                </a:prstGeom>
                <a:noFill/>
                <a:ln w="28575">
                  <a:solidFill>
                    <a:srgbClr val="C0504D"/>
                  </a:solidFill>
                  <a:prstDash val="sysDot"/>
                  <a:round/>
                  <a:headEnd/>
                  <a:tailEnd/>
                </a:ln>
                <a:extLst>
                  <a:ext uri="{909E8E84-426E-40DD-AFC4-6F175D3DCCD1}">
                    <a14:hiddenFill xmlns:a14="http://schemas.microsoft.com/office/drawing/2010/main">
                      <a:noFill/>
                    </a14:hiddenFill>
                  </a:ext>
                </a:extLst>
              </p:spPr>
            </p:cxnSp>
          </p:grpSp>
          <p:sp>
            <p:nvSpPr>
              <p:cNvPr id="5461" name="AutoShape 14"/>
              <p:cNvSpPr>
                <a:spLocks noChangeArrowheads="1"/>
              </p:cNvSpPr>
              <p:nvPr/>
            </p:nvSpPr>
            <p:spPr bwMode="auto">
              <a:xfrm>
                <a:off x="3809" y="7495"/>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2" name="AutoShape 15"/>
              <p:cNvSpPr>
                <a:spLocks noChangeArrowheads="1"/>
              </p:cNvSpPr>
              <p:nvPr/>
            </p:nvSpPr>
            <p:spPr bwMode="auto">
              <a:xfrm>
                <a:off x="3832" y="9758"/>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3" name="AutoShape 16"/>
              <p:cNvSpPr>
                <a:spLocks noChangeArrowheads="1"/>
              </p:cNvSpPr>
              <p:nvPr/>
            </p:nvSpPr>
            <p:spPr bwMode="auto">
              <a:xfrm>
                <a:off x="3785" y="8205"/>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4" name="AutoShape 17"/>
              <p:cNvSpPr>
                <a:spLocks noChangeArrowheads="1"/>
              </p:cNvSpPr>
              <p:nvPr/>
            </p:nvSpPr>
            <p:spPr bwMode="auto">
              <a:xfrm>
                <a:off x="3785" y="10510"/>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5" name="AutoShape 18"/>
              <p:cNvSpPr>
                <a:spLocks noChangeArrowheads="1"/>
              </p:cNvSpPr>
              <p:nvPr/>
            </p:nvSpPr>
            <p:spPr bwMode="auto">
              <a:xfrm>
                <a:off x="6316" y="7497"/>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6" name="AutoShape 19"/>
              <p:cNvSpPr>
                <a:spLocks noChangeArrowheads="1"/>
              </p:cNvSpPr>
              <p:nvPr/>
            </p:nvSpPr>
            <p:spPr bwMode="auto">
              <a:xfrm>
                <a:off x="6339" y="9760"/>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7" name="AutoShape 20"/>
              <p:cNvSpPr>
                <a:spLocks noChangeArrowheads="1"/>
              </p:cNvSpPr>
              <p:nvPr/>
            </p:nvSpPr>
            <p:spPr bwMode="auto">
              <a:xfrm>
                <a:off x="6292" y="8207"/>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8" name="AutoShape 21"/>
              <p:cNvSpPr>
                <a:spLocks noChangeArrowheads="1"/>
              </p:cNvSpPr>
              <p:nvPr/>
            </p:nvSpPr>
            <p:spPr bwMode="auto">
              <a:xfrm>
                <a:off x="6292" y="10512"/>
                <a:ext cx="490" cy="472"/>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69" name="AutoShape 22"/>
              <p:cNvSpPr>
                <a:spLocks noChangeArrowheads="1"/>
              </p:cNvSpPr>
              <p:nvPr/>
            </p:nvSpPr>
            <p:spPr bwMode="auto">
              <a:xfrm>
                <a:off x="2132" y="7839"/>
                <a:ext cx="1414" cy="579"/>
              </a:xfrm>
              <a:prstGeom prst="rightArrow">
                <a:avLst>
                  <a:gd name="adj1" fmla="val 50000"/>
                  <a:gd name="adj2" fmla="val 61054"/>
                </a:avLst>
              </a:prstGeom>
              <a:solidFill>
                <a:srgbClr val="FFFFFF"/>
              </a:solidFill>
              <a:ln w="28575">
                <a:solidFill>
                  <a:srgbClr val="C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70" name="AutoShape 23"/>
              <p:cNvSpPr>
                <a:spLocks noChangeArrowheads="1"/>
              </p:cNvSpPr>
              <p:nvPr/>
            </p:nvSpPr>
            <p:spPr bwMode="auto">
              <a:xfrm>
                <a:off x="2132" y="9933"/>
                <a:ext cx="1414" cy="579"/>
              </a:xfrm>
              <a:prstGeom prst="rightArrow">
                <a:avLst>
                  <a:gd name="adj1" fmla="val 50000"/>
                  <a:gd name="adj2" fmla="val 61054"/>
                </a:avLst>
              </a:prstGeom>
              <a:solidFill>
                <a:srgbClr val="FFFFFF"/>
              </a:solidFill>
              <a:ln w="28575">
                <a:solidFill>
                  <a:srgbClr val="C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5471" name="Group 24"/>
              <p:cNvGrpSpPr>
                <a:grpSpLocks/>
              </p:cNvGrpSpPr>
              <p:nvPr/>
            </p:nvGrpSpPr>
            <p:grpSpPr bwMode="auto">
              <a:xfrm>
                <a:off x="4340" y="7448"/>
                <a:ext cx="1999" cy="1150"/>
                <a:chOff x="4340" y="7448"/>
                <a:chExt cx="1999" cy="1150"/>
              </a:xfrm>
            </p:grpSpPr>
            <p:sp>
              <p:nvSpPr>
                <p:cNvPr id="1036" name="AutoShape 25"/>
                <p:cNvSpPr>
                  <a:spLocks noChangeArrowheads="1"/>
                </p:cNvSpPr>
                <p:nvPr/>
              </p:nvSpPr>
              <p:spPr bwMode="auto">
                <a:xfrm>
                  <a:off x="4399" y="841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7" name="AutoShape 26"/>
                <p:cNvSpPr>
                  <a:spLocks noChangeArrowheads="1"/>
                </p:cNvSpPr>
                <p:nvPr/>
              </p:nvSpPr>
              <p:spPr bwMode="auto">
                <a:xfrm>
                  <a:off x="4340" y="796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8" name="AutoShape 27"/>
                <p:cNvSpPr>
                  <a:spLocks noChangeArrowheads="1"/>
                </p:cNvSpPr>
                <p:nvPr/>
              </p:nvSpPr>
              <p:spPr bwMode="auto">
                <a:xfrm>
                  <a:off x="4725" y="765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9" name="AutoShape 28"/>
                <p:cNvSpPr>
                  <a:spLocks noChangeArrowheads="1"/>
                </p:cNvSpPr>
                <p:nvPr/>
              </p:nvSpPr>
              <p:spPr bwMode="auto">
                <a:xfrm>
                  <a:off x="4725" y="82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0" name="AutoShape 29"/>
                <p:cNvSpPr>
                  <a:spLocks noChangeArrowheads="1"/>
                </p:cNvSpPr>
                <p:nvPr/>
              </p:nvSpPr>
              <p:spPr bwMode="auto">
                <a:xfrm>
                  <a:off x="5123" y="744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1" name="AutoShape 30"/>
                <p:cNvSpPr>
                  <a:spLocks noChangeArrowheads="1"/>
                </p:cNvSpPr>
                <p:nvPr/>
              </p:nvSpPr>
              <p:spPr bwMode="auto">
                <a:xfrm>
                  <a:off x="5123" y="802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2" name="AutoShape 31"/>
                <p:cNvSpPr>
                  <a:spLocks noChangeArrowheads="1"/>
                </p:cNvSpPr>
                <p:nvPr/>
              </p:nvSpPr>
              <p:spPr bwMode="auto">
                <a:xfrm>
                  <a:off x="5480" y="765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3" name="AutoShape 32"/>
                <p:cNvSpPr>
                  <a:spLocks noChangeArrowheads="1"/>
                </p:cNvSpPr>
                <p:nvPr/>
              </p:nvSpPr>
              <p:spPr bwMode="auto">
                <a:xfrm>
                  <a:off x="5480" y="82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4" name="AutoShape 33"/>
                <p:cNvSpPr>
                  <a:spLocks noChangeArrowheads="1"/>
                </p:cNvSpPr>
                <p:nvPr/>
              </p:nvSpPr>
              <p:spPr bwMode="auto">
                <a:xfrm>
                  <a:off x="5936" y="82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5" name="AutoShape 34"/>
                <p:cNvSpPr>
                  <a:spLocks noChangeArrowheads="1"/>
                </p:cNvSpPr>
                <p:nvPr/>
              </p:nvSpPr>
              <p:spPr bwMode="auto">
                <a:xfrm>
                  <a:off x="5877" y="778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46" name="Freeform 35"/>
                <p:cNvSpPr>
                  <a:spLocks/>
                </p:cNvSpPr>
                <p:nvPr/>
              </p:nvSpPr>
              <p:spPr bwMode="auto">
                <a:xfrm>
                  <a:off x="4520" y="7773"/>
                  <a:ext cx="1819" cy="465"/>
                </a:xfrm>
                <a:custGeom>
                  <a:avLst/>
                  <a:gdLst>
                    <a:gd name="T0" fmla="*/ 0 w 1819"/>
                    <a:gd name="T1" fmla="*/ 465 h 465"/>
                    <a:gd name="T2" fmla="*/ 603 w 1819"/>
                    <a:gd name="T3" fmla="*/ 66 h 465"/>
                    <a:gd name="T4" fmla="*/ 771 w 1819"/>
                    <a:gd name="T5" fmla="*/ 66 h 465"/>
                    <a:gd name="T6" fmla="*/ 1357 w 1819"/>
                    <a:gd name="T7" fmla="*/ 374 h 465"/>
                    <a:gd name="T8" fmla="*/ 1819 w 1819"/>
                    <a:gd name="T9" fmla="*/ 254 h 465"/>
                  </a:gdLst>
                  <a:ahLst/>
                  <a:cxnLst>
                    <a:cxn ang="0">
                      <a:pos x="T0" y="T1"/>
                    </a:cxn>
                    <a:cxn ang="0">
                      <a:pos x="T2" y="T3"/>
                    </a:cxn>
                    <a:cxn ang="0">
                      <a:pos x="T4" y="T5"/>
                    </a:cxn>
                    <a:cxn ang="0">
                      <a:pos x="T6" y="T7"/>
                    </a:cxn>
                    <a:cxn ang="0">
                      <a:pos x="T8" y="T9"/>
                    </a:cxn>
                  </a:cxnLst>
                  <a:rect l="0" t="0" r="r" b="b"/>
                  <a:pathLst>
                    <a:path w="1819" h="465">
                      <a:moveTo>
                        <a:pt x="0" y="465"/>
                      </a:moveTo>
                      <a:cubicBezTo>
                        <a:pt x="237" y="298"/>
                        <a:pt x="475" y="132"/>
                        <a:pt x="603" y="66"/>
                      </a:cubicBezTo>
                      <a:cubicBezTo>
                        <a:pt x="731" y="0"/>
                        <a:pt x="645" y="15"/>
                        <a:pt x="771" y="66"/>
                      </a:cubicBezTo>
                      <a:cubicBezTo>
                        <a:pt x="897" y="117"/>
                        <a:pt x="1183" y="343"/>
                        <a:pt x="1357" y="374"/>
                      </a:cubicBezTo>
                      <a:cubicBezTo>
                        <a:pt x="1531" y="405"/>
                        <a:pt x="1675" y="329"/>
                        <a:pt x="1819" y="254"/>
                      </a:cubicBezTo>
                    </a:path>
                  </a:pathLst>
                </a:custGeom>
                <a:noFill/>
                <a:ln w="28575" cap="rnd">
                  <a:solidFill>
                    <a:srgbClr val="FFFFFF"/>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5472" name="Group 36"/>
              <p:cNvGrpSpPr>
                <a:grpSpLocks/>
              </p:cNvGrpSpPr>
              <p:nvPr/>
            </p:nvGrpSpPr>
            <p:grpSpPr bwMode="auto">
              <a:xfrm>
                <a:off x="4322" y="9638"/>
                <a:ext cx="1999" cy="1150"/>
                <a:chOff x="4340" y="7448"/>
                <a:chExt cx="1999" cy="1150"/>
              </a:xfrm>
            </p:grpSpPr>
            <p:sp>
              <p:nvSpPr>
                <p:cNvPr id="1025" name="AutoShape 37"/>
                <p:cNvSpPr>
                  <a:spLocks noChangeArrowheads="1"/>
                </p:cNvSpPr>
                <p:nvPr/>
              </p:nvSpPr>
              <p:spPr bwMode="auto">
                <a:xfrm>
                  <a:off x="4399" y="841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6" name="AutoShape 38"/>
                <p:cNvSpPr>
                  <a:spLocks noChangeArrowheads="1"/>
                </p:cNvSpPr>
                <p:nvPr/>
              </p:nvSpPr>
              <p:spPr bwMode="auto">
                <a:xfrm>
                  <a:off x="4340" y="796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7" name="AutoShape 39"/>
                <p:cNvSpPr>
                  <a:spLocks noChangeArrowheads="1"/>
                </p:cNvSpPr>
                <p:nvPr/>
              </p:nvSpPr>
              <p:spPr bwMode="auto">
                <a:xfrm>
                  <a:off x="4725" y="765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8" name="AutoShape 40"/>
                <p:cNvSpPr>
                  <a:spLocks noChangeArrowheads="1"/>
                </p:cNvSpPr>
                <p:nvPr/>
              </p:nvSpPr>
              <p:spPr bwMode="auto">
                <a:xfrm>
                  <a:off x="4725" y="82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9" name="AutoShape 41"/>
                <p:cNvSpPr>
                  <a:spLocks noChangeArrowheads="1"/>
                </p:cNvSpPr>
                <p:nvPr/>
              </p:nvSpPr>
              <p:spPr bwMode="auto">
                <a:xfrm>
                  <a:off x="5123" y="744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0" name="AutoShape 42"/>
                <p:cNvSpPr>
                  <a:spLocks noChangeArrowheads="1"/>
                </p:cNvSpPr>
                <p:nvPr/>
              </p:nvSpPr>
              <p:spPr bwMode="auto">
                <a:xfrm>
                  <a:off x="5123" y="802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1" name="AutoShape 43"/>
                <p:cNvSpPr>
                  <a:spLocks noChangeArrowheads="1"/>
                </p:cNvSpPr>
                <p:nvPr/>
              </p:nvSpPr>
              <p:spPr bwMode="auto">
                <a:xfrm>
                  <a:off x="5480" y="765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2" name="AutoShape 44"/>
                <p:cNvSpPr>
                  <a:spLocks noChangeArrowheads="1"/>
                </p:cNvSpPr>
                <p:nvPr/>
              </p:nvSpPr>
              <p:spPr bwMode="auto">
                <a:xfrm>
                  <a:off x="5480" y="82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3" name="AutoShape 45"/>
                <p:cNvSpPr>
                  <a:spLocks noChangeArrowheads="1"/>
                </p:cNvSpPr>
                <p:nvPr/>
              </p:nvSpPr>
              <p:spPr bwMode="auto">
                <a:xfrm>
                  <a:off x="5936" y="8238"/>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4" name="AutoShape 46"/>
                <p:cNvSpPr>
                  <a:spLocks noChangeArrowheads="1"/>
                </p:cNvSpPr>
                <p:nvPr/>
              </p:nvSpPr>
              <p:spPr bwMode="auto">
                <a:xfrm>
                  <a:off x="5877" y="7787"/>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5" name="Freeform 47"/>
                <p:cNvSpPr>
                  <a:spLocks/>
                </p:cNvSpPr>
                <p:nvPr/>
              </p:nvSpPr>
              <p:spPr bwMode="auto">
                <a:xfrm>
                  <a:off x="4520" y="7773"/>
                  <a:ext cx="1819" cy="465"/>
                </a:xfrm>
                <a:custGeom>
                  <a:avLst/>
                  <a:gdLst>
                    <a:gd name="T0" fmla="*/ 0 w 1819"/>
                    <a:gd name="T1" fmla="*/ 465 h 465"/>
                    <a:gd name="T2" fmla="*/ 603 w 1819"/>
                    <a:gd name="T3" fmla="*/ 66 h 465"/>
                    <a:gd name="T4" fmla="*/ 771 w 1819"/>
                    <a:gd name="T5" fmla="*/ 66 h 465"/>
                    <a:gd name="T6" fmla="*/ 1357 w 1819"/>
                    <a:gd name="T7" fmla="*/ 374 h 465"/>
                    <a:gd name="T8" fmla="*/ 1819 w 1819"/>
                    <a:gd name="T9" fmla="*/ 254 h 465"/>
                  </a:gdLst>
                  <a:ahLst/>
                  <a:cxnLst>
                    <a:cxn ang="0">
                      <a:pos x="T0" y="T1"/>
                    </a:cxn>
                    <a:cxn ang="0">
                      <a:pos x="T2" y="T3"/>
                    </a:cxn>
                    <a:cxn ang="0">
                      <a:pos x="T4" y="T5"/>
                    </a:cxn>
                    <a:cxn ang="0">
                      <a:pos x="T6" y="T7"/>
                    </a:cxn>
                    <a:cxn ang="0">
                      <a:pos x="T8" y="T9"/>
                    </a:cxn>
                  </a:cxnLst>
                  <a:rect l="0" t="0" r="r" b="b"/>
                  <a:pathLst>
                    <a:path w="1819" h="465">
                      <a:moveTo>
                        <a:pt x="0" y="465"/>
                      </a:moveTo>
                      <a:cubicBezTo>
                        <a:pt x="237" y="298"/>
                        <a:pt x="475" y="132"/>
                        <a:pt x="603" y="66"/>
                      </a:cubicBezTo>
                      <a:cubicBezTo>
                        <a:pt x="731" y="0"/>
                        <a:pt x="645" y="15"/>
                        <a:pt x="771" y="66"/>
                      </a:cubicBezTo>
                      <a:cubicBezTo>
                        <a:pt x="897" y="117"/>
                        <a:pt x="1183" y="343"/>
                        <a:pt x="1357" y="374"/>
                      </a:cubicBezTo>
                      <a:cubicBezTo>
                        <a:pt x="1531" y="405"/>
                        <a:pt x="1675" y="329"/>
                        <a:pt x="1819" y="254"/>
                      </a:cubicBezTo>
                    </a:path>
                  </a:pathLst>
                </a:custGeom>
                <a:noFill/>
                <a:ln w="28575" cap="rnd">
                  <a:solidFill>
                    <a:srgbClr val="FFFFFF"/>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5473" name="Group 48"/>
              <p:cNvGrpSpPr>
                <a:grpSpLocks/>
              </p:cNvGrpSpPr>
              <p:nvPr/>
            </p:nvGrpSpPr>
            <p:grpSpPr bwMode="auto">
              <a:xfrm>
                <a:off x="6858" y="7244"/>
                <a:ext cx="2423" cy="1594"/>
                <a:chOff x="6858" y="7244"/>
                <a:chExt cx="2423" cy="1594"/>
              </a:xfrm>
            </p:grpSpPr>
            <p:grpSp>
              <p:nvGrpSpPr>
                <p:cNvPr id="5498" name="Group 49"/>
                <p:cNvGrpSpPr>
                  <a:grpSpLocks/>
                </p:cNvGrpSpPr>
                <p:nvPr/>
              </p:nvGrpSpPr>
              <p:grpSpPr bwMode="auto">
                <a:xfrm>
                  <a:off x="8299" y="7244"/>
                  <a:ext cx="650" cy="1433"/>
                  <a:chOff x="8299" y="7163"/>
                  <a:chExt cx="743" cy="1435"/>
                </a:xfrm>
              </p:grpSpPr>
              <p:grpSp>
                <p:nvGrpSpPr>
                  <p:cNvPr id="5501" name="Group 50"/>
                  <p:cNvGrpSpPr>
                    <a:grpSpLocks/>
                  </p:cNvGrpSpPr>
                  <p:nvPr/>
                </p:nvGrpSpPr>
                <p:grpSpPr bwMode="auto">
                  <a:xfrm>
                    <a:off x="8299" y="7163"/>
                    <a:ext cx="315" cy="955"/>
                    <a:chOff x="5010" y="8535"/>
                    <a:chExt cx="415" cy="863"/>
                  </a:xfrm>
                </p:grpSpPr>
                <p:sp>
                  <p:nvSpPr>
                    <p:cNvPr id="1024" name="AutoShape 51"/>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1076" name="AutoShape 52"/>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grpSp>
                <p:nvGrpSpPr>
                  <p:cNvPr id="5502" name="Group 53"/>
                  <p:cNvGrpSpPr>
                    <a:grpSpLocks/>
                  </p:cNvGrpSpPr>
                  <p:nvPr/>
                </p:nvGrpSpPr>
                <p:grpSpPr bwMode="auto">
                  <a:xfrm>
                    <a:off x="8727" y="7643"/>
                    <a:ext cx="315" cy="955"/>
                    <a:chOff x="5010" y="8535"/>
                    <a:chExt cx="415" cy="863"/>
                  </a:xfrm>
                </p:grpSpPr>
                <p:sp>
                  <p:nvSpPr>
                    <p:cNvPr id="5503" name="AutoShape 54"/>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1079" name="AutoShape 55"/>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cxnSp>
                <p:nvCxnSpPr>
                  <p:cNvPr id="1080" name="AutoShape 56"/>
                  <p:cNvCxnSpPr>
                    <a:cxnSpLocks noChangeShapeType="1"/>
                  </p:cNvCxnSpPr>
                  <p:nvPr/>
                </p:nvCxnSpPr>
                <p:spPr bwMode="auto">
                  <a:xfrm>
                    <a:off x="8340" y="7163"/>
                    <a:ext cx="629" cy="676"/>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cxnSp>
              <p:nvCxnSpPr>
                <p:cNvPr id="1081" name="AutoShape 57"/>
                <p:cNvCxnSpPr>
                  <a:cxnSpLocks noChangeShapeType="1"/>
                </p:cNvCxnSpPr>
                <p:nvPr/>
              </p:nvCxnSpPr>
              <p:spPr bwMode="auto">
                <a:xfrm>
                  <a:off x="6858" y="8147"/>
                  <a:ext cx="1441"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82" name="AutoShape 58"/>
                <p:cNvCxnSpPr>
                  <a:cxnSpLocks noChangeShapeType="1"/>
                </p:cNvCxnSpPr>
                <p:nvPr/>
              </p:nvCxnSpPr>
              <p:spPr bwMode="auto">
                <a:xfrm flipV="1">
                  <a:off x="7038" y="8677"/>
                  <a:ext cx="1553" cy="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499" name="AutoShape 59"/>
                <p:cNvSpPr>
                  <a:spLocks noChangeArrowheads="1"/>
                </p:cNvSpPr>
                <p:nvPr/>
              </p:nvSpPr>
              <p:spPr bwMode="auto">
                <a:xfrm rot="9805212">
                  <a:off x="7734" y="7984"/>
                  <a:ext cx="356" cy="854"/>
                </a:xfrm>
                <a:prstGeom prst="can">
                  <a:avLst>
                    <a:gd name="adj" fmla="val 59972"/>
                  </a:avLst>
                </a:prstGeom>
                <a:solidFill>
                  <a:srgbClr val="FFCC00"/>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00" name="Freeform 60"/>
                <p:cNvSpPr>
                  <a:spLocks/>
                </p:cNvSpPr>
                <p:nvPr/>
              </p:nvSpPr>
              <p:spPr bwMode="auto">
                <a:xfrm>
                  <a:off x="7502" y="8148"/>
                  <a:ext cx="793" cy="371"/>
                </a:xfrm>
                <a:custGeom>
                  <a:avLst/>
                  <a:gdLst>
                    <a:gd name="T0" fmla="*/ 0 w 793"/>
                    <a:gd name="T1" fmla="*/ 371 h 371"/>
                    <a:gd name="T2" fmla="*/ 327 w 793"/>
                    <a:gd name="T3" fmla="*/ 0 h 371"/>
                    <a:gd name="T4" fmla="*/ 793 w 793"/>
                    <a:gd name="T5" fmla="*/ 371 h 371"/>
                  </a:gdLst>
                  <a:ahLst/>
                  <a:cxnLst>
                    <a:cxn ang="0">
                      <a:pos x="T0" y="T1"/>
                    </a:cxn>
                    <a:cxn ang="0">
                      <a:pos x="T2" y="T3"/>
                    </a:cxn>
                    <a:cxn ang="0">
                      <a:pos x="T4" y="T5"/>
                    </a:cxn>
                  </a:cxnLst>
                  <a:rect l="0" t="0" r="r" b="b"/>
                  <a:pathLst>
                    <a:path w="793" h="371">
                      <a:moveTo>
                        <a:pt x="0" y="371"/>
                      </a:moveTo>
                      <a:cubicBezTo>
                        <a:pt x="97" y="185"/>
                        <a:pt x="195" y="0"/>
                        <a:pt x="327" y="0"/>
                      </a:cubicBezTo>
                      <a:cubicBezTo>
                        <a:pt x="459" y="0"/>
                        <a:pt x="626" y="185"/>
                        <a:pt x="793" y="371"/>
                      </a:cubicBezTo>
                    </a:path>
                  </a:pathLst>
                </a:custGeom>
                <a:noFill/>
                <a:ln w="28575" cap="rnd">
                  <a:solidFill>
                    <a:srgbClr val="FFFFFF"/>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cxnSp>
              <p:nvCxnSpPr>
                <p:cNvPr id="1085" name="AutoShape 61"/>
                <p:cNvCxnSpPr>
                  <a:cxnSpLocks noChangeShapeType="1"/>
                </p:cNvCxnSpPr>
                <p:nvPr/>
              </p:nvCxnSpPr>
              <p:spPr bwMode="auto">
                <a:xfrm flipV="1">
                  <a:off x="8434" y="8148"/>
                  <a:ext cx="847" cy="281"/>
                </a:xfrm>
                <a:prstGeom prst="straightConnector1">
                  <a:avLst/>
                </a:prstGeom>
                <a:noFill/>
                <a:ln w="28575" cap="rnd">
                  <a:solidFill>
                    <a:srgbClr val="FFFFFF"/>
                  </a:solidFill>
                  <a:prstDash val="sysDot"/>
                  <a:round/>
                  <a:headEnd/>
                  <a:tailEnd type="arrow" w="med" len="med"/>
                </a:ln>
                <a:extLst>
                  <a:ext uri="{909E8E84-426E-40DD-AFC4-6F175D3DCCD1}">
                    <a14:hiddenFill xmlns:a14="http://schemas.microsoft.com/office/drawing/2010/main">
                      <a:noFill/>
                    </a14:hiddenFill>
                  </a:ext>
                </a:extLst>
              </p:spPr>
            </p:cxnSp>
          </p:grpSp>
          <p:grpSp>
            <p:nvGrpSpPr>
              <p:cNvPr id="5474" name="Group 62"/>
              <p:cNvGrpSpPr>
                <a:grpSpLocks/>
              </p:cNvGrpSpPr>
              <p:nvPr/>
            </p:nvGrpSpPr>
            <p:grpSpPr bwMode="auto">
              <a:xfrm>
                <a:off x="6922" y="9201"/>
                <a:ext cx="2423" cy="1594"/>
                <a:chOff x="6858" y="7244"/>
                <a:chExt cx="2423" cy="1594"/>
              </a:xfrm>
            </p:grpSpPr>
            <p:grpSp>
              <p:nvGrpSpPr>
                <p:cNvPr id="5491" name="Group 63"/>
                <p:cNvGrpSpPr>
                  <a:grpSpLocks/>
                </p:cNvGrpSpPr>
                <p:nvPr/>
              </p:nvGrpSpPr>
              <p:grpSpPr bwMode="auto">
                <a:xfrm>
                  <a:off x="8299" y="7244"/>
                  <a:ext cx="650" cy="1433"/>
                  <a:chOff x="8299" y="7163"/>
                  <a:chExt cx="743" cy="1435"/>
                </a:xfrm>
              </p:grpSpPr>
              <p:grpSp>
                <p:nvGrpSpPr>
                  <p:cNvPr id="5494" name="Group 64"/>
                  <p:cNvGrpSpPr>
                    <a:grpSpLocks/>
                  </p:cNvGrpSpPr>
                  <p:nvPr/>
                </p:nvGrpSpPr>
                <p:grpSpPr bwMode="auto">
                  <a:xfrm>
                    <a:off x="8299" y="7163"/>
                    <a:ext cx="315" cy="955"/>
                    <a:chOff x="5010" y="8535"/>
                    <a:chExt cx="415" cy="863"/>
                  </a:xfrm>
                </p:grpSpPr>
                <p:sp>
                  <p:nvSpPr>
                    <p:cNvPr id="5497" name="AutoShape 65"/>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1090" name="AutoShape 66"/>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grpSp>
                <p:nvGrpSpPr>
                  <p:cNvPr id="5495" name="Group 67"/>
                  <p:cNvGrpSpPr>
                    <a:grpSpLocks/>
                  </p:cNvGrpSpPr>
                  <p:nvPr/>
                </p:nvGrpSpPr>
                <p:grpSpPr bwMode="auto">
                  <a:xfrm>
                    <a:off x="8727" y="7643"/>
                    <a:ext cx="315" cy="955"/>
                    <a:chOff x="5010" y="8535"/>
                    <a:chExt cx="415" cy="863"/>
                  </a:xfrm>
                </p:grpSpPr>
                <p:sp>
                  <p:nvSpPr>
                    <p:cNvPr id="5496" name="AutoShape 68"/>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1093" name="AutoShape 69"/>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cxnSp>
                <p:nvCxnSpPr>
                  <p:cNvPr id="1094" name="AutoShape 70"/>
                  <p:cNvCxnSpPr>
                    <a:cxnSpLocks noChangeShapeType="1"/>
                  </p:cNvCxnSpPr>
                  <p:nvPr/>
                </p:nvCxnSpPr>
                <p:spPr bwMode="auto">
                  <a:xfrm>
                    <a:off x="8340" y="7163"/>
                    <a:ext cx="629" cy="676"/>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cxnSp>
              <p:nvCxnSpPr>
                <p:cNvPr id="1095" name="AutoShape 71"/>
                <p:cNvCxnSpPr>
                  <a:cxnSpLocks noChangeShapeType="1"/>
                </p:cNvCxnSpPr>
                <p:nvPr/>
              </p:nvCxnSpPr>
              <p:spPr bwMode="auto">
                <a:xfrm>
                  <a:off x="6858" y="8147"/>
                  <a:ext cx="1441"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96" name="AutoShape 72"/>
                <p:cNvCxnSpPr>
                  <a:cxnSpLocks noChangeShapeType="1"/>
                </p:cNvCxnSpPr>
                <p:nvPr/>
              </p:nvCxnSpPr>
              <p:spPr bwMode="auto">
                <a:xfrm flipV="1">
                  <a:off x="7038" y="8677"/>
                  <a:ext cx="1553" cy="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492" name="AutoShape 73"/>
                <p:cNvSpPr>
                  <a:spLocks noChangeArrowheads="1"/>
                </p:cNvSpPr>
                <p:nvPr/>
              </p:nvSpPr>
              <p:spPr bwMode="auto">
                <a:xfrm rot="9805212">
                  <a:off x="7734" y="7984"/>
                  <a:ext cx="356" cy="854"/>
                </a:xfrm>
                <a:prstGeom prst="can">
                  <a:avLst>
                    <a:gd name="adj" fmla="val 59972"/>
                  </a:avLst>
                </a:prstGeom>
                <a:solidFill>
                  <a:srgbClr val="FFCC00"/>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93" name="Freeform 74"/>
                <p:cNvSpPr>
                  <a:spLocks/>
                </p:cNvSpPr>
                <p:nvPr/>
              </p:nvSpPr>
              <p:spPr bwMode="auto">
                <a:xfrm>
                  <a:off x="7502" y="8148"/>
                  <a:ext cx="793" cy="371"/>
                </a:xfrm>
                <a:custGeom>
                  <a:avLst/>
                  <a:gdLst>
                    <a:gd name="T0" fmla="*/ 0 w 793"/>
                    <a:gd name="T1" fmla="*/ 371 h 371"/>
                    <a:gd name="T2" fmla="*/ 327 w 793"/>
                    <a:gd name="T3" fmla="*/ 0 h 371"/>
                    <a:gd name="T4" fmla="*/ 793 w 793"/>
                    <a:gd name="T5" fmla="*/ 371 h 371"/>
                  </a:gdLst>
                  <a:ahLst/>
                  <a:cxnLst>
                    <a:cxn ang="0">
                      <a:pos x="T0" y="T1"/>
                    </a:cxn>
                    <a:cxn ang="0">
                      <a:pos x="T2" y="T3"/>
                    </a:cxn>
                    <a:cxn ang="0">
                      <a:pos x="T4" y="T5"/>
                    </a:cxn>
                  </a:cxnLst>
                  <a:rect l="0" t="0" r="r" b="b"/>
                  <a:pathLst>
                    <a:path w="793" h="371">
                      <a:moveTo>
                        <a:pt x="0" y="371"/>
                      </a:moveTo>
                      <a:cubicBezTo>
                        <a:pt x="97" y="185"/>
                        <a:pt x="195" y="0"/>
                        <a:pt x="327" y="0"/>
                      </a:cubicBezTo>
                      <a:cubicBezTo>
                        <a:pt x="459" y="0"/>
                        <a:pt x="626" y="185"/>
                        <a:pt x="793" y="371"/>
                      </a:cubicBezTo>
                    </a:path>
                  </a:pathLst>
                </a:custGeom>
                <a:noFill/>
                <a:ln w="28575" cap="rnd">
                  <a:solidFill>
                    <a:srgbClr val="FFFFFF"/>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cxnSp>
              <p:nvCxnSpPr>
                <p:cNvPr id="1099" name="AutoShape 75"/>
                <p:cNvCxnSpPr>
                  <a:cxnSpLocks noChangeShapeType="1"/>
                </p:cNvCxnSpPr>
                <p:nvPr/>
              </p:nvCxnSpPr>
              <p:spPr bwMode="auto">
                <a:xfrm flipV="1">
                  <a:off x="8434" y="8148"/>
                  <a:ext cx="847" cy="281"/>
                </a:xfrm>
                <a:prstGeom prst="straightConnector1">
                  <a:avLst/>
                </a:prstGeom>
                <a:noFill/>
                <a:ln w="28575" cap="rnd">
                  <a:solidFill>
                    <a:srgbClr val="FFFFFF"/>
                  </a:solidFill>
                  <a:prstDash val="sysDot"/>
                  <a:round/>
                  <a:headEnd/>
                  <a:tailEnd type="arrow" w="med" len="med"/>
                </a:ln>
                <a:extLst>
                  <a:ext uri="{909E8E84-426E-40DD-AFC4-6F175D3DCCD1}">
                    <a14:hiddenFill xmlns:a14="http://schemas.microsoft.com/office/drawing/2010/main">
                      <a:noFill/>
                    </a14:hiddenFill>
                  </a:ext>
                </a:extLst>
              </p:spPr>
            </p:cxnSp>
          </p:grpSp>
          <p:grpSp>
            <p:nvGrpSpPr>
              <p:cNvPr id="5475" name="Group 76"/>
              <p:cNvGrpSpPr>
                <a:grpSpLocks/>
              </p:cNvGrpSpPr>
              <p:nvPr/>
            </p:nvGrpSpPr>
            <p:grpSpPr bwMode="auto">
              <a:xfrm flipH="1">
                <a:off x="3960" y="7628"/>
                <a:ext cx="256" cy="179"/>
                <a:chOff x="6561" y="2704"/>
                <a:chExt cx="1620" cy="900"/>
              </a:xfrm>
            </p:grpSpPr>
            <p:sp>
              <p:nvSpPr>
                <p:cNvPr id="5488" name="Oval 7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89" name="Freeform 7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90" name="Freeform 7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476" name="Group 80"/>
              <p:cNvGrpSpPr>
                <a:grpSpLocks/>
              </p:cNvGrpSpPr>
              <p:nvPr/>
            </p:nvGrpSpPr>
            <p:grpSpPr bwMode="auto">
              <a:xfrm flipH="1">
                <a:off x="3944" y="9876"/>
                <a:ext cx="256" cy="179"/>
                <a:chOff x="6561" y="2704"/>
                <a:chExt cx="1620" cy="900"/>
              </a:xfrm>
            </p:grpSpPr>
            <p:sp>
              <p:nvSpPr>
                <p:cNvPr id="5485" name="Oval 8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86" name="Freeform 8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87" name="Freeform 8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477" name="Group 84"/>
              <p:cNvGrpSpPr>
                <a:grpSpLocks/>
              </p:cNvGrpSpPr>
              <p:nvPr/>
            </p:nvGrpSpPr>
            <p:grpSpPr bwMode="auto">
              <a:xfrm flipH="1">
                <a:off x="6438" y="8340"/>
                <a:ext cx="256" cy="179"/>
                <a:chOff x="6561" y="2704"/>
                <a:chExt cx="1620" cy="900"/>
              </a:xfrm>
            </p:grpSpPr>
            <p:sp>
              <p:nvSpPr>
                <p:cNvPr id="5482" name="Oval 8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83" name="Freeform 8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84" name="Freeform 8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478" name="Group 88"/>
              <p:cNvGrpSpPr>
                <a:grpSpLocks/>
              </p:cNvGrpSpPr>
              <p:nvPr/>
            </p:nvGrpSpPr>
            <p:grpSpPr bwMode="auto">
              <a:xfrm flipH="1">
                <a:off x="6381" y="10636"/>
                <a:ext cx="256" cy="179"/>
                <a:chOff x="6561" y="2704"/>
                <a:chExt cx="1620" cy="900"/>
              </a:xfrm>
            </p:grpSpPr>
            <p:sp>
              <p:nvSpPr>
                <p:cNvPr id="5479" name="Oval 8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80" name="Freeform 9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81" name="Freeform 9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1" name="Group 92"/>
            <p:cNvGrpSpPr>
              <a:grpSpLocks/>
            </p:cNvGrpSpPr>
            <p:nvPr/>
          </p:nvGrpSpPr>
          <p:grpSpPr bwMode="auto">
            <a:xfrm>
              <a:off x="2385" y="7880"/>
              <a:ext cx="456" cy="478"/>
              <a:chOff x="8158" y="5096"/>
              <a:chExt cx="456" cy="478"/>
            </a:xfrm>
          </p:grpSpPr>
          <p:grpSp>
            <p:nvGrpSpPr>
              <p:cNvPr id="5451" name="Group 93"/>
              <p:cNvGrpSpPr>
                <a:grpSpLocks/>
              </p:cNvGrpSpPr>
              <p:nvPr/>
            </p:nvGrpSpPr>
            <p:grpSpPr bwMode="auto">
              <a:xfrm rot="37484092">
                <a:off x="8177" y="5138"/>
                <a:ext cx="417" cy="456"/>
                <a:chOff x="7717" y="2497"/>
                <a:chExt cx="1580" cy="1620"/>
              </a:xfrm>
            </p:grpSpPr>
            <p:sp>
              <p:nvSpPr>
                <p:cNvPr id="5456" name="AutoShape 9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57" name="Oval 9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58" name="AutoShape 9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59" name="AutoShape 9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452" name="Group 98"/>
              <p:cNvGrpSpPr>
                <a:grpSpLocks/>
              </p:cNvGrpSpPr>
              <p:nvPr/>
            </p:nvGrpSpPr>
            <p:grpSpPr bwMode="auto">
              <a:xfrm flipH="1">
                <a:off x="8313" y="5096"/>
                <a:ext cx="256" cy="179"/>
                <a:chOff x="6561" y="2704"/>
                <a:chExt cx="1620" cy="900"/>
              </a:xfrm>
            </p:grpSpPr>
            <p:sp>
              <p:nvSpPr>
                <p:cNvPr id="5453" name="Oval 9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54" name="Freeform 10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55" name="Freeform 10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2" name="Group 102"/>
            <p:cNvGrpSpPr>
              <a:grpSpLocks/>
            </p:cNvGrpSpPr>
            <p:nvPr/>
          </p:nvGrpSpPr>
          <p:grpSpPr bwMode="auto">
            <a:xfrm>
              <a:off x="1420" y="9280"/>
              <a:ext cx="454" cy="480"/>
              <a:chOff x="8097" y="5707"/>
              <a:chExt cx="454" cy="480"/>
            </a:xfrm>
          </p:grpSpPr>
          <p:grpSp>
            <p:nvGrpSpPr>
              <p:cNvPr id="5442" name="Group 103"/>
              <p:cNvGrpSpPr>
                <a:grpSpLocks/>
              </p:cNvGrpSpPr>
              <p:nvPr/>
            </p:nvGrpSpPr>
            <p:grpSpPr bwMode="auto">
              <a:xfrm rot="-4762820">
                <a:off x="8115" y="5751"/>
                <a:ext cx="418" cy="454"/>
                <a:chOff x="7717" y="2497"/>
                <a:chExt cx="1580" cy="1620"/>
              </a:xfrm>
            </p:grpSpPr>
            <p:sp>
              <p:nvSpPr>
                <p:cNvPr id="5447" name="AutoShape 10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48" name="Oval 10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49" name="AutoShape 10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50" name="AutoShape 10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443" name="Group 108"/>
              <p:cNvGrpSpPr>
                <a:grpSpLocks/>
              </p:cNvGrpSpPr>
              <p:nvPr/>
            </p:nvGrpSpPr>
            <p:grpSpPr bwMode="auto">
              <a:xfrm flipH="1">
                <a:off x="8272" y="5707"/>
                <a:ext cx="256" cy="179"/>
                <a:chOff x="6561" y="2704"/>
                <a:chExt cx="1620" cy="900"/>
              </a:xfrm>
            </p:grpSpPr>
            <p:sp>
              <p:nvSpPr>
                <p:cNvPr id="5444" name="Oval 10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45" name="Freeform 11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46" name="Freeform 11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3" name="Group 112"/>
            <p:cNvGrpSpPr>
              <a:grpSpLocks/>
            </p:cNvGrpSpPr>
            <p:nvPr/>
          </p:nvGrpSpPr>
          <p:grpSpPr bwMode="auto">
            <a:xfrm>
              <a:off x="1504" y="7181"/>
              <a:ext cx="456" cy="478"/>
              <a:chOff x="8158" y="5096"/>
              <a:chExt cx="456" cy="478"/>
            </a:xfrm>
          </p:grpSpPr>
          <p:grpSp>
            <p:nvGrpSpPr>
              <p:cNvPr id="2169" name="Group 113"/>
              <p:cNvGrpSpPr>
                <a:grpSpLocks/>
              </p:cNvGrpSpPr>
              <p:nvPr/>
            </p:nvGrpSpPr>
            <p:grpSpPr bwMode="auto">
              <a:xfrm rot="37484092">
                <a:off x="8177" y="5138"/>
                <a:ext cx="417" cy="456"/>
                <a:chOff x="7717" y="2497"/>
                <a:chExt cx="1580" cy="1620"/>
              </a:xfrm>
            </p:grpSpPr>
            <p:sp>
              <p:nvSpPr>
                <p:cNvPr id="2174" name="AutoShape 11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75" name="Oval 11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40" name="AutoShape 11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41" name="AutoShape 11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70" name="Group 118"/>
              <p:cNvGrpSpPr>
                <a:grpSpLocks/>
              </p:cNvGrpSpPr>
              <p:nvPr/>
            </p:nvGrpSpPr>
            <p:grpSpPr bwMode="auto">
              <a:xfrm flipH="1">
                <a:off x="8313" y="5096"/>
                <a:ext cx="256" cy="179"/>
                <a:chOff x="6561" y="2704"/>
                <a:chExt cx="1620" cy="900"/>
              </a:xfrm>
            </p:grpSpPr>
            <p:sp>
              <p:nvSpPr>
                <p:cNvPr id="2171" name="Oval 11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72" name="Freeform 12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73" name="Freeform 12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4" name="Group 122"/>
            <p:cNvGrpSpPr>
              <a:grpSpLocks/>
            </p:cNvGrpSpPr>
            <p:nvPr/>
          </p:nvGrpSpPr>
          <p:grpSpPr bwMode="auto">
            <a:xfrm>
              <a:off x="2384" y="9948"/>
              <a:ext cx="454" cy="480"/>
              <a:chOff x="8097" y="5707"/>
              <a:chExt cx="454" cy="480"/>
            </a:xfrm>
          </p:grpSpPr>
          <p:grpSp>
            <p:nvGrpSpPr>
              <p:cNvPr id="2160" name="Group 123"/>
              <p:cNvGrpSpPr>
                <a:grpSpLocks/>
              </p:cNvGrpSpPr>
              <p:nvPr/>
            </p:nvGrpSpPr>
            <p:grpSpPr bwMode="auto">
              <a:xfrm rot="-4762820">
                <a:off x="8115" y="5751"/>
                <a:ext cx="418" cy="454"/>
                <a:chOff x="7717" y="2497"/>
                <a:chExt cx="1580" cy="1620"/>
              </a:xfrm>
            </p:grpSpPr>
            <p:sp>
              <p:nvSpPr>
                <p:cNvPr id="2165" name="AutoShape 12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66" name="Oval 12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67" name="AutoShape 12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68" name="AutoShape 12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61" name="Group 128"/>
              <p:cNvGrpSpPr>
                <a:grpSpLocks/>
              </p:cNvGrpSpPr>
              <p:nvPr/>
            </p:nvGrpSpPr>
            <p:grpSpPr bwMode="auto">
              <a:xfrm flipH="1">
                <a:off x="8272" y="5707"/>
                <a:ext cx="256" cy="179"/>
                <a:chOff x="6561" y="2704"/>
                <a:chExt cx="1620" cy="900"/>
              </a:xfrm>
            </p:grpSpPr>
            <p:sp>
              <p:nvSpPr>
                <p:cNvPr id="2162" name="Oval 12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63" name="Freeform 13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64" name="Freeform 13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5" name="Group 132"/>
            <p:cNvGrpSpPr>
              <a:grpSpLocks/>
            </p:cNvGrpSpPr>
            <p:nvPr/>
          </p:nvGrpSpPr>
          <p:grpSpPr bwMode="auto">
            <a:xfrm>
              <a:off x="9345" y="7951"/>
              <a:ext cx="456" cy="478"/>
              <a:chOff x="8158" y="5096"/>
              <a:chExt cx="456" cy="478"/>
            </a:xfrm>
          </p:grpSpPr>
          <p:grpSp>
            <p:nvGrpSpPr>
              <p:cNvPr id="2147" name="Group 133"/>
              <p:cNvGrpSpPr>
                <a:grpSpLocks/>
              </p:cNvGrpSpPr>
              <p:nvPr/>
            </p:nvGrpSpPr>
            <p:grpSpPr bwMode="auto">
              <a:xfrm rot="37484092">
                <a:off x="8177" y="5138"/>
                <a:ext cx="417" cy="456"/>
                <a:chOff x="7717" y="2497"/>
                <a:chExt cx="1580" cy="1620"/>
              </a:xfrm>
            </p:grpSpPr>
            <p:sp>
              <p:nvSpPr>
                <p:cNvPr id="2152" name="AutoShape 13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53" name="Oval 13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54" name="AutoShape 13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59" name="AutoShape 13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48" name="Group 138"/>
              <p:cNvGrpSpPr>
                <a:grpSpLocks/>
              </p:cNvGrpSpPr>
              <p:nvPr/>
            </p:nvGrpSpPr>
            <p:grpSpPr bwMode="auto">
              <a:xfrm flipH="1">
                <a:off x="8313" y="5096"/>
                <a:ext cx="256" cy="179"/>
                <a:chOff x="6561" y="2704"/>
                <a:chExt cx="1620" cy="900"/>
              </a:xfrm>
            </p:grpSpPr>
            <p:sp>
              <p:nvSpPr>
                <p:cNvPr id="2149" name="Oval 13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50" name="Freeform 14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51" name="Freeform 14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6" name="Group 142"/>
            <p:cNvGrpSpPr>
              <a:grpSpLocks/>
            </p:cNvGrpSpPr>
            <p:nvPr/>
          </p:nvGrpSpPr>
          <p:grpSpPr bwMode="auto">
            <a:xfrm>
              <a:off x="1163" y="9876"/>
              <a:ext cx="454" cy="480"/>
              <a:chOff x="8097" y="5707"/>
              <a:chExt cx="454" cy="480"/>
            </a:xfrm>
          </p:grpSpPr>
          <p:grpSp>
            <p:nvGrpSpPr>
              <p:cNvPr id="2138" name="Group 143"/>
              <p:cNvGrpSpPr>
                <a:grpSpLocks/>
              </p:cNvGrpSpPr>
              <p:nvPr/>
            </p:nvGrpSpPr>
            <p:grpSpPr bwMode="auto">
              <a:xfrm rot="-4762820">
                <a:off x="8115" y="5751"/>
                <a:ext cx="418" cy="454"/>
                <a:chOff x="7717" y="2497"/>
                <a:chExt cx="1580" cy="1620"/>
              </a:xfrm>
            </p:grpSpPr>
            <p:sp>
              <p:nvSpPr>
                <p:cNvPr id="2143" name="AutoShape 14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44" name="Oval 14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45" name="AutoShape 14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46" name="AutoShape 14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39" name="Group 148"/>
              <p:cNvGrpSpPr>
                <a:grpSpLocks/>
              </p:cNvGrpSpPr>
              <p:nvPr/>
            </p:nvGrpSpPr>
            <p:grpSpPr bwMode="auto">
              <a:xfrm flipH="1">
                <a:off x="8272" y="5707"/>
                <a:ext cx="256" cy="179"/>
                <a:chOff x="6561" y="2704"/>
                <a:chExt cx="1620" cy="900"/>
              </a:xfrm>
            </p:grpSpPr>
            <p:sp>
              <p:nvSpPr>
                <p:cNvPr id="2140" name="Oval 14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41" name="Freeform 15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42" name="Freeform 15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7" name="Group 152"/>
            <p:cNvGrpSpPr>
              <a:grpSpLocks/>
            </p:cNvGrpSpPr>
            <p:nvPr/>
          </p:nvGrpSpPr>
          <p:grpSpPr bwMode="auto">
            <a:xfrm>
              <a:off x="1025" y="8254"/>
              <a:ext cx="456" cy="478"/>
              <a:chOff x="8158" y="5096"/>
              <a:chExt cx="456" cy="478"/>
            </a:xfrm>
          </p:grpSpPr>
          <p:grpSp>
            <p:nvGrpSpPr>
              <p:cNvPr id="2129" name="Group 153"/>
              <p:cNvGrpSpPr>
                <a:grpSpLocks/>
              </p:cNvGrpSpPr>
              <p:nvPr/>
            </p:nvGrpSpPr>
            <p:grpSpPr bwMode="auto">
              <a:xfrm rot="37484092">
                <a:off x="8177" y="5138"/>
                <a:ext cx="417" cy="456"/>
                <a:chOff x="7717" y="2497"/>
                <a:chExt cx="1580" cy="1620"/>
              </a:xfrm>
            </p:grpSpPr>
            <p:sp>
              <p:nvSpPr>
                <p:cNvPr id="2134" name="AutoShape 15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35" name="Oval 15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36" name="AutoShape 15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37" name="AutoShape 15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30" name="Group 158"/>
              <p:cNvGrpSpPr>
                <a:grpSpLocks/>
              </p:cNvGrpSpPr>
              <p:nvPr/>
            </p:nvGrpSpPr>
            <p:grpSpPr bwMode="auto">
              <a:xfrm flipH="1">
                <a:off x="8313" y="5096"/>
                <a:ext cx="256" cy="179"/>
                <a:chOff x="6561" y="2704"/>
                <a:chExt cx="1620" cy="900"/>
              </a:xfrm>
            </p:grpSpPr>
            <p:sp>
              <p:nvSpPr>
                <p:cNvPr id="2131" name="Oval 15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32" name="Freeform 16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33" name="Freeform 16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8" name="Group 162"/>
            <p:cNvGrpSpPr>
              <a:grpSpLocks/>
            </p:cNvGrpSpPr>
            <p:nvPr/>
          </p:nvGrpSpPr>
          <p:grpSpPr bwMode="auto">
            <a:xfrm>
              <a:off x="9334" y="10104"/>
              <a:ext cx="454" cy="480"/>
              <a:chOff x="8097" y="5707"/>
              <a:chExt cx="454" cy="480"/>
            </a:xfrm>
          </p:grpSpPr>
          <p:grpSp>
            <p:nvGrpSpPr>
              <p:cNvPr id="2120" name="Group 163"/>
              <p:cNvGrpSpPr>
                <a:grpSpLocks/>
              </p:cNvGrpSpPr>
              <p:nvPr/>
            </p:nvGrpSpPr>
            <p:grpSpPr bwMode="auto">
              <a:xfrm rot="-4762820">
                <a:off x="8115" y="5751"/>
                <a:ext cx="418" cy="454"/>
                <a:chOff x="7717" y="2497"/>
                <a:chExt cx="1580" cy="1620"/>
              </a:xfrm>
            </p:grpSpPr>
            <p:sp>
              <p:nvSpPr>
                <p:cNvPr id="2125" name="AutoShape 16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26" name="Oval 16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27" name="AutoShape 16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28" name="AutoShape 16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21" name="Group 168"/>
              <p:cNvGrpSpPr>
                <a:grpSpLocks/>
              </p:cNvGrpSpPr>
              <p:nvPr/>
            </p:nvGrpSpPr>
            <p:grpSpPr bwMode="auto">
              <a:xfrm flipH="1">
                <a:off x="8272" y="5707"/>
                <a:ext cx="256" cy="179"/>
                <a:chOff x="6561" y="2704"/>
                <a:chExt cx="1620" cy="900"/>
              </a:xfrm>
            </p:grpSpPr>
            <p:sp>
              <p:nvSpPr>
                <p:cNvPr id="2122" name="Oval 16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23" name="Freeform 17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24" name="Freeform 17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299" name="Group 172"/>
            <p:cNvGrpSpPr>
              <a:grpSpLocks/>
            </p:cNvGrpSpPr>
            <p:nvPr/>
          </p:nvGrpSpPr>
          <p:grpSpPr bwMode="auto">
            <a:xfrm>
              <a:off x="1595" y="8429"/>
              <a:ext cx="456" cy="478"/>
              <a:chOff x="8158" y="5096"/>
              <a:chExt cx="456" cy="478"/>
            </a:xfrm>
          </p:grpSpPr>
          <p:grpSp>
            <p:nvGrpSpPr>
              <p:cNvPr id="5183" name="Group 173"/>
              <p:cNvGrpSpPr>
                <a:grpSpLocks/>
              </p:cNvGrpSpPr>
              <p:nvPr/>
            </p:nvGrpSpPr>
            <p:grpSpPr bwMode="auto">
              <a:xfrm rot="37484092">
                <a:off x="8177" y="5138"/>
                <a:ext cx="417" cy="456"/>
                <a:chOff x="7717" y="2497"/>
                <a:chExt cx="1580" cy="1620"/>
              </a:xfrm>
            </p:grpSpPr>
            <p:sp>
              <p:nvSpPr>
                <p:cNvPr id="2116" name="AutoShape 17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7" name="Oval 17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8" name="AutoShape 17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9" name="AutoShape 17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12" name="Group 178"/>
              <p:cNvGrpSpPr>
                <a:grpSpLocks/>
              </p:cNvGrpSpPr>
              <p:nvPr/>
            </p:nvGrpSpPr>
            <p:grpSpPr bwMode="auto">
              <a:xfrm flipH="1">
                <a:off x="8313" y="5096"/>
                <a:ext cx="256" cy="179"/>
                <a:chOff x="6561" y="2704"/>
                <a:chExt cx="1620" cy="900"/>
              </a:xfrm>
            </p:grpSpPr>
            <p:sp>
              <p:nvSpPr>
                <p:cNvPr id="2113" name="Oval 17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4" name="Freeform 18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5" name="Freeform 18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300" name="Group 182"/>
            <p:cNvGrpSpPr>
              <a:grpSpLocks/>
            </p:cNvGrpSpPr>
            <p:nvPr/>
          </p:nvGrpSpPr>
          <p:grpSpPr bwMode="auto">
            <a:xfrm>
              <a:off x="1543" y="10608"/>
              <a:ext cx="454" cy="480"/>
              <a:chOff x="8097" y="5707"/>
              <a:chExt cx="454" cy="480"/>
            </a:xfrm>
          </p:grpSpPr>
          <p:grpSp>
            <p:nvGrpSpPr>
              <p:cNvPr id="5174" name="Group 183"/>
              <p:cNvGrpSpPr>
                <a:grpSpLocks/>
              </p:cNvGrpSpPr>
              <p:nvPr/>
            </p:nvGrpSpPr>
            <p:grpSpPr bwMode="auto">
              <a:xfrm rot="-4762820">
                <a:off x="8115" y="5751"/>
                <a:ext cx="418" cy="454"/>
                <a:chOff x="7717" y="2497"/>
                <a:chExt cx="1580" cy="1620"/>
              </a:xfrm>
            </p:grpSpPr>
            <p:sp>
              <p:nvSpPr>
                <p:cNvPr id="5179" name="AutoShape 18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0" name="Oval 18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81" name="AutoShape 18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2" name="AutoShape 18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5" name="Group 188"/>
              <p:cNvGrpSpPr>
                <a:grpSpLocks/>
              </p:cNvGrpSpPr>
              <p:nvPr/>
            </p:nvGrpSpPr>
            <p:grpSpPr bwMode="auto">
              <a:xfrm flipH="1">
                <a:off x="8272" y="5707"/>
                <a:ext cx="256" cy="179"/>
                <a:chOff x="6561" y="2704"/>
                <a:chExt cx="1620" cy="900"/>
              </a:xfrm>
            </p:grpSpPr>
            <p:sp>
              <p:nvSpPr>
                <p:cNvPr id="5176" name="Oval 18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77" name="Freeform 19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78" name="Freeform 19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301" name="Group 192"/>
            <p:cNvGrpSpPr>
              <a:grpSpLocks/>
            </p:cNvGrpSpPr>
            <p:nvPr/>
          </p:nvGrpSpPr>
          <p:grpSpPr bwMode="auto">
            <a:xfrm>
              <a:off x="1474" y="7862"/>
              <a:ext cx="456" cy="478"/>
              <a:chOff x="8158" y="5096"/>
              <a:chExt cx="456" cy="478"/>
            </a:xfrm>
          </p:grpSpPr>
          <p:grpSp>
            <p:nvGrpSpPr>
              <p:cNvPr id="5165" name="Group 193"/>
              <p:cNvGrpSpPr>
                <a:grpSpLocks/>
              </p:cNvGrpSpPr>
              <p:nvPr/>
            </p:nvGrpSpPr>
            <p:grpSpPr bwMode="auto">
              <a:xfrm rot="37484092">
                <a:off x="8177" y="5138"/>
                <a:ext cx="417" cy="456"/>
                <a:chOff x="7717" y="2497"/>
                <a:chExt cx="1580" cy="1620"/>
              </a:xfrm>
            </p:grpSpPr>
            <p:sp>
              <p:nvSpPr>
                <p:cNvPr id="5170" name="AutoShape 19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71" name="Oval 19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72" name="AutoShape 19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73" name="AutoShape 19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6" name="Group 198"/>
              <p:cNvGrpSpPr>
                <a:grpSpLocks/>
              </p:cNvGrpSpPr>
              <p:nvPr/>
            </p:nvGrpSpPr>
            <p:grpSpPr bwMode="auto">
              <a:xfrm flipH="1">
                <a:off x="8313" y="5096"/>
                <a:ext cx="256" cy="179"/>
                <a:chOff x="6561" y="2704"/>
                <a:chExt cx="1620" cy="900"/>
              </a:xfrm>
            </p:grpSpPr>
            <p:sp>
              <p:nvSpPr>
                <p:cNvPr id="5167" name="Oval 19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68" name="Freeform 20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69" name="Freeform 20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302" name="Group 202"/>
            <p:cNvGrpSpPr>
              <a:grpSpLocks/>
            </p:cNvGrpSpPr>
            <p:nvPr/>
          </p:nvGrpSpPr>
          <p:grpSpPr bwMode="auto">
            <a:xfrm>
              <a:off x="1050" y="10512"/>
              <a:ext cx="454" cy="480"/>
              <a:chOff x="8097" y="5707"/>
              <a:chExt cx="454" cy="480"/>
            </a:xfrm>
          </p:grpSpPr>
          <p:grpSp>
            <p:nvGrpSpPr>
              <p:cNvPr id="2303" name="Group 203"/>
              <p:cNvGrpSpPr>
                <a:grpSpLocks/>
              </p:cNvGrpSpPr>
              <p:nvPr/>
            </p:nvGrpSpPr>
            <p:grpSpPr bwMode="auto">
              <a:xfrm rot="-4762820">
                <a:off x="8115" y="5751"/>
                <a:ext cx="418" cy="454"/>
                <a:chOff x="7717" y="2497"/>
                <a:chExt cx="1580" cy="1620"/>
              </a:xfrm>
            </p:grpSpPr>
            <p:sp>
              <p:nvSpPr>
                <p:cNvPr id="5380" name="AutoShape 20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81" name="Oval 20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63" name="AutoShape 20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64" name="AutoShape 20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76" name="Group 208"/>
              <p:cNvGrpSpPr>
                <a:grpSpLocks/>
              </p:cNvGrpSpPr>
              <p:nvPr/>
            </p:nvGrpSpPr>
            <p:grpSpPr bwMode="auto">
              <a:xfrm flipH="1">
                <a:off x="8272" y="5707"/>
                <a:ext cx="256" cy="179"/>
                <a:chOff x="6561" y="2704"/>
                <a:chExt cx="1620" cy="900"/>
              </a:xfrm>
            </p:grpSpPr>
            <p:sp>
              <p:nvSpPr>
                <p:cNvPr id="5377" name="Oval 20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8" name="Freeform 21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79" name="Freeform 21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sp>
        <p:nvSpPr>
          <p:cNvPr id="225" name="Parallélogramme 224"/>
          <p:cNvSpPr/>
          <p:nvPr/>
        </p:nvSpPr>
        <p:spPr>
          <a:xfrm>
            <a:off x="828247" y="403350"/>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Parcours boom </a:t>
            </a:r>
            <a:r>
              <a:rPr lang="fr-FR" dirty="0" err="1"/>
              <a:t>beach</a:t>
            </a:r>
            <a:endParaRPr lang="fr-FR" dirty="0"/>
          </a:p>
        </p:txBody>
      </p:sp>
    </p:spTree>
    <p:extLst>
      <p:ext uri="{BB962C8B-B14F-4D97-AF65-F5344CB8AC3E}">
        <p14:creationId xmlns:p14="http://schemas.microsoft.com/office/powerpoint/2010/main" val="268785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3510" y="949913"/>
            <a:ext cx="5329583" cy="276999"/>
          </a:xfrm>
          <a:prstGeom prst="rect">
            <a:avLst/>
          </a:prstGeom>
          <a:noFill/>
          <a:ln w="12700">
            <a:solidFill>
              <a:schemeClr val="tx1"/>
            </a:solidFill>
          </a:ln>
        </p:spPr>
        <p:txBody>
          <a:bodyPr wrap="square" rtlCol="0">
            <a:spAutoFit/>
          </a:bodyPr>
          <a:lstStyle/>
          <a:p>
            <a:pPr algn="ctr"/>
            <a:r>
              <a:rPr lang="fr-FR" sz="1200" b="1" i="1" u="sng" dirty="0"/>
              <a:t>OBJECTIF: </a:t>
            </a:r>
            <a:r>
              <a:rPr lang="fr-FR" sz="1200" dirty="0"/>
              <a:t>Avancer pour marquer.</a:t>
            </a:r>
          </a:p>
        </p:txBody>
      </p:sp>
      <p:graphicFrame>
        <p:nvGraphicFramePr>
          <p:cNvPr id="7" name="Tableau 6"/>
          <p:cNvGraphicFramePr>
            <a:graphicFrameLocks noGrp="1"/>
          </p:cNvGraphicFramePr>
          <p:nvPr>
            <p:extLst>
              <p:ext uri="{D42A27DB-BD31-4B8C-83A1-F6EECF244321}">
                <p14:modId xmlns:p14="http://schemas.microsoft.com/office/powerpoint/2010/main" val="188144759"/>
              </p:ext>
            </p:extLst>
          </p:nvPr>
        </p:nvGraphicFramePr>
        <p:xfrm>
          <a:off x="202437" y="3705488"/>
          <a:ext cx="5330657" cy="2270760"/>
        </p:xfrm>
        <a:graphic>
          <a:graphicData uri="http://schemas.openxmlformats.org/drawingml/2006/table">
            <a:tbl>
              <a:tblPr firstRow="1" firstCol="1" lastRow="1" lastCol="1" bandRow="1" bandCol="1">
                <a:tableStyleId>{5C22544A-7EE6-4342-B048-85BDC9FD1C3A}</a:tableStyleId>
              </a:tblPr>
              <a:tblGrid>
                <a:gridCol w="5330657">
                  <a:extLst>
                    <a:ext uri="{9D8B030D-6E8A-4147-A177-3AD203B41FA5}">
                      <a16:colId xmlns:a16="http://schemas.microsoft.com/office/drawing/2014/main" val="637915118"/>
                    </a:ext>
                  </a:extLst>
                </a:gridCol>
              </a:tblGrid>
              <a:tr h="2020119">
                <a:tc>
                  <a:txBody>
                    <a:bodyPr/>
                    <a:lstStyle/>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 :</a:t>
                      </a:r>
                      <a:endParaRPr lang="fr-FR" sz="1200" b="1"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Présenter les espaces de jeu. Le campement &amp; la mine et les 2 banques respectives.</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Il faudra faire attention à ce que les joueurs ne sortent pas de l'aire de jeu.</a:t>
                      </a:r>
                      <a:r>
                        <a:rPr lang="fr-FR" sz="5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Dans un 1er temps, il n'y a pas d'opposant (1 ballon par joueur), puis au fur et à mesure on enlève 1 ballon à chaque passage. (La mine produit de moins en moins de diamants !)</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C'est une situation évolutive, de prise de décision et d'action rapide.</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but sera d'aller récupérer un ballon (par joueur) et d'aller le déposer dans une zone située devant les joueurs.</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5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u="none" dirty="0">
                        <a:solidFill>
                          <a:schemeClr val="tx1"/>
                        </a:solidFill>
                        <a:effectLst/>
                        <a:latin typeface="Times New Roman" panose="02020603050405020304" pitchFamily="18" charset="0"/>
                        <a:ea typeface="Times New Roman" panose="02020603050405020304" pitchFamily="18" charset="0"/>
                        <a:cs typeface="+mn-cs"/>
                      </a:endParaRPr>
                    </a:p>
                    <a:p>
                      <a:pPr algn="just">
                        <a:spcBef>
                          <a:spcPts val="20"/>
                        </a:spcBef>
                        <a:spcAft>
                          <a:spcPts val="20"/>
                        </a:spcAft>
                      </a:pPr>
                      <a:r>
                        <a:rPr lang="fr-FR" sz="11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Rendre les joueurs capables de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Courir vite / Ramasser un ballon au sol / Eviter les adversaires / Marquer un essai.</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endParaRPr lang="fr-FR" sz="1100" b="0"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l">
                        <a:spcBef>
                          <a:spcPts val="20"/>
                        </a:spcBef>
                        <a:spcAft>
                          <a:spcPts val="20"/>
                        </a:spcAft>
                      </a:pPr>
                      <a:r>
                        <a:rPr lang="fr-FR" sz="11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ORGANISATION :</a:t>
                      </a:r>
                      <a:r>
                        <a:rPr lang="fr-FR" sz="11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Plots, 1 ballon (ou autre) par joueur, espace de jeu : 22m x 15m. Zone centrale (mine) 15m * 10m.</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560419297"/>
              </p:ext>
            </p:extLst>
          </p:nvPr>
        </p:nvGraphicFramePr>
        <p:xfrm>
          <a:off x="203509" y="1320923"/>
          <a:ext cx="5329652" cy="2237275"/>
        </p:xfrm>
        <a:graphic>
          <a:graphicData uri="http://schemas.openxmlformats.org/drawingml/2006/table">
            <a:tbl>
              <a:tblPr firstRow="1" firstCol="1" lastRow="1" lastCol="1" bandRow="1" bandCol="1">
                <a:tableStyleId>{5C22544A-7EE6-4342-B048-85BDC9FD1C3A}</a:tableStyleId>
              </a:tblPr>
              <a:tblGrid>
                <a:gridCol w="5329652">
                  <a:extLst>
                    <a:ext uri="{9D8B030D-6E8A-4147-A177-3AD203B41FA5}">
                      <a16:colId xmlns:a16="http://schemas.microsoft.com/office/drawing/2014/main" val="2001156836"/>
                    </a:ext>
                  </a:extLst>
                </a:gridCol>
              </a:tblGrid>
              <a:tr h="2237275">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(l'histoire)</a:t>
                      </a:r>
                      <a:endParaRPr lang="fr-FR" sz="12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600" b="0" i="1" u="none" strike="noStrik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L'histoire se passe dans la jungle amazonienne.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Deux groupes de chercheurs de diamants se disputent les richesses d'une mine.</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Les deux équipes de chercheurs sont tout d'abord occupées à trottiner dans leur campement.</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Seul le chef de la mine (l'éducateur) pourra donner le signal pour aller récupérer les diamants.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s'assurer que le diamant ne soit pas récupéré par un autre mineur, le chercheur en possession d'un diamant devra traverser la mine, traverser le campement adverse et aller déposer son diamant dans la banque !</a:t>
                      </a:r>
                      <a:endParaRPr lang="fr-FR" sz="8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0" algn="just" defTabSz="914400" rtl="0" eaLnBrk="1" latinLnBrk="0" hangingPunct="1">
                        <a:spcBef>
                          <a:spcPts val="20"/>
                        </a:spcBef>
                        <a:spcAft>
                          <a:spcPts val="20"/>
                        </a:spcAft>
                      </a:pP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Les campements, la mine et la banque sont entourés d'une forêt dense où il est très facile de se perdre ! Il ne faudra pas s'y aventurer. Sinon on perd son diamant ! </a:t>
                      </a: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4117966568"/>
              </p:ext>
            </p:extLst>
          </p:nvPr>
        </p:nvGraphicFramePr>
        <p:xfrm>
          <a:off x="5660738" y="1321051"/>
          <a:ext cx="3292344" cy="2227939"/>
        </p:xfrm>
        <a:graphic>
          <a:graphicData uri="http://schemas.openxmlformats.org/drawingml/2006/table">
            <a:tbl>
              <a:tblPr/>
              <a:tblGrid>
                <a:gridCol w="3292344">
                  <a:extLst>
                    <a:ext uri="{9D8B030D-6E8A-4147-A177-3AD203B41FA5}">
                      <a16:colId xmlns:a16="http://schemas.microsoft.com/office/drawing/2014/main" val="3774857870"/>
                    </a:ext>
                  </a:extLst>
                </a:gridCol>
              </a:tblGrid>
              <a:tr h="2227939">
                <a:tc>
                  <a:txBody>
                    <a:bodyPr/>
                    <a:lstStyle/>
                    <a:p>
                      <a:pPr algn="l">
                        <a:spcBef>
                          <a:spcPts val="20"/>
                        </a:spcBef>
                        <a:spcAft>
                          <a:spcPts val="20"/>
                        </a:spcAft>
                      </a:pPr>
                      <a:r>
                        <a:rPr lang="fr-FR" sz="1200" b="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2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1.</a:t>
                      </a:r>
                      <a:r>
                        <a:rPr lang="fr-FR" sz="1200" dirty="0">
                          <a:effectLst/>
                          <a:latin typeface="Calibri" panose="020F0502020204030204" pitchFamily="34" charset="0"/>
                          <a:ea typeface="Times New Roman" panose="02020603050405020304" pitchFamily="18" charset="0"/>
                          <a:cs typeface="Arial" panose="020B0604020202020204" pitchFamily="34" charset="0"/>
                        </a:rPr>
                        <a:t> </a:t>
                      </a:r>
                      <a:r>
                        <a:rPr lang="fr-FR" sz="1100" dirty="0">
                          <a:effectLst/>
                          <a:latin typeface="Calibri" panose="020F0502020204030204" pitchFamily="34" charset="0"/>
                          <a:ea typeface="Times New Roman" panose="02020603050405020304" pitchFamily="18" charset="0"/>
                          <a:cs typeface="Arial" panose="020B0604020202020204" pitchFamily="34" charset="0"/>
                        </a:rPr>
                        <a:t>Chaque équipe trottine dans leur campement.</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2.</a:t>
                      </a:r>
                      <a:r>
                        <a:rPr lang="fr-FR" sz="1100" dirty="0">
                          <a:effectLst/>
                          <a:latin typeface="Calibri" panose="020F0502020204030204" pitchFamily="34" charset="0"/>
                          <a:ea typeface="Times New Roman" panose="02020603050405020304" pitchFamily="18" charset="0"/>
                          <a:cs typeface="Arial" panose="020B0604020202020204" pitchFamily="34" charset="0"/>
                        </a:rPr>
                        <a:t> Au signal (coup de sifflet), les joueurs peuvent aller récupérer un ballon.</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3.</a:t>
                      </a:r>
                      <a:r>
                        <a:rPr lang="fr-FR" sz="1100" dirty="0">
                          <a:effectLst/>
                          <a:latin typeface="Calibri" panose="020F0502020204030204" pitchFamily="34" charset="0"/>
                          <a:ea typeface="Times New Roman" panose="02020603050405020304" pitchFamily="18" charset="0"/>
                          <a:cs typeface="Arial" panose="020B0604020202020204" pitchFamily="34" charset="0"/>
                        </a:rPr>
                        <a:t> Ils doivent ensuite courir le plus vite possible, ramasser un ballon et aller marquer dans l'en-but situé en face d'eux, sans sortir du terrain, ni échapper le ballon (en-avant !). On enlève un ballon à chaque passage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4.</a:t>
                      </a:r>
                      <a:r>
                        <a:rPr lang="fr-FR" sz="1100" dirty="0">
                          <a:effectLst/>
                          <a:latin typeface="Calibri" panose="020F0502020204030204" pitchFamily="34" charset="0"/>
                          <a:ea typeface="Times New Roman" panose="02020603050405020304" pitchFamily="18" charset="0"/>
                          <a:cs typeface="Arial" panose="020B0604020202020204" pitchFamily="34" charset="0"/>
                        </a:rPr>
                        <a:t> On compte le nombre d'essai marquer</a:t>
                      </a:r>
                      <a:r>
                        <a:rPr lang="fr-FR" sz="1400" dirty="0">
                          <a:effectLst/>
                          <a:latin typeface="Calibri" panose="020F0502020204030204" pitchFamily="34" charset="0"/>
                          <a:ea typeface="Times New Roman" panose="02020603050405020304" pitchFamily="18" charset="0"/>
                          <a:cs typeface="Arial" panose="020B0604020202020204" pitchFamily="34" charset="0"/>
                        </a:rPr>
                        <a:t>.</a:t>
                      </a:r>
                      <a:endParaRPr lang="fr-F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352889" cy="410397"/>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sp>
        <p:nvSpPr>
          <p:cNvPr id="4" name="Rectangle 1"/>
          <p:cNvSpPr>
            <a:spLocks noChangeArrowheads="1"/>
          </p:cNvSpPr>
          <p:nvPr/>
        </p:nvSpPr>
        <p:spPr bwMode="auto">
          <a:xfrm>
            <a:off x="4759347" y="9914698"/>
            <a:ext cx="3020891" cy="6001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fr-FR" altLang="fr-FR" sz="1100" b="1" u="sng" dirty="0">
                <a:latin typeface="Calibri" panose="020F0502020204030204" pitchFamily="34" charset="0"/>
                <a:ea typeface="Times New Roman" panose="02020603050405020304" pitchFamily="18" charset="0"/>
                <a:cs typeface="Calibri" panose="020F0502020204030204" pitchFamily="34" charset="0"/>
              </a:rPr>
              <a:t>LA SUITE DU JEU </a:t>
            </a:r>
            <a:r>
              <a:rPr lang="fr-FR" altLang="fr-FR" sz="1100" u="sng" dirty="0">
                <a:latin typeface="Calibri" panose="020F0502020204030204" pitchFamily="34" charset="0"/>
                <a:ea typeface="Times New Roman" panose="02020603050405020304" pitchFamily="18" charset="0"/>
                <a:cs typeface="Calibri" panose="020F0502020204030204" pitchFamily="34" charset="0"/>
              </a:rPr>
              <a:t>: </a:t>
            </a:r>
            <a:r>
              <a:rPr lang="fr-FR" altLang="fr-FR" sz="1100" dirty="0">
                <a:latin typeface="Calibri" panose="020F0502020204030204" pitchFamily="34" charset="0"/>
                <a:ea typeface="Times New Roman" panose="02020603050405020304" pitchFamily="18" charset="0"/>
                <a:cs typeface="Calibri" panose="020F0502020204030204" pitchFamily="34" charset="0"/>
              </a:rPr>
              <a:t>Des voleurs de diamants se sont infiltrés parmi les chercheurs, ils vont tout faire pour voler les diamants.</a:t>
            </a:r>
            <a:r>
              <a:rPr lang="fr-FR" altLang="fr-FR" sz="1100" dirty="0"/>
              <a:t> </a:t>
            </a:r>
            <a:endParaRPr lang="fr-FR" altLang="fr-FR" sz="1100" dirty="0">
              <a:latin typeface="Arial" panose="020B0604020202020204" pitchFamily="34" charset="0"/>
            </a:endParaRPr>
          </a:p>
        </p:txBody>
      </p:sp>
      <p:grpSp>
        <p:nvGrpSpPr>
          <p:cNvPr id="5" name="Group 2"/>
          <p:cNvGrpSpPr>
            <a:grpSpLocks/>
          </p:cNvGrpSpPr>
          <p:nvPr/>
        </p:nvGrpSpPr>
        <p:grpSpPr bwMode="auto">
          <a:xfrm>
            <a:off x="5649894" y="3965165"/>
            <a:ext cx="3292344" cy="1644726"/>
            <a:chOff x="1272" y="6994"/>
            <a:chExt cx="9522" cy="4545"/>
          </a:xfrm>
        </p:grpSpPr>
        <p:sp>
          <p:nvSpPr>
            <p:cNvPr id="6" name="Rectangle 3"/>
            <p:cNvSpPr>
              <a:spLocks noChangeArrowheads="1"/>
            </p:cNvSpPr>
            <p:nvPr/>
          </p:nvSpPr>
          <p:spPr bwMode="auto">
            <a:xfrm>
              <a:off x="1272" y="6994"/>
              <a:ext cx="9522" cy="4545"/>
            </a:xfrm>
            <a:prstGeom prst="rect">
              <a:avLst/>
            </a:prstGeom>
            <a:solidFill>
              <a:srgbClr val="9BBB59"/>
            </a:solidFill>
            <a:ln w="38100">
              <a:solidFill>
                <a:srgbClr val="002060"/>
              </a:solidFill>
              <a:prstDash val="dash"/>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8" name="Rectangle 4"/>
            <p:cNvSpPr>
              <a:spLocks noChangeArrowheads="1"/>
            </p:cNvSpPr>
            <p:nvPr/>
          </p:nvSpPr>
          <p:spPr bwMode="auto">
            <a:xfrm>
              <a:off x="1280" y="6994"/>
              <a:ext cx="717" cy="4545"/>
            </a:xfrm>
            <a:prstGeom prst="rect">
              <a:avLst/>
            </a:prstGeom>
            <a:solidFill>
              <a:srgbClr val="9BBB59"/>
            </a:solidFill>
            <a:ln w="3810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0" name="Rectangle 5"/>
            <p:cNvSpPr>
              <a:spLocks noChangeArrowheads="1"/>
            </p:cNvSpPr>
            <p:nvPr/>
          </p:nvSpPr>
          <p:spPr bwMode="auto">
            <a:xfrm>
              <a:off x="10077" y="6994"/>
              <a:ext cx="717" cy="4545"/>
            </a:xfrm>
            <a:prstGeom prst="rect">
              <a:avLst/>
            </a:prstGeom>
            <a:solidFill>
              <a:srgbClr val="9BBB59"/>
            </a:solidFill>
            <a:ln w="38100">
              <a:solidFill>
                <a:srgbClr val="F2F2F2"/>
              </a:solidFill>
              <a:miter lim="800000"/>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cxnSp>
          <p:nvCxnSpPr>
            <p:cNvPr id="3078" name="AutoShape 6"/>
            <p:cNvCxnSpPr>
              <a:cxnSpLocks noChangeShapeType="1"/>
            </p:cNvCxnSpPr>
            <p:nvPr/>
          </p:nvCxnSpPr>
          <p:spPr bwMode="auto">
            <a:xfrm>
              <a:off x="4788" y="6994"/>
              <a:ext cx="0" cy="4545"/>
            </a:xfrm>
            <a:prstGeom prst="straightConnector1">
              <a:avLst/>
            </a:prstGeom>
            <a:noFill/>
            <a:ln w="38100">
              <a:solidFill>
                <a:srgbClr val="C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3079" name="AutoShape 7"/>
            <p:cNvCxnSpPr>
              <a:cxnSpLocks noChangeShapeType="1"/>
            </p:cNvCxnSpPr>
            <p:nvPr/>
          </p:nvCxnSpPr>
          <p:spPr bwMode="auto">
            <a:xfrm>
              <a:off x="7240" y="6994"/>
              <a:ext cx="0" cy="4545"/>
            </a:xfrm>
            <a:prstGeom prst="straightConnector1">
              <a:avLst/>
            </a:prstGeom>
            <a:noFill/>
            <a:ln w="38100">
              <a:solidFill>
                <a:srgbClr val="C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grpSp>
          <p:nvGrpSpPr>
            <p:cNvPr id="11" name="Group 8"/>
            <p:cNvGrpSpPr>
              <a:grpSpLocks/>
            </p:cNvGrpSpPr>
            <p:nvPr/>
          </p:nvGrpSpPr>
          <p:grpSpPr bwMode="auto">
            <a:xfrm rot="37392557">
              <a:off x="7990" y="7819"/>
              <a:ext cx="417" cy="456"/>
              <a:chOff x="7717" y="2497"/>
              <a:chExt cx="1580" cy="1620"/>
            </a:xfrm>
          </p:grpSpPr>
          <p:sp>
            <p:nvSpPr>
              <p:cNvPr id="5384" name="AutoShape 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85" name="Oval 1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86" name="AutoShape 1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87" name="AutoShape 1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3" name="Group 13"/>
            <p:cNvGrpSpPr>
              <a:grpSpLocks/>
            </p:cNvGrpSpPr>
            <p:nvPr/>
          </p:nvGrpSpPr>
          <p:grpSpPr bwMode="auto">
            <a:xfrm rot="-3575902">
              <a:off x="3493" y="7719"/>
              <a:ext cx="418" cy="454"/>
              <a:chOff x="7717" y="2497"/>
              <a:chExt cx="1580" cy="1620"/>
            </a:xfrm>
          </p:grpSpPr>
          <p:sp>
            <p:nvSpPr>
              <p:cNvPr id="3198" name="AutoShape 1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99" name="Oval 1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82" name="AutoShape 1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83" name="AutoShape 1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4" name="Group 18"/>
            <p:cNvGrpSpPr>
              <a:grpSpLocks/>
            </p:cNvGrpSpPr>
            <p:nvPr/>
          </p:nvGrpSpPr>
          <p:grpSpPr bwMode="auto">
            <a:xfrm rot="3033030">
              <a:off x="2841" y="8754"/>
              <a:ext cx="418" cy="454"/>
              <a:chOff x="7717" y="2497"/>
              <a:chExt cx="1580" cy="1620"/>
            </a:xfrm>
          </p:grpSpPr>
          <p:sp>
            <p:nvSpPr>
              <p:cNvPr id="3194" name="AutoShape 1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95" name="Oval 2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96" name="AutoShape 2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97" name="AutoShape 2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5" name="Group 23"/>
            <p:cNvGrpSpPr>
              <a:grpSpLocks/>
            </p:cNvGrpSpPr>
            <p:nvPr/>
          </p:nvGrpSpPr>
          <p:grpSpPr bwMode="auto">
            <a:xfrm rot="2914580">
              <a:off x="3807" y="9587"/>
              <a:ext cx="418" cy="454"/>
              <a:chOff x="7717" y="2497"/>
              <a:chExt cx="1580" cy="1620"/>
            </a:xfrm>
          </p:grpSpPr>
          <p:sp>
            <p:nvSpPr>
              <p:cNvPr id="3189" name="AutoShape 2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91" name="Oval 2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92" name="AutoShape 2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93" name="AutoShape 2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6" name="Group 28"/>
            <p:cNvGrpSpPr>
              <a:grpSpLocks/>
            </p:cNvGrpSpPr>
            <p:nvPr/>
          </p:nvGrpSpPr>
          <p:grpSpPr bwMode="auto">
            <a:xfrm rot="2839147">
              <a:off x="3628" y="8653"/>
              <a:ext cx="418" cy="454"/>
              <a:chOff x="7717" y="2497"/>
              <a:chExt cx="1580" cy="1620"/>
            </a:xfrm>
          </p:grpSpPr>
          <p:sp>
            <p:nvSpPr>
              <p:cNvPr id="3184" name="AutoShape 2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85" name="Oval 3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6" name="AutoShape 3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87" name="AutoShape 3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7" name="Group 33"/>
            <p:cNvGrpSpPr>
              <a:grpSpLocks/>
            </p:cNvGrpSpPr>
            <p:nvPr/>
          </p:nvGrpSpPr>
          <p:grpSpPr bwMode="auto">
            <a:xfrm rot="8845911">
              <a:off x="3677" y="10420"/>
              <a:ext cx="418" cy="454"/>
              <a:chOff x="7717" y="2497"/>
              <a:chExt cx="1580" cy="1620"/>
            </a:xfrm>
          </p:grpSpPr>
          <p:sp>
            <p:nvSpPr>
              <p:cNvPr id="3180" name="AutoShape 3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81" name="Oval 3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82" name="AutoShape 3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83" name="AutoShape 3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8" name="Group 38"/>
            <p:cNvGrpSpPr>
              <a:grpSpLocks/>
            </p:cNvGrpSpPr>
            <p:nvPr/>
          </p:nvGrpSpPr>
          <p:grpSpPr bwMode="auto">
            <a:xfrm rot="-2593272">
              <a:off x="2908" y="9701"/>
              <a:ext cx="418" cy="454"/>
              <a:chOff x="7717" y="2497"/>
              <a:chExt cx="1580" cy="1620"/>
            </a:xfrm>
          </p:grpSpPr>
          <p:sp>
            <p:nvSpPr>
              <p:cNvPr id="3176" name="AutoShape 3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77" name="Oval 4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8" name="AutoShape 4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79" name="AutoShape 4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9" name="Group 43"/>
            <p:cNvGrpSpPr>
              <a:grpSpLocks/>
            </p:cNvGrpSpPr>
            <p:nvPr/>
          </p:nvGrpSpPr>
          <p:grpSpPr bwMode="auto">
            <a:xfrm rot="27455665">
              <a:off x="8126" y="8529"/>
              <a:ext cx="417" cy="456"/>
              <a:chOff x="7717" y="2497"/>
              <a:chExt cx="1580" cy="1620"/>
            </a:xfrm>
          </p:grpSpPr>
          <p:sp>
            <p:nvSpPr>
              <p:cNvPr id="3172" name="AutoShape 4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73" name="Oval 4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4" name="AutoShape 4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75" name="AutoShape 4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0" name="Group 48"/>
            <p:cNvGrpSpPr>
              <a:grpSpLocks/>
            </p:cNvGrpSpPr>
            <p:nvPr/>
          </p:nvGrpSpPr>
          <p:grpSpPr bwMode="auto">
            <a:xfrm rot="32689182">
              <a:off x="7663" y="9710"/>
              <a:ext cx="417" cy="456"/>
              <a:chOff x="7717" y="2497"/>
              <a:chExt cx="1580" cy="1620"/>
            </a:xfrm>
          </p:grpSpPr>
          <p:sp>
            <p:nvSpPr>
              <p:cNvPr id="3168" name="AutoShape 4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69" name="Oval 5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70" name="AutoShape 5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71" name="AutoShape 5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1" name="Group 53"/>
            <p:cNvGrpSpPr>
              <a:grpSpLocks/>
            </p:cNvGrpSpPr>
            <p:nvPr/>
          </p:nvGrpSpPr>
          <p:grpSpPr bwMode="auto">
            <a:xfrm rot="30694570">
              <a:off x="8846" y="9461"/>
              <a:ext cx="417" cy="456"/>
              <a:chOff x="7717" y="2497"/>
              <a:chExt cx="1580" cy="1620"/>
            </a:xfrm>
          </p:grpSpPr>
          <p:sp>
            <p:nvSpPr>
              <p:cNvPr id="3164" name="AutoShape 5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65" name="Oval 5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66" name="AutoShape 5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67" name="AutoShape 5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2" name="Group 58"/>
            <p:cNvGrpSpPr>
              <a:grpSpLocks/>
            </p:cNvGrpSpPr>
            <p:nvPr/>
          </p:nvGrpSpPr>
          <p:grpSpPr bwMode="auto">
            <a:xfrm rot="20610773">
              <a:off x="8956" y="7946"/>
              <a:ext cx="417" cy="456"/>
              <a:chOff x="7717" y="2497"/>
              <a:chExt cx="1580" cy="1620"/>
            </a:xfrm>
          </p:grpSpPr>
          <p:sp>
            <p:nvSpPr>
              <p:cNvPr id="3160" name="AutoShape 5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61" name="Oval 6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62" name="AutoShape 6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63" name="AutoShape 6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3" name="Group 63"/>
            <p:cNvGrpSpPr>
              <a:grpSpLocks/>
            </p:cNvGrpSpPr>
            <p:nvPr/>
          </p:nvGrpSpPr>
          <p:grpSpPr bwMode="auto">
            <a:xfrm rot="29173533">
              <a:off x="8846" y="10303"/>
              <a:ext cx="417" cy="456"/>
              <a:chOff x="7717" y="2497"/>
              <a:chExt cx="1580" cy="1620"/>
            </a:xfrm>
          </p:grpSpPr>
          <p:sp>
            <p:nvSpPr>
              <p:cNvPr id="3156" name="AutoShape 6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57" name="Oval 6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8" name="AutoShape 6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59" name="AutoShape 6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4" name="Group 68"/>
            <p:cNvGrpSpPr>
              <a:grpSpLocks/>
            </p:cNvGrpSpPr>
            <p:nvPr/>
          </p:nvGrpSpPr>
          <p:grpSpPr bwMode="auto">
            <a:xfrm flipH="1">
              <a:off x="5303" y="7833"/>
              <a:ext cx="256" cy="179"/>
              <a:chOff x="6561" y="2704"/>
              <a:chExt cx="1620" cy="900"/>
            </a:xfrm>
          </p:grpSpPr>
          <p:sp>
            <p:nvSpPr>
              <p:cNvPr id="3153" name="Oval 6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4" name="Freeform 7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5" name="Freeform 7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5" name="Group 72"/>
            <p:cNvGrpSpPr>
              <a:grpSpLocks/>
            </p:cNvGrpSpPr>
            <p:nvPr/>
          </p:nvGrpSpPr>
          <p:grpSpPr bwMode="auto">
            <a:xfrm flipH="1">
              <a:off x="5885" y="8664"/>
              <a:ext cx="256" cy="179"/>
              <a:chOff x="6561" y="2704"/>
              <a:chExt cx="1620" cy="900"/>
            </a:xfrm>
          </p:grpSpPr>
          <p:sp>
            <p:nvSpPr>
              <p:cNvPr id="3150" name="Oval 7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1" name="Freeform 7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2" name="Freeform 7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6" name="Group 76"/>
            <p:cNvGrpSpPr>
              <a:grpSpLocks/>
            </p:cNvGrpSpPr>
            <p:nvPr/>
          </p:nvGrpSpPr>
          <p:grpSpPr bwMode="auto">
            <a:xfrm flipH="1">
              <a:off x="6219" y="8330"/>
              <a:ext cx="256" cy="179"/>
              <a:chOff x="6561" y="2704"/>
              <a:chExt cx="1620" cy="900"/>
            </a:xfrm>
          </p:grpSpPr>
          <p:sp>
            <p:nvSpPr>
              <p:cNvPr id="3147" name="Oval 7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8" name="Freeform 7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9" name="Freeform 7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7" name="Group 80"/>
            <p:cNvGrpSpPr>
              <a:grpSpLocks/>
            </p:cNvGrpSpPr>
            <p:nvPr/>
          </p:nvGrpSpPr>
          <p:grpSpPr bwMode="auto">
            <a:xfrm flipH="1">
              <a:off x="5201" y="8786"/>
              <a:ext cx="256" cy="179"/>
              <a:chOff x="6561" y="2704"/>
              <a:chExt cx="1620" cy="900"/>
            </a:xfrm>
          </p:grpSpPr>
          <p:sp>
            <p:nvSpPr>
              <p:cNvPr id="3144" name="Oval 8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5" name="Freeform 8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6" name="Freeform 8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8" name="Group 84"/>
            <p:cNvGrpSpPr>
              <a:grpSpLocks/>
            </p:cNvGrpSpPr>
            <p:nvPr/>
          </p:nvGrpSpPr>
          <p:grpSpPr bwMode="auto">
            <a:xfrm flipH="1">
              <a:off x="6444" y="7654"/>
              <a:ext cx="256" cy="179"/>
              <a:chOff x="6561" y="2704"/>
              <a:chExt cx="1620" cy="900"/>
            </a:xfrm>
          </p:grpSpPr>
          <p:sp>
            <p:nvSpPr>
              <p:cNvPr id="3141" name="Oval 8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2" name="Freeform 8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3" name="Freeform 8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9" name="Group 88"/>
            <p:cNvGrpSpPr>
              <a:grpSpLocks/>
            </p:cNvGrpSpPr>
            <p:nvPr/>
          </p:nvGrpSpPr>
          <p:grpSpPr bwMode="auto">
            <a:xfrm flipH="1">
              <a:off x="6503" y="9033"/>
              <a:ext cx="256" cy="179"/>
              <a:chOff x="6561" y="2704"/>
              <a:chExt cx="1620" cy="900"/>
            </a:xfrm>
          </p:grpSpPr>
          <p:sp>
            <p:nvSpPr>
              <p:cNvPr id="3138" name="Oval 8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39" name="Freeform 9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0" name="Freeform 9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0" name="Group 92"/>
            <p:cNvGrpSpPr>
              <a:grpSpLocks/>
            </p:cNvGrpSpPr>
            <p:nvPr/>
          </p:nvGrpSpPr>
          <p:grpSpPr bwMode="auto">
            <a:xfrm flipH="1">
              <a:off x="6279" y="9873"/>
              <a:ext cx="256" cy="179"/>
              <a:chOff x="6561" y="2704"/>
              <a:chExt cx="1620" cy="900"/>
            </a:xfrm>
          </p:grpSpPr>
          <p:sp>
            <p:nvSpPr>
              <p:cNvPr id="63" name="Oval 9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36" name="Freeform 9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37" name="Freeform 9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1" name="Group 96"/>
            <p:cNvGrpSpPr>
              <a:grpSpLocks/>
            </p:cNvGrpSpPr>
            <p:nvPr/>
          </p:nvGrpSpPr>
          <p:grpSpPr bwMode="auto">
            <a:xfrm flipH="1">
              <a:off x="6404" y="10739"/>
              <a:ext cx="256" cy="179"/>
              <a:chOff x="6561" y="2704"/>
              <a:chExt cx="1620" cy="900"/>
            </a:xfrm>
          </p:grpSpPr>
          <p:sp>
            <p:nvSpPr>
              <p:cNvPr id="60" name="Oval 9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9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2" name="Freeform 9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2" name="Group 100"/>
            <p:cNvGrpSpPr>
              <a:grpSpLocks/>
            </p:cNvGrpSpPr>
            <p:nvPr/>
          </p:nvGrpSpPr>
          <p:grpSpPr bwMode="auto">
            <a:xfrm flipH="1">
              <a:off x="5885" y="7558"/>
              <a:ext cx="256" cy="179"/>
              <a:chOff x="6561" y="2704"/>
              <a:chExt cx="1620" cy="900"/>
            </a:xfrm>
          </p:grpSpPr>
          <p:sp>
            <p:nvSpPr>
              <p:cNvPr id="57" name="Oval 10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10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10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 name="Group 104"/>
            <p:cNvGrpSpPr>
              <a:grpSpLocks/>
            </p:cNvGrpSpPr>
            <p:nvPr/>
          </p:nvGrpSpPr>
          <p:grpSpPr bwMode="auto">
            <a:xfrm flipH="1">
              <a:off x="5559" y="9440"/>
              <a:ext cx="256" cy="179"/>
              <a:chOff x="6561" y="2704"/>
              <a:chExt cx="1620" cy="900"/>
            </a:xfrm>
          </p:grpSpPr>
          <p:sp>
            <p:nvSpPr>
              <p:cNvPr id="54" name="Oval 10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10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Freeform 10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 name="Group 108"/>
            <p:cNvGrpSpPr>
              <a:grpSpLocks/>
            </p:cNvGrpSpPr>
            <p:nvPr/>
          </p:nvGrpSpPr>
          <p:grpSpPr bwMode="auto">
            <a:xfrm flipH="1">
              <a:off x="5362" y="10695"/>
              <a:ext cx="256" cy="179"/>
              <a:chOff x="6561" y="2704"/>
              <a:chExt cx="1620" cy="900"/>
            </a:xfrm>
          </p:grpSpPr>
          <p:sp>
            <p:nvSpPr>
              <p:cNvPr id="51" name="Oval 10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11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11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5" name="Group 112"/>
            <p:cNvGrpSpPr>
              <a:grpSpLocks/>
            </p:cNvGrpSpPr>
            <p:nvPr/>
          </p:nvGrpSpPr>
          <p:grpSpPr bwMode="auto">
            <a:xfrm flipH="1">
              <a:off x="5527" y="10322"/>
              <a:ext cx="256" cy="179"/>
              <a:chOff x="6561" y="2704"/>
              <a:chExt cx="1620" cy="900"/>
            </a:xfrm>
          </p:grpSpPr>
          <p:sp>
            <p:nvSpPr>
              <p:cNvPr id="48" name="Oval 11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11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11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3188" name="AutoShape 116"/>
            <p:cNvCxnSpPr>
              <a:cxnSpLocks noChangeShapeType="1"/>
            </p:cNvCxnSpPr>
            <p:nvPr/>
          </p:nvCxnSpPr>
          <p:spPr bwMode="auto">
            <a:xfrm flipH="1" flipV="1">
              <a:off x="6572" y="8497"/>
              <a:ext cx="1547" cy="253"/>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6" name="Freeform 117"/>
            <p:cNvSpPr>
              <a:spLocks/>
            </p:cNvSpPr>
            <p:nvPr/>
          </p:nvSpPr>
          <p:spPr bwMode="auto">
            <a:xfrm>
              <a:off x="1714" y="7978"/>
              <a:ext cx="4332" cy="551"/>
            </a:xfrm>
            <a:custGeom>
              <a:avLst/>
              <a:gdLst>
                <a:gd name="T0" fmla="*/ 4332 w 4332"/>
                <a:gd name="T1" fmla="*/ 519 h 551"/>
                <a:gd name="T2" fmla="*/ 3208 w 4332"/>
                <a:gd name="T3" fmla="*/ 370 h 551"/>
                <a:gd name="T4" fmla="*/ 2806 w 4332"/>
                <a:gd name="T5" fmla="*/ 27 h 551"/>
                <a:gd name="T6" fmla="*/ 1380 w 4332"/>
                <a:gd name="T7" fmla="*/ 531 h 551"/>
                <a:gd name="T8" fmla="*/ 773 w 4332"/>
                <a:gd name="T9" fmla="*/ 149 h 551"/>
                <a:gd name="T10" fmla="*/ 0 w 4332"/>
                <a:gd name="T11" fmla="*/ 370 h 551"/>
              </a:gdLst>
              <a:ahLst/>
              <a:cxnLst>
                <a:cxn ang="0">
                  <a:pos x="T0" y="T1"/>
                </a:cxn>
                <a:cxn ang="0">
                  <a:pos x="T2" y="T3"/>
                </a:cxn>
                <a:cxn ang="0">
                  <a:pos x="T4" y="T5"/>
                </a:cxn>
                <a:cxn ang="0">
                  <a:pos x="T6" y="T7"/>
                </a:cxn>
                <a:cxn ang="0">
                  <a:pos x="T8" y="T9"/>
                </a:cxn>
                <a:cxn ang="0">
                  <a:pos x="T10" y="T11"/>
                </a:cxn>
              </a:cxnLst>
              <a:rect l="0" t="0" r="r" b="b"/>
              <a:pathLst>
                <a:path w="4332" h="551">
                  <a:moveTo>
                    <a:pt x="4332" y="519"/>
                  </a:moveTo>
                  <a:cubicBezTo>
                    <a:pt x="3897" y="485"/>
                    <a:pt x="3462" y="452"/>
                    <a:pt x="3208" y="370"/>
                  </a:cubicBezTo>
                  <a:cubicBezTo>
                    <a:pt x="2954" y="288"/>
                    <a:pt x="3111" y="0"/>
                    <a:pt x="2806" y="27"/>
                  </a:cubicBezTo>
                  <a:cubicBezTo>
                    <a:pt x="2501" y="54"/>
                    <a:pt x="1719" y="511"/>
                    <a:pt x="1380" y="531"/>
                  </a:cubicBezTo>
                  <a:cubicBezTo>
                    <a:pt x="1041" y="551"/>
                    <a:pt x="1003" y="176"/>
                    <a:pt x="773" y="149"/>
                  </a:cubicBezTo>
                  <a:cubicBezTo>
                    <a:pt x="543" y="122"/>
                    <a:pt x="271" y="246"/>
                    <a:pt x="0" y="370"/>
                  </a:cubicBezTo>
                </a:path>
              </a:pathLst>
            </a:custGeom>
            <a:noFill/>
            <a:ln w="19050">
              <a:solidFill>
                <a:srgbClr val="FFFFFF"/>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cxnSp>
          <p:nvCxnSpPr>
            <p:cNvPr id="3190" name="AutoShape 118"/>
            <p:cNvCxnSpPr>
              <a:cxnSpLocks noChangeShapeType="1"/>
            </p:cNvCxnSpPr>
            <p:nvPr/>
          </p:nvCxnSpPr>
          <p:spPr bwMode="auto">
            <a:xfrm>
              <a:off x="4340" y="9710"/>
              <a:ext cx="1079" cy="612"/>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7" name="Freeform 119"/>
            <p:cNvSpPr>
              <a:spLocks/>
            </p:cNvSpPr>
            <p:nvPr/>
          </p:nvSpPr>
          <p:spPr bwMode="auto">
            <a:xfrm>
              <a:off x="5815" y="9136"/>
              <a:ext cx="4399" cy="1284"/>
            </a:xfrm>
            <a:custGeom>
              <a:avLst/>
              <a:gdLst>
                <a:gd name="T0" fmla="*/ 0 w 4399"/>
                <a:gd name="T1" fmla="*/ 1284 h 1284"/>
                <a:gd name="T2" fmla="*/ 1079 w 4399"/>
                <a:gd name="T3" fmla="*/ 781 h 1284"/>
                <a:gd name="T4" fmla="*/ 1335 w 4399"/>
                <a:gd name="T5" fmla="*/ 76 h 1284"/>
                <a:gd name="T6" fmla="*/ 2365 w 4399"/>
                <a:gd name="T7" fmla="*/ 325 h 1284"/>
                <a:gd name="T8" fmla="*/ 3085 w 4399"/>
                <a:gd name="T9" fmla="*/ 1030 h 1284"/>
                <a:gd name="T10" fmla="*/ 4399 w 4399"/>
                <a:gd name="T11" fmla="*/ 789 h 1284"/>
              </a:gdLst>
              <a:ahLst/>
              <a:cxnLst>
                <a:cxn ang="0">
                  <a:pos x="T0" y="T1"/>
                </a:cxn>
                <a:cxn ang="0">
                  <a:pos x="T2" y="T3"/>
                </a:cxn>
                <a:cxn ang="0">
                  <a:pos x="T4" y="T5"/>
                </a:cxn>
                <a:cxn ang="0">
                  <a:pos x="T6" y="T7"/>
                </a:cxn>
                <a:cxn ang="0">
                  <a:pos x="T8" y="T9"/>
                </a:cxn>
                <a:cxn ang="0">
                  <a:pos x="T10" y="T11"/>
                </a:cxn>
              </a:cxnLst>
              <a:rect l="0" t="0" r="r" b="b"/>
              <a:pathLst>
                <a:path w="4399" h="1284">
                  <a:moveTo>
                    <a:pt x="0" y="1284"/>
                  </a:moveTo>
                  <a:cubicBezTo>
                    <a:pt x="428" y="1133"/>
                    <a:pt x="856" y="982"/>
                    <a:pt x="1079" y="781"/>
                  </a:cubicBezTo>
                  <a:cubicBezTo>
                    <a:pt x="1302" y="580"/>
                    <a:pt x="1121" y="152"/>
                    <a:pt x="1335" y="76"/>
                  </a:cubicBezTo>
                  <a:cubicBezTo>
                    <a:pt x="1549" y="0"/>
                    <a:pt x="2073" y="166"/>
                    <a:pt x="2365" y="325"/>
                  </a:cubicBezTo>
                  <a:cubicBezTo>
                    <a:pt x="2657" y="484"/>
                    <a:pt x="2746" y="953"/>
                    <a:pt x="3085" y="1030"/>
                  </a:cubicBezTo>
                  <a:cubicBezTo>
                    <a:pt x="3424" y="1107"/>
                    <a:pt x="3911" y="948"/>
                    <a:pt x="4399" y="789"/>
                  </a:cubicBezTo>
                </a:path>
              </a:pathLst>
            </a:custGeom>
            <a:noFill/>
            <a:ln w="19050">
              <a:solidFill>
                <a:srgbClr val="FFFFFF"/>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134" name="Parallélogramme 133"/>
          <p:cNvSpPr/>
          <p:nvPr/>
        </p:nvSpPr>
        <p:spPr>
          <a:xfrm>
            <a:off x="828247" y="403350"/>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chasse aux diamants</a:t>
            </a:r>
          </a:p>
        </p:txBody>
      </p:sp>
    </p:spTree>
    <p:extLst>
      <p:ext uri="{BB962C8B-B14F-4D97-AF65-F5344CB8AC3E}">
        <p14:creationId xmlns:p14="http://schemas.microsoft.com/office/powerpoint/2010/main" val="2193342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3510" y="840286"/>
            <a:ext cx="4555837" cy="276999"/>
          </a:xfrm>
          <a:prstGeom prst="rect">
            <a:avLst/>
          </a:prstGeom>
          <a:noFill/>
          <a:ln w="12700">
            <a:solidFill>
              <a:schemeClr val="tx1"/>
            </a:solidFill>
          </a:ln>
        </p:spPr>
        <p:txBody>
          <a:bodyPr wrap="square" rtlCol="0">
            <a:spAutoFit/>
          </a:bodyPr>
          <a:lstStyle/>
          <a:p>
            <a:pPr algn="ctr"/>
            <a:r>
              <a:rPr lang="fr-FR" sz="1200" b="1" i="1" u="sng" dirty="0"/>
              <a:t>OBJECTIF</a:t>
            </a:r>
            <a:r>
              <a:rPr lang="fr-FR" sz="1200" i="1" u="sng" dirty="0"/>
              <a:t>: </a:t>
            </a:r>
            <a:r>
              <a:rPr lang="fr-FR" sz="1200" dirty="0"/>
              <a:t>Améliorer le plaisir à combattre, lutter</a:t>
            </a:r>
          </a:p>
        </p:txBody>
      </p:sp>
      <p:graphicFrame>
        <p:nvGraphicFramePr>
          <p:cNvPr id="7" name="Tableau 6"/>
          <p:cNvGraphicFramePr>
            <a:graphicFrameLocks noGrp="1"/>
          </p:cNvGraphicFramePr>
          <p:nvPr>
            <p:extLst>
              <p:ext uri="{D42A27DB-BD31-4B8C-83A1-F6EECF244321}">
                <p14:modId xmlns:p14="http://schemas.microsoft.com/office/powerpoint/2010/main" val="917832268"/>
              </p:ext>
            </p:extLst>
          </p:nvPr>
        </p:nvGraphicFramePr>
        <p:xfrm>
          <a:off x="203510" y="2960998"/>
          <a:ext cx="4555838" cy="1889760"/>
        </p:xfrm>
        <a:graphic>
          <a:graphicData uri="http://schemas.openxmlformats.org/drawingml/2006/table">
            <a:tbl>
              <a:tblPr firstRow="1" firstCol="1" lastRow="1" lastCol="1" bandRow="1" bandCol="1">
                <a:tableStyleId>{5C22544A-7EE6-4342-B048-85BDC9FD1C3A}</a:tableStyleId>
              </a:tblPr>
              <a:tblGrid>
                <a:gridCol w="4555838">
                  <a:extLst>
                    <a:ext uri="{9D8B030D-6E8A-4147-A177-3AD203B41FA5}">
                      <a16:colId xmlns:a16="http://schemas.microsoft.com/office/drawing/2014/main" val="637915118"/>
                    </a:ext>
                  </a:extLst>
                </a:gridCol>
              </a:tblGrid>
              <a:tr h="1728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ORGANISATION :</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Plots / 2 couleurs, espace de jeu : 10m x 10m pour la maison.</a:t>
                      </a:r>
                      <a:endParaRPr lang="fr-FR" sz="1100" b="0" dirty="0">
                        <a:solidFill>
                          <a:schemeClr val="tx1"/>
                        </a:solidFill>
                        <a:effectLst/>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a:t>
                      </a:r>
                      <a:r>
                        <a:rPr lang="fr-FR" sz="1200" b="0"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0" i="0" u="sng" dirty="0">
                        <a:solidFill>
                          <a:schemeClr val="tx1"/>
                        </a:solidFill>
                        <a:effectLst/>
                        <a:latin typeface="Times New Roman" panose="02020603050405020304" pitchFamily="18" charset="0"/>
                        <a:ea typeface="Times New Roman" panose="02020603050405020304" pitchFamily="18" charset="0"/>
                        <a:cs typeface="+mn-cs"/>
                      </a:endParaRPr>
                    </a:p>
                    <a:p>
                      <a:pPr marL="0" indent="-171450" algn="just" defTabSz="914400" rtl="0" eaLnBrk="1" latinLnBrk="0" hangingPunct="1">
                        <a:spcBef>
                          <a:spcPts val="20"/>
                        </a:spcBef>
                        <a:spcAft>
                          <a:spcPts val="20"/>
                        </a:spcAft>
                        <a:buFont typeface="Arial" panose="020B0604020202020204" pitchFamily="34" charset="0"/>
                        <a:buChar char="•"/>
                      </a:pP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Présenter les rôles de chacun : les rats &amp; les dératiseurs</a:t>
                      </a:r>
                    </a:p>
                    <a:p>
                      <a:pPr marL="0" indent="-171450" algn="just" defTabSz="914400" rtl="0" eaLnBrk="1" latinLnBrk="0" hangingPunct="1">
                        <a:spcBef>
                          <a:spcPts val="20"/>
                        </a:spcBef>
                        <a:spcAft>
                          <a:spcPts val="20"/>
                        </a:spcAft>
                        <a:buFont typeface="Arial" panose="020B0604020202020204" pitchFamily="34" charset="0"/>
                        <a:buChar char="•"/>
                      </a:pPr>
                      <a:r>
                        <a:rPr lang="fr-FR" sz="11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Montrer les limites de la maison</a:t>
                      </a:r>
                    </a:p>
                    <a:p>
                      <a:pPr algn="just">
                        <a:spcBef>
                          <a:spcPts val="20"/>
                        </a:spcBef>
                        <a:spcAft>
                          <a:spcPts val="20"/>
                        </a:spcAft>
                      </a:pPr>
                      <a:r>
                        <a:rPr lang="fr-FR" sz="11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dératiseurs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Bloquer les rats au niveau de la taille, pousser pour faire sortir. Rester les bras serrés et les appuis actifs du début à la fin de l'action.</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rats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Courir très vite sans se faire attraper ! Rester sur ses appuis, ne pas tomber au sol.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1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64960970"/>
              </p:ext>
            </p:extLst>
          </p:nvPr>
        </p:nvGraphicFramePr>
        <p:xfrm>
          <a:off x="203509" y="1222362"/>
          <a:ext cx="4555838" cy="1666851"/>
        </p:xfrm>
        <a:graphic>
          <a:graphicData uri="http://schemas.openxmlformats.org/drawingml/2006/table">
            <a:tbl>
              <a:tblPr firstRow="1" firstCol="1" lastRow="1" lastCol="1" bandRow="1" bandCol="1">
                <a:tableStyleId>{5C22544A-7EE6-4342-B048-85BDC9FD1C3A}</a:tableStyleId>
              </a:tblPr>
              <a:tblGrid>
                <a:gridCol w="4555838">
                  <a:extLst>
                    <a:ext uri="{9D8B030D-6E8A-4147-A177-3AD203B41FA5}">
                      <a16:colId xmlns:a16="http://schemas.microsoft.com/office/drawing/2014/main" val="2001156836"/>
                    </a:ext>
                  </a:extLst>
                </a:gridCol>
              </a:tblGrid>
              <a:tr h="1666851">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(l'histoire) →</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6 petits rats difficiles à attraper, ont envahi la maison rouge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propriétaire à fait venir 6 dératiseurs pour faire sortir ces petits rats de la maison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Ils doivent attraper les petits rats entre leurs bras, puis les faire sortir de la maison.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Ils doivent les "transporter" dans le jardin jaune.</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Attention, les rats sont fragiles et on ne peut pas les attraper au cou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Si les rats tombent par terre, ils sont considérés comme attraper !</a:t>
                      </a:r>
                      <a:endParaRPr lang="fr-FR" sz="11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511401920"/>
              </p:ext>
            </p:extLst>
          </p:nvPr>
        </p:nvGraphicFramePr>
        <p:xfrm>
          <a:off x="4901188" y="1222362"/>
          <a:ext cx="4152891" cy="1666641"/>
        </p:xfrm>
        <a:graphic>
          <a:graphicData uri="http://schemas.openxmlformats.org/drawingml/2006/table">
            <a:tbl>
              <a:tblPr/>
              <a:tblGrid>
                <a:gridCol w="4152891">
                  <a:extLst>
                    <a:ext uri="{9D8B030D-6E8A-4147-A177-3AD203B41FA5}">
                      <a16:colId xmlns:a16="http://schemas.microsoft.com/office/drawing/2014/main" val="3774857870"/>
                    </a:ext>
                  </a:extLst>
                </a:gridCol>
              </a:tblGrid>
              <a:tr h="1666641">
                <a:tc>
                  <a:txBody>
                    <a:bodyPr/>
                    <a:lstStyle/>
                    <a:p>
                      <a:pPr algn="l">
                        <a:spcBef>
                          <a:spcPts val="20"/>
                        </a:spcBef>
                        <a:spcAft>
                          <a:spcPts val="20"/>
                        </a:spcAft>
                      </a:pPr>
                      <a:r>
                        <a:rPr lang="fr-FR" sz="1200" b="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2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1. Au signal du "chef"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LES PETITS RATS BOUGENT !</a:t>
                      </a:r>
                      <a:r>
                        <a:rPr lang="fr-FR" sz="1100" dirty="0">
                          <a:effectLst/>
                          <a:latin typeface="Calibri" panose="020F0502020204030204" pitchFamily="34" charset="0"/>
                          <a:ea typeface="Times New Roman" panose="02020603050405020304" pitchFamily="18" charset="0"/>
                          <a:cs typeface="Arial" panose="020B0604020202020204" pitchFamily="34" charset="0"/>
                        </a:rPr>
                        <a:t> Les rats trottinent dans la maison !</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2. Au second signal du "chef "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PETITS RATS ATTENTION ! </a:t>
                      </a:r>
                      <a:r>
                        <a:rPr lang="fr-FR" sz="1100" dirty="0">
                          <a:effectLst/>
                          <a:latin typeface="Calibri" panose="020F0502020204030204" pitchFamily="34" charset="0"/>
                          <a:ea typeface="Times New Roman" panose="02020603050405020304" pitchFamily="18" charset="0"/>
                          <a:cs typeface="Arial" panose="020B0604020202020204" pitchFamily="34" charset="0"/>
                        </a:rPr>
                        <a:t>Les dératiseurs entrent en jeu dans la maison...</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3. Après 8 sec de jeu et de lutte, le "chef" annonce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STOOOOP ! </a:t>
                      </a:r>
                      <a:r>
                        <a:rPr lang="fr-FR" sz="1100" dirty="0">
                          <a:effectLst/>
                          <a:latin typeface="Calibri" panose="020F0502020204030204" pitchFamily="34" charset="0"/>
                          <a:ea typeface="Times New Roman" panose="02020603050405020304" pitchFamily="18" charset="0"/>
                          <a:cs typeface="Arial" panose="020B0604020202020204" pitchFamily="34" charset="0"/>
                        </a:rPr>
                        <a:t> et on ne peut plus attraper de rats, ni les sortir.</a:t>
                      </a:r>
                      <a:endParaRPr lang="fr-FR" sz="1100" dirty="0">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100" b="1" dirty="0">
                          <a:effectLst/>
                          <a:latin typeface="Calibri" panose="020F0502020204030204" pitchFamily="34" charset="0"/>
                          <a:ea typeface="Times New Roman" panose="02020603050405020304" pitchFamily="18" charset="0"/>
                          <a:cs typeface="Arial" panose="020B0604020202020204" pitchFamily="34" charset="0"/>
                        </a:rPr>
                        <a:t>→ 3 passages à la suite pour chaque groupe. </a:t>
                      </a:r>
                      <a:r>
                        <a:rPr lang="fr-FR" sz="11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On compte le nombre de rats sortis !</a:t>
                      </a:r>
                      <a:endParaRPr lang="fr-FR" sz="1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322287" cy="406609"/>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sp>
        <p:nvSpPr>
          <p:cNvPr id="4" name="Rectangle 1"/>
          <p:cNvSpPr>
            <a:spLocks noChangeArrowheads="1"/>
          </p:cNvSpPr>
          <p:nvPr/>
        </p:nvSpPr>
        <p:spPr bwMode="auto">
          <a:xfrm>
            <a:off x="4759347" y="9914698"/>
            <a:ext cx="3020891" cy="6001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fr-FR" altLang="fr-FR" sz="1100" b="1" u="sng" dirty="0">
                <a:latin typeface="Calibri" panose="020F0502020204030204" pitchFamily="34" charset="0"/>
                <a:ea typeface="Times New Roman" panose="02020603050405020304" pitchFamily="18" charset="0"/>
                <a:cs typeface="Calibri" panose="020F0502020204030204" pitchFamily="34" charset="0"/>
              </a:rPr>
              <a:t>LA SUITE DU JEU </a:t>
            </a:r>
            <a:r>
              <a:rPr lang="fr-FR" altLang="fr-FR" sz="1100" u="sng" dirty="0">
                <a:latin typeface="Calibri" panose="020F0502020204030204" pitchFamily="34" charset="0"/>
                <a:ea typeface="Times New Roman" panose="02020603050405020304" pitchFamily="18" charset="0"/>
                <a:cs typeface="Calibri" panose="020F0502020204030204" pitchFamily="34" charset="0"/>
              </a:rPr>
              <a:t>: </a:t>
            </a:r>
            <a:r>
              <a:rPr lang="fr-FR" altLang="fr-FR" sz="1100" dirty="0">
                <a:latin typeface="Calibri" panose="020F0502020204030204" pitchFamily="34" charset="0"/>
                <a:ea typeface="Times New Roman" panose="02020603050405020304" pitchFamily="18" charset="0"/>
                <a:cs typeface="Calibri" panose="020F0502020204030204" pitchFamily="34" charset="0"/>
              </a:rPr>
              <a:t>Des voleurs de diamants se sont infiltrés parmi les chercheurs, ils vont tout faire pour voler les diamants.</a:t>
            </a:r>
            <a:r>
              <a:rPr lang="fr-FR" altLang="fr-FR" sz="1100" dirty="0"/>
              <a:t> </a:t>
            </a:r>
            <a:endParaRPr lang="fr-FR" altLang="fr-FR" sz="1100" dirty="0">
              <a:latin typeface="Arial" panose="020B0604020202020204" pitchFamily="34" charset="0"/>
            </a:endParaRPr>
          </a:p>
        </p:txBody>
      </p:sp>
      <p:pic>
        <p:nvPicPr>
          <p:cNvPr id="2" name="Image 1"/>
          <p:cNvPicPr>
            <a:picLocks noChangeAspect="1"/>
          </p:cNvPicPr>
          <p:nvPr/>
        </p:nvPicPr>
        <p:blipFill>
          <a:blip r:embed="rId2"/>
          <a:stretch>
            <a:fillRect/>
          </a:stretch>
        </p:blipFill>
        <p:spPr>
          <a:xfrm>
            <a:off x="1056099" y="4997536"/>
            <a:ext cx="2981239" cy="1537890"/>
          </a:xfrm>
          <a:prstGeom prst="rect">
            <a:avLst/>
          </a:prstGeom>
        </p:spPr>
      </p:pic>
      <p:graphicFrame>
        <p:nvGraphicFramePr>
          <p:cNvPr id="135" name="Tableau 134"/>
          <p:cNvGraphicFramePr>
            <a:graphicFrameLocks noGrp="1"/>
          </p:cNvGraphicFramePr>
          <p:nvPr>
            <p:extLst>
              <p:ext uri="{D42A27DB-BD31-4B8C-83A1-F6EECF244321}">
                <p14:modId xmlns:p14="http://schemas.microsoft.com/office/powerpoint/2010/main" val="3860589231"/>
              </p:ext>
            </p:extLst>
          </p:nvPr>
        </p:nvGraphicFramePr>
        <p:xfrm>
          <a:off x="4901186" y="2964123"/>
          <a:ext cx="1944252" cy="1356360"/>
        </p:xfrm>
        <a:graphic>
          <a:graphicData uri="http://schemas.openxmlformats.org/drawingml/2006/table">
            <a:tbl>
              <a:tblPr/>
              <a:tblGrid>
                <a:gridCol w="1944252">
                  <a:extLst>
                    <a:ext uri="{9D8B030D-6E8A-4147-A177-3AD203B41FA5}">
                      <a16:colId xmlns:a16="http://schemas.microsoft.com/office/drawing/2014/main" val="3774857870"/>
                    </a:ext>
                  </a:extLst>
                </a:gridCol>
              </a:tblGrid>
              <a:tr h="535635">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EVOLUTIONS :  </a:t>
                      </a:r>
                      <a:endParaRPr lang="fr-FR" sz="1200" dirty="0">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Cette fois c'est un gros rat (toute l'équipe) qui ne veut pas sortir de la maison... Les dératiseurs vont devoir s'y mettre à plusieurs pour le sortir de la maison !</a:t>
                      </a:r>
                    </a:p>
                    <a:p>
                      <a:pPr algn="l">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Possibilité de</a:t>
                      </a:r>
                      <a:r>
                        <a:rPr lang="fr-FR" sz="1100" baseline="0" dirty="0">
                          <a:effectLst/>
                          <a:latin typeface="Calibri" panose="020F0502020204030204" pitchFamily="34" charset="0"/>
                          <a:ea typeface="Times New Roman" panose="02020603050405020304" pitchFamily="18" charset="0"/>
                          <a:cs typeface="Arial" panose="020B0604020202020204" pitchFamily="34" charset="0"/>
                        </a:rPr>
                        <a:t> placer un ballon</a:t>
                      </a:r>
                      <a:endParaRPr lang="fr-FR" sz="11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pSp>
        <p:nvGrpSpPr>
          <p:cNvPr id="17" name="Group 2"/>
          <p:cNvGrpSpPr>
            <a:grpSpLocks/>
          </p:cNvGrpSpPr>
          <p:nvPr/>
        </p:nvGrpSpPr>
        <p:grpSpPr bwMode="auto">
          <a:xfrm>
            <a:off x="7210246" y="3039961"/>
            <a:ext cx="1344612" cy="1189444"/>
            <a:chOff x="5618" y="10884"/>
            <a:chExt cx="4193" cy="4279"/>
          </a:xfrm>
        </p:grpSpPr>
        <p:grpSp>
          <p:nvGrpSpPr>
            <p:cNvPr id="5376" name="Group 3"/>
            <p:cNvGrpSpPr>
              <a:grpSpLocks/>
            </p:cNvGrpSpPr>
            <p:nvPr/>
          </p:nvGrpSpPr>
          <p:grpSpPr bwMode="auto">
            <a:xfrm>
              <a:off x="5618" y="10884"/>
              <a:ext cx="4193" cy="4279"/>
              <a:chOff x="2838" y="7026"/>
              <a:chExt cx="5911" cy="5820"/>
            </a:xfrm>
          </p:grpSpPr>
          <p:sp>
            <p:nvSpPr>
              <p:cNvPr id="137" name="Rectangle 4"/>
              <p:cNvSpPr>
                <a:spLocks noChangeArrowheads="1"/>
              </p:cNvSpPr>
              <p:nvPr/>
            </p:nvSpPr>
            <p:spPr bwMode="auto">
              <a:xfrm>
                <a:off x="2841" y="7110"/>
                <a:ext cx="5839" cy="565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138" name="Rectangle 5"/>
              <p:cNvSpPr>
                <a:spLocks noChangeArrowheads="1"/>
              </p:cNvSpPr>
              <p:nvPr/>
            </p:nvSpPr>
            <p:spPr bwMode="auto">
              <a:xfrm>
                <a:off x="3785" y="7935"/>
                <a:ext cx="4073" cy="3930"/>
              </a:xfrm>
              <a:prstGeom prst="rect">
                <a:avLst/>
              </a:prstGeom>
              <a:solidFill>
                <a:srgbClr val="C2D69B"/>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139" name="AutoShape 6"/>
              <p:cNvSpPr>
                <a:spLocks noChangeArrowheads="1"/>
              </p:cNvSpPr>
              <p:nvPr/>
            </p:nvSpPr>
            <p:spPr bwMode="auto">
              <a:xfrm>
                <a:off x="3722" y="793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0" name="AutoShape 7"/>
              <p:cNvSpPr>
                <a:spLocks noChangeArrowheads="1"/>
              </p:cNvSpPr>
              <p:nvPr/>
            </p:nvSpPr>
            <p:spPr bwMode="auto">
              <a:xfrm>
                <a:off x="7761" y="96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1" name="AutoShape 8"/>
              <p:cNvSpPr>
                <a:spLocks noChangeArrowheads="1"/>
              </p:cNvSpPr>
              <p:nvPr/>
            </p:nvSpPr>
            <p:spPr bwMode="auto">
              <a:xfrm>
                <a:off x="3722" y="96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2" name="AutoShape 9"/>
              <p:cNvSpPr>
                <a:spLocks noChangeArrowheads="1"/>
              </p:cNvSpPr>
              <p:nvPr/>
            </p:nvSpPr>
            <p:spPr bwMode="auto">
              <a:xfrm>
                <a:off x="5705" y="784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3" name="AutoShape 10"/>
              <p:cNvSpPr>
                <a:spLocks noChangeArrowheads="1"/>
              </p:cNvSpPr>
              <p:nvPr/>
            </p:nvSpPr>
            <p:spPr bwMode="auto">
              <a:xfrm>
                <a:off x="7741" y="117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4" name="AutoShape 11"/>
              <p:cNvSpPr>
                <a:spLocks noChangeArrowheads="1"/>
              </p:cNvSpPr>
              <p:nvPr/>
            </p:nvSpPr>
            <p:spPr bwMode="auto">
              <a:xfrm>
                <a:off x="3722" y="117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5" name="AutoShape 12"/>
              <p:cNvSpPr>
                <a:spLocks noChangeArrowheads="1"/>
              </p:cNvSpPr>
              <p:nvPr/>
            </p:nvSpPr>
            <p:spPr bwMode="auto">
              <a:xfrm>
                <a:off x="7720" y="784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6" name="AutoShape 13"/>
              <p:cNvSpPr>
                <a:spLocks noChangeArrowheads="1"/>
              </p:cNvSpPr>
              <p:nvPr/>
            </p:nvSpPr>
            <p:spPr bwMode="auto">
              <a:xfrm>
                <a:off x="5866" y="1177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7" name="AutoShape 14"/>
              <p:cNvSpPr>
                <a:spLocks noChangeArrowheads="1"/>
              </p:cNvSpPr>
              <p:nvPr/>
            </p:nvSpPr>
            <p:spPr bwMode="auto">
              <a:xfrm>
                <a:off x="2838" y="711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8" name="AutoShape 15"/>
              <p:cNvSpPr>
                <a:spLocks noChangeArrowheads="1"/>
              </p:cNvSpPr>
              <p:nvPr/>
            </p:nvSpPr>
            <p:spPr bwMode="auto">
              <a:xfrm>
                <a:off x="8569" y="711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9" name="AutoShape 16"/>
              <p:cNvSpPr>
                <a:spLocks noChangeArrowheads="1"/>
              </p:cNvSpPr>
              <p:nvPr/>
            </p:nvSpPr>
            <p:spPr bwMode="auto">
              <a:xfrm>
                <a:off x="2838" y="1258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0" name="AutoShape 17"/>
              <p:cNvSpPr>
                <a:spLocks noChangeArrowheads="1"/>
              </p:cNvSpPr>
              <p:nvPr/>
            </p:nvSpPr>
            <p:spPr bwMode="auto">
              <a:xfrm>
                <a:off x="8569" y="1266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1" name="AutoShape 18"/>
              <p:cNvSpPr>
                <a:spLocks noChangeArrowheads="1"/>
              </p:cNvSpPr>
              <p:nvPr/>
            </p:nvSpPr>
            <p:spPr bwMode="auto">
              <a:xfrm>
                <a:off x="4454" y="711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2" name="AutoShape 19"/>
              <p:cNvSpPr>
                <a:spLocks noChangeArrowheads="1"/>
              </p:cNvSpPr>
              <p:nvPr/>
            </p:nvSpPr>
            <p:spPr bwMode="auto">
              <a:xfrm>
                <a:off x="6738" y="702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3" name="AutoShape 20"/>
              <p:cNvSpPr>
                <a:spLocks noChangeArrowheads="1"/>
              </p:cNvSpPr>
              <p:nvPr/>
            </p:nvSpPr>
            <p:spPr bwMode="auto">
              <a:xfrm>
                <a:off x="8569" y="87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4" name="AutoShape 21"/>
              <p:cNvSpPr>
                <a:spLocks noChangeArrowheads="1"/>
              </p:cNvSpPr>
              <p:nvPr/>
            </p:nvSpPr>
            <p:spPr bwMode="auto">
              <a:xfrm>
                <a:off x="6751" y="1266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5" name="AutoShape 22"/>
              <p:cNvSpPr>
                <a:spLocks noChangeArrowheads="1"/>
              </p:cNvSpPr>
              <p:nvPr/>
            </p:nvSpPr>
            <p:spPr bwMode="auto">
              <a:xfrm>
                <a:off x="8569" y="1065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6" name="AutoShape 23"/>
              <p:cNvSpPr>
                <a:spLocks noChangeArrowheads="1"/>
              </p:cNvSpPr>
              <p:nvPr/>
            </p:nvSpPr>
            <p:spPr bwMode="auto">
              <a:xfrm>
                <a:off x="4634" y="12666"/>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7" name="AutoShape 24"/>
              <p:cNvSpPr>
                <a:spLocks noChangeArrowheads="1"/>
              </p:cNvSpPr>
              <p:nvPr/>
            </p:nvSpPr>
            <p:spPr bwMode="auto">
              <a:xfrm>
                <a:off x="2838" y="1072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8" name="AutoShape 25"/>
              <p:cNvSpPr>
                <a:spLocks noChangeArrowheads="1"/>
              </p:cNvSpPr>
              <p:nvPr/>
            </p:nvSpPr>
            <p:spPr bwMode="auto">
              <a:xfrm>
                <a:off x="2838" y="87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77" name="Group 26"/>
            <p:cNvGrpSpPr>
              <a:grpSpLocks/>
            </p:cNvGrpSpPr>
            <p:nvPr/>
          </p:nvGrpSpPr>
          <p:grpSpPr bwMode="auto">
            <a:xfrm rot="26863817">
              <a:off x="7642" y="13421"/>
              <a:ext cx="307" cy="323"/>
              <a:chOff x="7717" y="2497"/>
              <a:chExt cx="1580" cy="1620"/>
            </a:xfrm>
          </p:grpSpPr>
          <p:sp>
            <p:nvSpPr>
              <p:cNvPr id="132" name="AutoShape 2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3" name="Oval 2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4" name="AutoShape 2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6" name="AutoShape 3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78" name="Group 31"/>
            <p:cNvGrpSpPr>
              <a:grpSpLocks/>
            </p:cNvGrpSpPr>
            <p:nvPr/>
          </p:nvGrpSpPr>
          <p:grpSpPr bwMode="auto">
            <a:xfrm rot="-2700000">
              <a:off x="7275" y="12583"/>
              <a:ext cx="297" cy="333"/>
              <a:chOff x="7717" y="2497"/>
              <a:chExt cx="1580" cy="1620"/>
            </a:xfrm>
          </p:grpSpPr>
          <p:sp>
            <p:nvSpPr>
              <p:cNvPr id="128" name="AutoShape 3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9" name="Oval 3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0" name="AutoShape 3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1" name="AutoShape 3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79" name="Group 36"/>
            <p:cNvGrpSpPr>
              <a:grpSpLocks/>
            </p:cNvGrpSpPr>
            <p:nvPr/>
          </p:nvGrpSpPr>
          <p:grpSpPr bwMode="auto">
            <a:xfrm rot="50140078">
              <a:off x="7886" y="12601"/>
              <a:ext cx="306" cy="324"/>
              <a:chOff x="7717" y="2497"/>
              <a:chExt cx="1580" cy="1620"/>
            </a:xfrm>
          </p:grpSpPr>
          <p:sp>
            <p:nvSpPr>
              <p:cNvPr id="5436" name="AutoShape 3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37" name="Oval 3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8" name="AutoShape 3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39" name="AutoShape 4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80" name="Group 41"/>
            <p:cNvGrpSpPr>
              <a:grpSpLocks/>
            </p:cNvGrpSpPr>
            <p:nvPr/>
          </p:nvGrpSpPr>
          <p:grpSpPr bwMode="auto">
            <a:xfrm rot="10557025">
              <a:off x="7351" y="12910"/>
              <a:ext cx="296" cy="334"/>
              <a:chOff x="7717" y="2497"/>
              <a:chExt cx="1580" cy="1620"/>
            </a:xfrm>
          </p:grpSpPr>
          <p:sp>
            <p:nvSpPr>
              <p:cNvPr id="5432" name="AutoShape 4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33" name="Oval 4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4" name="AutoShape 4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35" name="AutoShape 4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81" name="Group 46"/>
            <p:cNvGrpSpPr>
              <a:grpSpLocks/>
            </p:cNvGrpSpPr>
            <p:nvPr/>
          </p:nvGrpSpPr>
          <p:grpSpPr bwMode="auto">
            <a:xfrm rot="23208750">
              <a:off x="7680" y="12551"/>
              <a:ext cx="295" cy="336"/>
              <a:chOff x="7717" y="2497"/>
              <a:chExt cx="1580" cy="1620"/>
            </a:xfrm>
          </p:grpSpPr>
          <p:sp>
            <p:nvSpPr>
              <p:cNvPr id="5428" name="AutoShape 4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29" name="Oval 4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30" name="AutoShape 4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31" name="AutoShape 5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88" name="Group 51"/>
            <p:cNvGrpSpPr>
              <a:grpSpLocks/>
            </p:cNvGrpSpPr>
            <p:nvPr/>
          </p:nvGrpSpPr>
          <p:grpSpPr bwMode="auto">
            <a:xfrm rot="2000443">
              <a:off x="7482" y="12666"/>
              <a:ext cx="297" cy="334"/>
              <a:chOff x="7717" y="2497"/>
              <a:chExt cx="1580" cy="1620"/>
            </a:xfrm>
          </p:grpSpPr>
          <p:sp>
            <p:nvSpPr>
              <p:cNvPr id="5424" name="AutoShape 5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25" name="Oval 5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26" name="AutoShape 5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27" name="AutoShape 5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89" name="Group 56"/>
            <p:cNvGrpSpPr>
              <a:grpSpLocks/>
            </p:cNvGrpSpPr>
            <p:nvPr/>
          </p:nvGrpSpPr>
          <p:grpSpPr bwMode="auto">
            <a:xfrm rot="18309005">
              <a:off x="8255" y="13457"/>
              <a:ext cx="306" cy="323"/>
              <a:chOff x="7717" y="2497"/>
              <a:chExt cx="1580" cy="1620"/>
            </a:xfrm>
          </p:grpSpPr>
          <p:sp>
            <p:nvSpPr>
              <p:cNvPr id="5420" name="AutoShape 5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21" name="Oval 5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22" name="AutoShape 5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23" name="AutoShape 6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90" name="Group 61"/>
            <p:cNvGrpSpPr>
              <a:grpSpLocks/>
            </p:cNvGrpSpPr>
            <p:nvPr/>
          </p:nvGrpSpPr>
          <p:grpSpPr bwMode="auto">
            <a:xfrm rot="7307585">
              <a:off x="7437" y="13152"/>
              <a:ext cx="307" cy="322"/>
              <a:chOff x="7717" y="2497"/>
              <a:chExt cx="1580" cy="1620"/>
            </a:xfrm>
          </p:grpSpPr>
          <p:sp>
            <p:nvSpPr>
              <p:cNvPr id="5416" name="AutoShape 6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17" name="Oval 6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8" name="AutoShape 6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19" name="AutoShape 6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91" name="Group 66"/>
            <p:cNvGrpSpPr>
              <a:grpSpLocks/>
            </p:cNvGrpSpPr>
            <p:nvPr/>
          </p:nvGrpSpPr>
          <p:grpSpPr bwMode="auto">
            <a:xfrm rot="29064430">
              <a:off x="7818" y="12825"/>
              <a:ext cx="307" cy="323"/>
              <a:chOff x="7717" y="2497"/>
              <a:chExt cx="1580" cy="1620"/>
            </a:xfrm>
          </p:grpSpPr>
          <p:sp>
            <p:nvSpPr>
              <p:cNvPr id="5412" name="AutoShape 6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13" name="Oval 6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4" name="AutoShape 6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15" name="AutoShape 7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92" name="Group 71"/>
            <p:cNvGrpSpPr>
              <a:grpSpLocks/>
            </p:cNvGrpSpPr>
            <p:nvPr/>
          </p:nvGrpSpPr>
          <p:grpSpPr bwMode="auto">
            <a:xfrm rot="4989434">
              <a:off x="7562" y="12909"/>
              <a:ext cx="307" cy="322"/>
              <a:chOff x="7717" y="2497"/>
              <a:chExt cx="1580" cy="1620"/>
            </a:xfrm>
          </p:grpSpPr>
          <p:sp>
            <p:nvSpPr>
              <p:cNvPr id="5408" name="AutoShape 7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9" name="Oval 7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10" name="AutoShape 7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11" name="AutoShape 7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93" name="Group 76"/>
            <p:cNvGrpSpPr>
              <a:grpSpLocks/>
            </p:cNvGrpSpPr>
            <p:nvPr/>
          </p:nvGrpSpPr>
          <p:grpSpPr bwMode="auto">
            <a:xfrm rot="29522673">
              <a:off x="7706" y="13112"/>
              <a:ext cx="307" cy="323"/>
              <a:chOff x="7717" y="2497"/>
              <a:chExt cx="1580" cy="1620"/>
            </a:xfrm>
          </p:grpSpPr>
          <p:sp>
            <p:nvSpPr>
              <p:cNvPr id="5404" name="AutoShape 7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5" name="Oval 7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06" name="AutoShape 7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7" name="AutoShape 8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394" name="Group 81"/>
            <p:cNvGrpSpPr>
              <a:grpSpLocks/>
            </p:cNvGrpSpPr>
            <p:nvPr/>
          </p:nvGrpSpPr>
          <p:grpSpPr bwMode="auto">
            <a:xfrm rot="-1330498">
              <a:off x="7024" y="12709"/>
              <a:ext cx="296" cy="334"/>
              <a:chOff x="7717" y="2497"/>
              <a:chExt cx="1580" cy="1620"/>
            </a:xfrm>
          </p:grpSpPr>
          <p:sp>
            <p:nvSpPr>
              <p:cNvPr id="5400" name="AutoShape 8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1" name="Oval 8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02" name="AutoShape 8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03" name="AutoShape 8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5395" name="AutoShape 86"/>
            <p:cNvSpPr>
              <a:spLocks noChangeArrowheads="1"/>
            </p:cNvSpPr>
            <p:nvPr/>
          </p:nvSpPr>
          <p:spPr bwMode="auto">
            <a:xfrm rot="10487455">
              <a:off x="6295" y="13019"/>
              <a:ext cx="1001" cy="384"/>
            </a:xfrm>
            <a:prstGeom prst="rightArrow">
              <a:avLst>
                <a:gd name="adj1" fmla="val 50000"/>
                <a:gd name="adj2" fmla="val 65169"/>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5396" name="Group 87"/>
            <p:cNvGrpSpPr>
              <a:grpSpLocks/>
            </p:cNvGrpSpPr>
            <p:nvPr/>
          </p:nvGrpSpPr>
          <p:grpSpPr bwMode="auto">
            <a:xfrm flipH="1">
              <a:off x="7351" y="12832"/>
              <a:ext cx="256" cy="179"/>
              <a:chOff x="6561" y="2704"/>
              <a:chExt cx="1620" cy="900"/>
            </a:xfrm>
          </p:grpSpPr>
          <p:sp>
            <p:nvSpPr>
              <p:cNvPr id="5397" name="Oval 88"/>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8" name="Freeform 89"/>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99" name="Freeform 90"/>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107" name="Parallélogramme 106"/>
          <p:cNvSpPr/>
          <p:nvPr/>
        </p:nvSpPr>
        <p:spPr>
          <a:xfrm>
            <a:off x="828247" y="392333"/>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dératiseurs</a:t>
            </a:r>
          </a:p>
        </p:txBody>
      </p:sp>
    </p:spTree>
    <p:extLst>
      <p:ext uri="{BB962C8B-B14F-4D97-AF65-F5344CB8AC3E}">
        <p14:creationId xmlns:p14="http://schemas.microsoft.com/office/powerpoint/2010/main" val="2583818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95557" y="790225"/>
            <a:ext cx="4693352" cy="276999"/>
          </a:xfrm>
          <a:prstGeom prst="rect">
            <a:avLst/>
          </a:prstGeom>
          <a:noFill/>
          <a:ln w="12700">
            <a:solidFill>
              <a:schemeClr val="tx1"/>
            </a:solidFill>
          </a:ln>
        </p:spPr>
        <p:txBody>
          <a:bodyPr wrap="square" rtlCol="0">
            <a:spAutoFit/>
          </a:bodyPr>
          <a:lstStyle/>
          <a:p>
            <a:pPr algn="ctr"/>
            <a:r>
              <a:rPr lang="fr-FR" sz="1200" b="1" i="1" u="sng" dirty="0"/>
              <a:t>OBJECTIF: </a:t>
            </a:r>
            <a:r>
              <a:rPr lang="fr-FR" sz="1200" dirty="0"/>
              <a:t>Améliorer la notion d’avancer pour marquer en coopération </a:t>
            </a:r>
          </a:p>
        </p:txBody>
      </p:sp>
      <p:graphicFrame>
        <p:nvGraphicFramePr>
          <p:cNvPr id="7" name="Tableau 6"/>
          <p:cNvGraphicFramePr>
            <a:graphicFrameLocks noGrp="1"/>
          </p:cNvGraphicFramePr>
          <p:nvPr>
            <p:extLst>
              <p:ext uri="{D42A27DB-BD31-4B8C-83A1-F6EECF244321}">
                <p14:modId xmlns:p14="http://schemas.microsoft.com/office/powerpoint/2010/main" val="2969607665"/>
              </p:ext>
            </p:extLst>
          </p:nvPr>
        </p:nvGraphicFramePr>
        <p:xfrm>
          <a:off x="201026" y="2956206"/>
          <a:ext cx="3712220" cy="3063240"/>
        </p:xfrm>
        <a:graphic>
          <a:graphicData uri="http://schemas.openxmlformats.org/drawingml/2006/table">
            <a:tbl>
              <a:tblPr firstRow="1" firstCol="1" lastRow="1" lastCol="1" bandRow="1" bandCol="1">
                <a:tableStyleId>{5C22544A-7EE6-4342-B048-85BDC9FD1C3A}</a:tableStyleId>
              </a:tblPr>
              <a:tblGrid>
                <a:gridCol w="3712220">
                  <a:extLst>
                    <a:ext uri="{9D8B030D-6E8A-4147-A177-3AD203B41FA5}">
                      <a16:colId xmlns:a16="http://schemas.microsoft.com/office/drawing/2014/main" val="637915118"/>
                    </a:ext>
                  </a:extLst>
                </a:gridCol>
              </a:tblGrid>
              <a:tr h="2010657">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ORGANISATION :</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Plots, 1 ballon,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espace de jeu : 22m x 15m. Zone toutes les 4.5m.</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l">
                        <a:spcAft>
                          <a:spcPts val="0"/>
                        </a:spcAft>
                      </a:pPr>
                      <a:endPar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 :</a:t>
                      </a:r>
                      <a:endParaRPr lang="fr-FR" sz="1200" b="1" i="1"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Présenter les rôles de chacun, les voitures, l'auto-stoppeur (le ballon) &amp; les bouchons.</a:t>
                      </a:r>
                      <a:endParaRPr lang="fr-FR" sz="1100" b="0" i="0" dirty="0">
                        <a:solidFill>
                          <a:schemeClr val="tx1"/>
                        </a:solidFill>
                        <a:effectLst/>
                        <a:latin typeface="Times New Roman" panose="02020603050405020304" pitchFamily="18" charset="0"/>
                        <a:ea typeface="Times New Roman" panose="02020603050405020304" pitchFamily="18" charset="0"/>
                        <a:cs typeface="+mn-cs"/>
                      </a:endParaRP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Déterminer qui sera la 1ère voiture transportant l'auto-stoppeur.</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Montrer où se trouve la ville à atteindre. Et les bouchons à éviter.</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opposants (bouchons 1.2.3)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Bloquer les voitures (transportant l'auto-stoppeur) les faire reculer vers leur point de départ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utilisateurs (voitures)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Avancer et éviter les blocages. Si la voiture est prise dans un bouchon, trouver une voiture libre pour transporter l'auto-stoppeur. Les bouchons peuvent être forcé avec plusieurs voitures ! (On bloque et repousse à la ceinture).</a:t>
                      </a:r>
                      <a:endParaRPr lang="fr-FR" sz="11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262494260"/>
              </p:ext>
            </p:extLst>
          </p:nvPr>
        </p:nvGraphicFramePr>
        <p:xfrm>
          <a:off x="203509" y="1153087"/>
          <a:ext cx="3712220" cy="1691640"/>
        </p:xfrm>
        <a:graphic>
          <a:graphicData uri="http://schemas.openxmlformats.org/drawingml/2006/table">
            <a:tbl>
              <a:tblPr firstRow="1" firstCol="1" lastRow="1" lastCol="1" bandRow="1" bandCol="1">
                <a:tableStyleId>{5C22544A-7EE6-4342-B048-85BDC9FD1C3A}</a:tableStyleId>
              </a:tblPr>
              <a:tblGrid>
                <a:gridCol w="3712220">
                  <a:extLst>
                    <a:ext uri="{9D8B030D-6E8A-4147-A177-3AD203B41FA5}">
                      <a16:colId xmlns:a16="http://schemas.microsoft.com/office/drawing/2014/main" val="2001156836"/>
                    </a:ext>
                  </a:extLst>
                </a:gridCol>
              </a:tblGrid>
              <a:tr h="1526303">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a:t>
                      </a:r>
                      <a:r>
                        <a:rPr lang="fr-FR" sz="1200" b="1"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(l'histoire)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La mascotte du club doit se rendre très rapidement à son prochain match pour faire son show ! Malheureusement, elle a loupé son bus et dois y aller en faisant du stop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Il y a beaucoup de trafic sur l'autoroute, et les embouteillages sont nombreux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Aidons-la à trouver très rapidement une voiture pouvant l'amener à bon port. Il faut une ou plusieurs voitures.</a:t>
                      </a: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Attention</a:t>
                      </a:r>
                      <a:r>
                        <a:rPr lang="fr-FR" sz="11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ni l’auto-stoppeur, ni les voitures ne peuvent sortir de l’autoroute ! On reste dans l’aire de jeu.</a:t>
                      </a:r>
                      <a:endParaRPr lang="fr-FR" sz="11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68124857"/>
              </p:ext>
            </p:extLst>
          </p:nvPr>
        </p:nvGraphicFramePr>
        <p:xfrm>
          <a:off x="4031673" y="1153088"/>
          <a:ext cx="4962758" cy="1670340"/>
        </p:xfrm>
        <a:graphic>
          <a:graphicData uri="http://schemas.openxmlformats.org/drawingml/2006/table">
            <a:tbl>
              <a:tblPr/>
              <a:tblGrid>
                <a:gridCol w="4962758">
                  <a:extLst>
                    <a:ext uri="{9D8B030D-6E8A-4147-A177-3AD203B41FA5}">
                      <a16:colId xmlns:a16="http://schemas.microsoft.com/office/drawing/2014/main" val="3774857870"/>
                    </a:ext>
                  </a:extLst>
                </a:gridCol>
              </a:tblGrid>
              <a:tr h="1670340">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200" i="1"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1.  Au signal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EN VOITURE !</a:t>
                      </a:r>
                      <a:r>
                        <a:rPr lang="fr-FR" sz="1100" dirty="0">
                          <a:effectLst/>
                          <a:latin typeface="Calibri" panose="020F0502020204030204" pitchFamily="34" charset="0"/>
                          <a:ea typeface="Times New Roman" panose="02020603050405020304" pitchFamily="18" charset="0"/>
                          <a:cs typeface="Arial" panose="020B0604020202020204" pitchFamily="34" charset="0"/>
                        </a:rPr>
                        <a:t> L'éducateur donne "le ballon" à la 1ère voiture.</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2. Au second signal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EN ROUTE ! </a:t>
                      </a:r>
                      <a:r>
                        <a:rPr lang="fr-FR" sz="1100" dirty="0">
                          <a:effectLst/>
                          <a:latin typeface="Calibri" panose="020F0502020204030204" pitchFamily="34" charset="0"/>
                          <a:ea typeface="Times New Roman" panose="02020603050405020304" pitchFamily="18" charset="0"/>
                          <a:cs typeface="Arial" panose="020B0604020202020204" pitchFamily="34" charset="0"/>
                        </a:rPr>
                        <a:t>La voiture de tête et les autres démarrent et avancent.</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3. Si la mascotte (ballon) n'arrive pas à destination dans les 15 sec, puis 12 sec, puis 10 sec, puis 8 sec.... C'est perdu. Idem si on sort de l'aire de jeu !</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 </a:t>
                      </a:r>
                      <a:endParaRPr lang="fr-FR" sz="1100" dirty="0">
                        <a:effectLst/>
                        <a:latin typeface="Times New Roman" panose="02020603050405020304" pitchFamily="18" charset="0"/>
                        <a:ea typeface="Times New Roman" panose="02020603050405020304" pitchFamily="18" charset="0"/>
                      </a:endParaRPr>
                    </a:p>
                    <a:p>
                      <a:pPr algn="ctr">
                        <a:spcBef>
                          <a:spcPts val="20"/>
                        </a:spcBef>
                        <a:spcAft>
                          <a:spcPts val="20"/>
                        </a:spcAft>
                      </a:pPr>
                      <a:r>
                        <a:rPr lang="fr-FR" sz="1100" b="1" dirty="0">
                          <a:effectLst/>
                          <a:latin typeface="Calibri" panose="020F0502020204030204" pitchFamily="34" charset="0"/>
                          <a:ea typeface="Times New Roman" panose="02020603050405020304" pitchFamily="18" charset="0"/>
                          <a:cs typeface="Arial" panose="020B0604020202020204" pitchFamily="34" charset="0"/>
                        </a:rPr>
                        <a:t>→ 3 passages à la suite pour chaque groupe. On change à chaque fois la voiture de tête.  </a:t>
                      </a:r>
                      <a:r>
                        <a:rPr lang="fr-FR" sz="11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On compte le nombre de mascotte arrivées à destination !</a:t>
                      </a:r>
                      <a:endParaRPr lang="fr-FR" sz="1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4" y="-4758"/>
            <a:ext cx="8308822" cy="412381"/>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sp>
        <p:nvSpPr>
          <p:cNvPr id="4" name="Rectangle 1"/>
          <p:cNvSpPr>
            <a:spLocks noChangeArrowheads="1"/>
          </p:cNvSpPr>
          <p:nvPr/>
        </p:nvSpPr>
        <p:spPr bwMode="auto">
          <a:xfrm>
            <a:off x="4759347" y="9914698"/>
            <a:ext cx="3020891" cy="6001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fr-FR" altLang="fr-FR" sz="1100" b="1" u="sng" dirty="0">
                <a:latin typeface="Calibri" panose="020F0502020204030204" pitchFamily="34" charset="0"/>
                <a:ea typeface="Times New Roman" panose="02020603050405020304" pitchFamily="18" charset="0"/>
                <a:cs typeface="Calibri" panose="020F0502020204030204" pitchFamily="34" charset="0"/>
              </a:rPr>
              <a:t>LA SUITE DU JEU </a:t>
            </a:r>
            <a:r>
              <a:rPr lang="fr-FR" altLang="fr-FR" sz="1100" u="sng" dirty="0">
                <a:latin typeface="Calibri" panose="020F0502020204030204" pitchFamily="34" charset="0"/>
                <a:ea typeface="Times New Roman" panose="02020603050405020304" pitchFamily="18" charset="0"/>
                <a:cs typeface="Calibri" panose="020F0502020204030204" pitchFamily="34" charset="0"/>
              </a:rPr>
              <a:t>: </a:t>
            </a:r>
            <a:r>
              <a:rPr lang="fr-FR" altLang="fr-FR" sz="1100" dirty="0">
                <a:latin typeface="Calibri" panose="020F0502020204030204" pitchFamily="34" charset="0"/>
                <a:ea typeface="Times New Roman" panose="02020603050405020304" pitchFamily="18" charset="0"/>
                <a:cs typeface="Calibri" panose="020F0502020204030204" pitchFamily="34" charset="0"/>
              </a:rPr>
              <a:t>Des voleurs de diamants se sont infiltrés parmi les chercheurs, ils vont tout faire pour voler les diamants.</a:t>
            </a:r>
            <a:r>
              <a:rPr lang="fr-FR" altLang="fr-FR" sz="1100" dirty="0"/>
              <a:t> </a:t>
            </a:r>
            <a:endParaRPr lang="fr-FR" altLang="fr-FR" sz="1100" dirty="0">
              <a:latin typeface="Arial" panose="020B0604020202020204" pitchFamily="34" charset="0"/>
            </a:endParaRPr>
          </a:p>
        </p:txBody>
      </p:sp>
      <p:graphicFrame>
        <p:nvGraphicFramePr>
          <p:cNvPr id="135" name="Tableau 134"/>
          <p:cNvGraphicFramePr>
            <a:graphicFrameLocks noGrp="1"/>
          </p:cNvGraphicFramePr>
          <p:nvPr>
            <p:extLst>
              <p:ext uri="{D42A27DB-BD31-4B8C-83A1-F6EECF244321}">
                <p14:modId xmlns:p14="http://schemas.microsoft.com/office/powerpoint/2010/main" val="2691298102"/>
              </p:ext>
            </p:extLst>
          </p:nvPr>
        </p:nvGraphicFramePr>
        <p:xfrm>
          <a:off x="4031673" y="5676059"/>
          <a:ext cx="4962758" cy="346711"/>
        </p:xfrm>
        <a:graphic>
          <a:graphicData uri="http://schemas.openxmlformats.org/drawingml/2006/table">
            <a:tbl>
              <a:tblPr/>
              <a:tblGrid>
                <a:gridCol w="4962758">
                  <a:extLst>
                    <a:ext uri="{9D8B030D-6E8A-4147-A177-3AD203B41FA5}">
                      <a16:colId xmlns:a16="http://schemas.microsoft.com/office/drawing/2014/main" val="3774857870"/>
                    </a:ext>
                  </a:extLst>
                </a:gridCol>
              </a:tblGrid>
              <a:tr h="346711">
                <a:tc>
                  <a:txBody>
                    <a:bodyPr/>
                    <a:lstStyle/>
                    <a:p>
                      <a:pPr algn="l">
                        <a:spcBef>
                          <a:spcPts val="20"/>
                        </a:spcBef>
                        <a:spcAft>
                          <a:spcPts val="20"/>
                        </a:spcAft>
                      </a:pPr>
                      <a:r>
                        <a:rPr lang="fr-FR" sz="1100" b="1" i="0" u="sng" dirty="0">
                          <a:effectLst/>
                          <a:latin typeface="Calibri" panose="020F0502020204030204" pitchFamily="34" charset="0"/>
                          <a:ea typeface="Times New Roman" panose="02020603050405020304" pitchFamily="18" charset="0"/>
                          <a:cs typeface="Arial" panose="020B0604020202020204" pitchFamily="34" charset="0"/>
                        </a:rPr>
                        <a:t>EVOLUTIONS :</a:t>
                      </a:r>
                      <a:endParaRPr lang="fr-FR" sz="1100" i="0" dirty="0">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100" kern="1200" dirty="0">
                          <a:solidFill>
                            <a:schemeClr val="tx1"/>
                          </a:solidFill>
                          <a:effectLst/>
                          <a:latin typeface="+mn-lt"/>
                          <a:ea typeface="+mn-ea"/>
                          <a:cs typeface="+mn-cs"/>
                        </a:rPr>
                        <a:t>Modifier la disposition des embouteillage : 2-2-2 ou 3-2-1 ou 4-2 ou 5-1 ou 6-0 ......</a:t>
                      </a:r>
                      <a:endParaRPr lang="fr-FR" sz="11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pSp>
        <p:nvGrpSpPr>
          <p:cNvPr id="2" name="Group 2"/>
          <p:cNvGrpSpPr>
            <a:grpSpLocks/>
          </p:cNvGrpSpPr>
          <p:nvPr/>
        </p:nvGrpSpPr>
        <p:grpSpPr bwMode="auto">
          <a:xfrm flipH="1">
            <a:off x="7961131" y="3719045"/>
            <a:ext cx="519112" cy="276225"/>
            <a:chOff x="6561" y="2704"/>
            <a:chExt cx="1620" cy="900"/>
          </a:xfrm>
        </p:grpSpPr>
        <p:sp>
          <p:nvSpPr>
            <p:cNvPr id="5" name="Oval 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 name="Freeform 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 name="Freeform 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0" name="Text Box 6"/>
          <p:cNvSpPr txBox="1">
            <a:spLocks noChangeArrowheads="1"/>
          </p:cNvSpPr>
          <p:nvPr/>
        </p:nvSpPr>
        <p:spPr bwMode="auto">
          <a:xfrm>
            <a:off x="7786507" y="4074643"/>
            <a:ext cx="868363" cy="5962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ts val="800"/>
              </a:spcAft>
            </a:pPr>
            <a:r>
              <a:rPr lang="fr-FR" altLang="fr-FR" sz="1100" b="1" dirty="0">
                <a:latin typeface="Calibri" panose="020F0502020204030204" pitchFamily="34" charset="0"/>
              </a:rPr>
              <a:t>LE BALLON EST L’AUTO STOPPEUR</a:t>
            </a:r>
            <a:endParaRPr lang="fr-FR" altLang="fr-FR" dirty="0">
              <a:latin typeface="Arial" panose="020B0604020202020204" pitchFamily="34" charset="0"/>
            </a:endParaRPr>
          </a:p>
        </p:txBody>
      </p:sp>
      <p:grpSp>
        <p:nvGrpSpPr>
          <p:cNvPr id="11" name="Groupe 10">
            <a:extLst>
              <a:ext uri="{FF2B5EF4-FFF2-40B4-BE49-F238E27FC236}">
                <a16:creationId xmlns:a16="http://schemas.microsoft.com/office/drawing/2014/main" id="{6B060023-50D3-3940-A325-AEF564844D8B}"/>
              </a:ext>
            </a:extLst>
          </p:cNvPr>
          <p:cNvGrpSpPr/>
          <p:nvPr/>
        </p:nvGrpSpPr>
        <p:grpSpPr>
          <a:xfrm>
            <a:off x="4346245" y="2889405"/>
            <a:ext cx="2699890" cy="2610646"/>
            <a:chOff x="4487128" y="3681436"/>
            <a:chExt cx="2699890" cy="2610646"/>
          </a:xfrm>
        </p:grpSpPr>
        <p:grpSp>
          <p:nvGrpSpPr>
            <p:cNvPr id="13" name="Group 7"/>
            <p:cNvGrpSpPr>
              <a:grpSpLocks/>
            </p:cNvGrpSpPr>
            <p:nvPr/>
          </p:nvGrpSpPr>
          <p:grpSpPr bwMode="auto">
            <a:xfrm>
              <a:off x="4487128" y="3681436"/>
              <a:ext cx="2699890" cy="2610646"/>
              <a:chOff x="1714" y="5575"/>
              <a:chExt cx="8492" cy="7755"/>
            </a:xfrm>
          </p:grpSpPr>
          <p:grpSp>
            <p:nvGrpSpPr>
              <p:cNvPr id="14" name="Group 8"/>
              <p:cNvGrpSpPr>
                <a:grpSpLocks/>
              </p:cNvGrpSpPr>
              <p:nvPr/>
            </p:nvGrpSpPr>
            <p:grpSpPr bwMode="auto">
              <a:xfrm>
                <a:off x="6068" y="5575"/>
                <a:ext cx="4138" cy="7755"/>
                <a:chOff x="542" y="5835"/>
                <a:chExt cx="4138" cy="7755"/>
              </a:xfrm>
            </p:grpSpPr>
            <p:grpSp>
              <p:nvGrpSpPr>
                <p:cNvPr id="170" name="Group 9"/>
                <p:cNvGrpSpPr>
                  <a:grpSpLocks/>
                </p:cNvGrpSpPr>
                <p:nvPr/>
              </p:nvGrpSpPr>
              <p:grpSpPr bwMode="auto">
                <a:xfrm>
                  <a:off x="542" y="5835"/>
                  <a:ext cx="4138" cy="7755"/>
                  <a:chOff x="542" y="5835"/>
                  <a:chExt cx="4138" cy="7755"/>
                </a:xfrm>
              </p:grpSpPr>
              <p:grpSp>
                <p:nvGrpSpPr>
                  <p:cNvPr id="173" name="Group 10"/>
                  <p:cNvGrpSpPr>
                    <a:grpSpLocks/>
                  </p:cNvGrpSpPr>
                  <p:nvPr/>
                </p:nvGrpSpPr>
                <p:grpSpPr bwMode="auto">
                  <a:xfrm>
                    <a:off x="542" y="5835"/>
                    <a:ext cx="4138" cy="7755"/>
                    <a:chOff x="542" y="5835"/>
                    <a:chExt cx="4138" cy="7755"/>
                  </a:xfrm>
                </p:grpSpPr>
                <p:grpSp>
                  <p:nvGrpSpPr>
                    <p:cNvPr id="1151" name="Group 11"/>
                    <p:cNvGrpSpPr>
                      <a:grpSpLocks/>
                    </p:cNvGrpSpPr>
                    <p:nvPr/>
                  </p:nvGrpSpPr>
                  <p:grpSpPr bwMode="auto">
                    <a:xfrm>
                      <a:off x="542" y="5835"/>
                      <a:ext cx="4138" cy="7755"/>
                      <a:chOff x="542" y="5835"/>
                      <a:chExt cx="4138" cy="7755"/>
                    </a:xfrm>
                  </p:grpSpPr>
                  <p:sp>
                    <p:nvSpPr>
                      <p:cNvPr id="1024" name="Rectangle 12"/>
                      <p:cNvSpPr>
                        <a:spLocks noChangeArrowheads="1"/>
                      </p:cNvSpPr>
                      <p:nvPr/>
                    </p:nvSpPr>
                    <p:spPr bwMode="auto">
                      <a:xfrm>
                        <a:off x="565" y="5835"/>
                        <a:ext cx="4044" cy="775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cxnSp>
                    <p:nvCxnSpPr>
                      <p:cNvPr id="1037" name="AutoShape 13"/>
                      <p:cNvCxnSpPr>
                        <a:cxnSpLocks noChangeShapeType="1"/>
                      </p:cNvCxnSpPr>
                      <p:nvPr/>
                    </p:nvCxnSpPr>
                    <p:spPr bwMode="auto">
                      <a:xfrm>
                        <a:off x="611" y="7485"/>
                        <a:ext cx="4001" cy="1"/>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038" name="AutoShape 14"/>
                      <p:cNvCxnSpPr>
                        <a:cxnSpLocks noChangeShapeType="1"/>
                      </p:cNvCxnSpPr>
                      <p:nvPr/>
                    </p:nvCxnSpPr>
                    <p:spPr bwMode="auto">
                      <a:xfrm>
                        <a:off x="612" y="9015"/>
                        <a:ext cx="4001" cy="0"/>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039" name="AutoShape 15"/>
                      <p:cNvCxnSpPr>
                        <a:cxnSpLocks noChangeShapeType="1"/>
                      </p:cNvCxnSpPr>
                      <p:nvPr/>
                    </p:nvCxnSpPr>
                    <p:spPr bwMode="auto">
                      <a:xfrm>
                        <a:off x="612" y="12375"/>
                        <a:ext cx="4001" cy="0"/>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040" name="AutoShape 16"/>
                      <p:cNvCxnSpPr>
                        <a:cxnSpLocks noChangeShapeType="1"/>
                      </p:cNvCxnSpPr>
                      <p:nvPr/>
                    </p:nvCxnSpPr>
                    <p:spPr bwMode="auto">
                      <a:xfrm>
                        <a:off x="626" y="6390"/>
                        <a:ext cx="4001" cy="0"/>
                      </a:xfrm>
                      <a:prstGeom prst="straightConnector1">
                        <a:avLst/>
                      </a:prstGeom>
                      <a:noFill/>
                      <a:ln w="3810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sp>
                    <p:nvSpPr>
                      <p:cNvPr id="1025" name="AutoShape 17"/>
                      <p:cNvSpPr>
                        <a:spLocks noChangeArrowheads="1"/>
                      </p:cNvSpPr>
                      <p:nvPr/>
                    </p:nvSpPr>
                    <p:spPr bwMode="auto">
                      <a:xfrm>
                        <a:off x="569" y="7401"/>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6" name="AutoShape 18"/>
                      <p:cNvSpPr>
                        <a:spLocks noChangeArrowheads="1"/>
                      </p:cNvSpPr>
                      <p:nvPr/>
                    </p:nvSpPr>
                    <p:spPr bwMode="auto">
                      <a:xfrm>
                        <a:off x="4500" y="7401"/>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7" name="AutoShape 19"/>
                      <p:cNvSpPr>
                        <a:spLocks noChangeArrowheads="1"/>
                      </p:cNvSpPr>
                      <p:nvPr/>
                    </p:nvSpPr>
                    <p:spPr bwMode="auto">
                      <a:xfrm>
                        <a:off x="542" y="894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8" name="AutoShape 20"/>
                      <p:cNvSpPr>
                        <a:spLocks noChangeArrowheads="1"/>
                      </p:cNvSpPr>
                      <p:nvPr/>
                    </p:nvSpPr>
                    <p:spPr bwMode="auto">
                      <a:xfrm>
                        <a:off x="4500" y="894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9" name="AutoShape 21"/>
                      <p:cNvSpPr>
                        <a:spLocks noChangeArrowheads="1"/>
                      </p:cNvSpPr>
                      <p:nvPr/>
                    </p:nvSpPr>
                    <p:spPr bwMode="auto">
                      <a:xfrm>
                        <a:off x="542" y="1059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0" name="AutoShape 22"/>
                      <p:cNvSpPr>
                        <a:spLocks noChangeArrowheads="1"/>
                      </p:cNvSpPr>
                      <p:nvPr/>
                    </p:nvSpPr>
                    <p:spPr bwMode="auto">
                      <a:xfrm>
                        <a:off x="4500" y="10590"/>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1" name="AutoShape 23"/>
                      <p:cNvSpPr>
                        <a:spLocks noChangeArrowheads="1"/>
                      </p:cNvSpPr>
                      <p:nvPr/>
                    </p:nvSpPr>
                    <p:spPr bwMode="auto">
                      <a:xfrm>
                        <a:off x="547" y="1228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2" name="AutoShape 24"/>
                      <p:cNvSpPr>
                        <a:spLocks noChangeArrowheads="1"/>
                      </p:cNvSpPr>
                      <p:nvPr/>
                    </p:nvSpPr>
                    <p:spPr bwMode="auto">
                      <a:xfrm>
                        <a:off x="4447" y="1228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1049" name="AutoShape 25"/>
                    <p:cNvCxnSpPr>
                      <a:cxnSpLocks noChangeShapeType="1"/>
                    </p:cNvCxnSpPr>
                    <p:nvPr/>
                  </p:nvCxnSpPr>
                  <p:spPr bwMode="auto">
                    <a:xfrm>
                      <a:off x="597" y="10695"/>
                      <a:ext cx="4001" cy="0"/>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grpSp>
              <p:grpSp>
                <p:nvGrpSpPr>
                  <p:cNvPr id="174" name="Group 26"/>
                  <p:cNvGrpSpPr>
                    <a:grpSpLocks/>
                  </p:cNvGrpSpPr>
                  <p:nvPr/>
                </p:nvGrpSpPr>
                <p:grpSpPr bwMode="auto">
                  <a:xfrm>
                    <a:off x="1138" y="8127"/>
                    <a:ext cx="3202" cy="4254"/>
                    <a:chOff x="1138" y="8127"/>
                    <a:chExt cx="3202" cy="4254"/>
                  </a:xfrm>
                </p:grpSpPr>
                <p:grpSp>
                  <p:nvGrpSpPr>
                    <p:cNvPr id="175" name="Group 27"/>
                    <p:cNvGrpSpPr>
                      <a:grpSpLocks/>
                    </p:cNvGrpSpPr>
                    <p:nvPr/>
                  </p:nvGrpSpPr>
                  <p:grpSpPr bwMode="auto">
                    <a:xfrm>
                      <a:off x="3257" y="8240"/>
                      <a:ext cx="418" cy="454"/>
                      <a:chOff x="7717" y="2497"/>
                      <a:chExt cx="1580" cy="1620"/>
                    </a:xfrm>
                  </p:grpSpPr>
                  <p:sp>
                    <p:nvSpPr>
                      <p:cNvPr id="1147" name="AutoShape 2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48" name="Oval 2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9" name="AutoShape 3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50" name="AutoShape 3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6" name="Group 32"/>
                    <p:cNvGrpSpPr>
                      <a:grpSpLocks/>
                    </p:cNvGrpSpPr>
                    <p:nvPr/>
                  </p:nvGrpSpPr>
                  <p:grpSpPr bwMode="auto">
                    <a:xfrm rot="5081478">
                      <a:off x="3419" y="10557"/>
                      <a:ext cx="418" cy="454"/>
                      <a:chOff x="7717" y="2497"/>
                      <a:chExt cx="1580" cy="1620"/>
                    </a:xfrm>
                  </p:grpSpPr>
                  <p:sp>
                    <p:nvSpPr>
                      <p:cNvPr id="1143" name="AutoShape 3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4F81BD"/>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44" name="Oval 3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5" name="AutoShape 3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46" name="AutoShape 3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7" name="Group 37"/>
                    <p:cNvGrpSpPr>
                      <a:grpSpLocks/>
                    </p:cNvGrpSpPr>
                    <p:nvPr/>
                  </p:nvGrpSpPr>
                  <p:grpSpPr bwMode="auto">
                    <a:xfrm rot="25612802">
                      <a:off x="2487" y="10770"/>
                      <a:ext cx="417" cy="456"/>
                      <a:chOff x="7717" y="2497"/>
                      <a:chExt cx="1580" cy="1620"/>
                    </a:xfrm>
                  </p:grpSpPr>
                  <p:sp>
                    <p:nvSpPr>
                      <p:cNvPr id="1139" name="AutoShape 3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40" name="Oval 3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41" name="AutoShape 4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42" name="AutoShape 4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8" name="Group 42"/>
                    <p:cNvGrpSpPr>
                      <a:grpSpLocks/>
                    </p:cNvGrpSpPr>
                    <p:nvPr/>
                  </p:nvGrpSpPr>
                  <p:grpSpPr bwMode="auto">
                    <a:xfrm rot="32689182">
                      <a:off x="1903" y="10950"/>
                      <a:ext cx="417" cy="456"/>
                      <a:chOff x="7717" y="2497"/>
                      <a:chExt cx="1580" cy="1620"/>
                    </a:xfrm>
                  </p:grpSpPr>
                  <p:sp>
                    <p:nvSpPr>
                      <p:cNvPr id="1135" name="AutoShape 4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36" name="Oval 4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37" name="AutoShape 4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38" name="AutoShape 4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9" name="Group 47"/>
                    <p:cNvGrpSpPr>
                      <a:grpSpLocks/>
                    </p:cNvGrpSpPr>
                    <p:nvPr/>
                  </p:nvGrpSpPr>
                  <p:grpSpPr bwMode="auto">
                    <a:xfrm>
                      <a:off x="2124" y="8127"/>
                      <a:ext cx="418" cy="454"/>
                      <a:chOff x="7717" y="2497"/>
                      <a:chExt cx="1580" cy="1620"/>
                    </a:xfrm>
                  </p:grpSpPr>
                  <p:sp>
                    <p:nvSpPr>
                      <p:cNvPr id="1126" name="AutoShape 4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27" name="Oval 4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8" name="AutoShape 5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29" name="AutoShape 5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0" name="Group 52"/>
                    <p:cNvGrpSpPr>
                      <a:grpSpLocks/>
                    </p:cNvGrpSpPr>
                    <p:nvPr/>
                  </p:nvGrpSpPr>
                  <p:grpSpPr bwMode="auto">
                    <a:xfrm rot="32689182">
                      <a:off x="1824" y="11925"/>
                      <a:ext cx="417" cy="456"/>
                      <a:chOff x="7717" y="2497"/>
                      <a:chExt cx="1580" cy="1620"/>
                    </a:xfrm>
                  </p:grpSpPr>
                  <p:sp>
                    <p:nvSpPr>
                      <p:cNvPr id="1122" name="AutoShape 5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23" name="Oval 5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4" name="AutoShape 5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25" name="AutoShape 5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1" name="Group 57"/>
                    <p:cNvGrpSpPr>
                      <a:grpSpLocks/>
                    </p:cNvGrpSpPr>
                    <p:nvPr/>
                  </p:nvGrpSpPr>
                  <p:grpSpPr bwMode="auto">
                    <a:xfrm>
                      <a:off x="2582" y="9863"/>
                      <a:ext cx="418" cy="454"/>
                      <a:chOff x="7717" y="2497"/>
                      <a:chExt cx="1580" cy="1620"/>
                    </a:xfrm>
                  </p:grpSpPr>
                  <p:sp>
                    <p:nvSpPr>
                      <p:cNvPr id="1118" name="AutoShape 5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19" name="Oval 5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0" name="AutoShape 6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21" name="AutoShape 6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2" name="Group 62"/>
                    <p:cNvGrpSpPr>
                      <a:grpSpLocks/>
                    </p:cNvGrpSpPr>
                    <p:nvPr/>
                  </p:nvGrpSpPr>
                  <p:grpSpPr bwMode="auto">
                    <a:xfrm rot="32689182">
                      <a:off x="1714" y="11406"/>
                      <a:ext cx="417" cy="456"/>
                      <a:chOff x="7717" y="2497"/>
                      <a:chExt cx="1580" cy="1620"/>
                    </a:xfrm>
                  </p:grpSpPr>
                  <p:sp>
                    <p:nvSpPr>
                      <p:cNvPr id="1114" name="AutoShape 6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15" name="Oval 6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16" name="AutoShape 6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17" name="AutoShape 6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3" name="Group 67"/>
                    <p:cNvGrpSpPr>
                      <a:grpSpLocks/>
                    </p:cNvGrpSpPr>
                    <p:nvPr/>
                  </p:nvGrpSpPr>
                  <p:grpSpPr bwMode="auto">
                    <a:xfrm>
                      <a:off x="1400" y="10136"/>
                      <a:ext cx="418" cy="454"/>
                      <a:chOff x="7717" y="2497"/>
                      <a:chExt cx="1580" cy="1620"/>
                    </a:xfrm>
                  </p:grpSpPr>
                  <p:sp>
                    <p:nvSpPr>
                      <p:cNvPr id="1110" name="AutoShape 6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11" name="Oval 6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12" name="AutoShape 7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13" name="AutoShape 7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4" name="Group 72"/>
                    <p:cNvGrpSpPr>
                      <a:grpSpLocks/>
                    </p:cNvGrpSpPr>
                    <p:nvPr/>
                  </p:nvGrpSpPr>
                  <p:grpSpPr bwMode="auto">
                    <a:xfrm rot="32689182">
                      <a:off x="2896" y="11710"/>
                      <a:ext cx="417" cy="456"/>
                      <a:chOff x="7717" y="2497"/>
                      <a:chExt cx="1580" cy="1620"/>
                    </a:xfrm>
                  </p:grpSpPr>
                  <p:sp>
                    <p:nvSpPr>
                      <p:cNvPr id="1106" name="AutoShape 7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07" name="Oval 7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08" name="AutoShape 7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09" name="AutoShape 7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5" name="Group 77"/>
                    <p:cNvGrpSpPr>
                      <a:grpSpLocks/>
                    </p:cNvGrpSpPr>
                    <p:nvPr/>
                  </p:nvGrpSpPr>
                  <p:grpSpPr bwMode="auto">
                    <a:xfrm rot="2496757">
                      <a:off x="2954" y="10770"/>
                      <a:ext cx="418" cy="454"/>
                      <a:chOff x="7717" y="2497"/>
                      <a:chExt cx="1580" cy="1620"/>
                    </a:xfrm>
                  </p:grpSpPr>
                  <p:sp>
                    <p:nvSpPr>
                      <p:cNvPr id="1102" name="AutoShape 7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03" name="Oval 7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04" name="AutoShape 8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05" name="AutoShape 8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6" name="Group 82"/>
                    <p:cNvGrpSpPr>
                      <a:grpSpLocks/>
                    </p:cNvGrpSpPr>
                    <p:nvPr/>
                  </p:nvGrpSpPr>
                  <p:grpSpPr bwMode="auto">
                    <a:xfrm rot="32689182">
                      <a:off x="2230" y="11406"/>
                      <a:ext cx="417" cy="456"/>
                      <a:chOff x="7717" y="2497"/>
                      <a:chExt cx="1580" cy="1620"/>
                    </a:xfrm>
                  </p:grpSpPr>
                  <p:sp>
                    <p:nvSpPr>
                      <p:cNvPr id="1098" name="AutoShape 8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99" name="Oval 8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00" name="AutoShape 8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01" name="AutoShape 8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7" name="Group 87"/>
                    <p:cNvGrpSpPr>
                      <a:grpSpLocks/>
                    </p:cNvGrpSpPr>
                    <p:nvPr/>
                  </p:nvGrpSpPr>
                  <p:grpSpPr bwMode="auto">
                    <a:xfrm rot="14734614">
                      <a:off x="1156" y="10893"/>
                      <a:ext cx="418" cy="454"/>
                      <a:chOff x="7717" y="2497"/>
                      <a:chExt cx="1580" cy="1620"/>
                    </a:xfrm>
                  </p:grpSpPr>
                  <p:sp>
                    <p:nvSpPr>
                      <p:cNvPr id="1094" name="AutoShape 8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95" name="Oval 8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6" name="AutoShape 9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97" name="AutoShape 9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8" name="Group 92"/>
                    <p:cNvGrpSpPr>
                      <a:grpSpLocks/>
                    </p:cNvGrpSpPr>
                    <p:nvPr/>
                  </p:nvGrpSpPr>
                  <p:grpSpPr bwMode="auto">
                    <a:xfrm flipH="1">
                      <a:off x="2314" y="10932"/>
                      <a:ext cx="256" cy="179"/>
                      <a:chOff x="6561" y="2704"/>
                      <a:chExt cx="1620" cy="900"/>
                    </a:xfrm>
                  </p:grpSpPr>
                  <p:sp>
                    <p:nvSpPr>
                      <p:cNvPr id="1091" name="Oval 93"/>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2" name="Freeform 94"/>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3" name="Freeform 95"/>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89" name="Group 96"/>
                    <p:cNvGrpSpPr>
                      <a:grpSpLocks/>
                    </p:cNvGrpSpPr>
                    <p:nvPr/>
                  </p:nvGrpSpPr>
                  <p:grpSpPr bwMode="auto">
                    <a:xfrm rot="5081478">
                      <a:off x="3904" y="8819"/>
                      <a:ext cx="418" cy="454"/>
                      <a:chOff x="7717" y="2497"/>
                      <a:chExt cx="1580" cy="1620"/>
                    </a:xfrm>
                  </p:grpSpPr>
                  <p:sp>
                    <p:nvSpPr>
                      <p:cNvPr id="191" name="AutoShape 9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4F81BD"/>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88" name="Oval 9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89" name="AutoShape 9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90" name="AutoShape 10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90" name="AutoShape 101"/>
                    <p:cNvSpPr>
                      <a:spLocks noChangeArrowheads="1"/>
                    </p:cNvSpPr>
                    <p:nvPr/>
                  </p:nvSpPr>
                  <p:spPr bwMode="auto">
                    <a:xfrm rot="16200000">
                      <a:off x="1609" y="9838"/>
                      <a:ext cx="1365" cy="500"/>
                    </a:xfrm>
                    <a:prstGeom prst="rightArrow">
                      <a:avLst>
                        <a:gd name="adj1" fmla="val 50000"/>
                        <a:gd name="adj2" fmla="val 68250"/>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sp>
              <p:nvSpPr>
                <p:cNvPr id="171" name="AutoShape 102"/>
                <p:cNvSpPr>
                  <a:spLocks noChangeArrowheads="1"/>
                </p:cNvSpPr>
                <p:nvPr/>
              </p:nvSpPr>
              <p:spPr bwMode="auto">
                <a:xfrm>
                  <a:off x="4500" y="630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2" name="AutoShape 103"/>
                <p:cNvSpPr>
                  <a:spLocks noChangeArrowheads="1"/>
                </p:cNvSpPr>
                <p:nvPr/>
              </p:nvSpPr>
              <p:spPr bwMode="auto">
                <a:xfrm>
                  <a:off x="565" y="630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5" name="Group 104"/>
              <p:cNvGrpSpPr>
                <a:grpSpLocks/>
              </p:cNvGrpSpPr>
              <p:nvPr/>
            </p:nvGrpSpPr>
            <p:grpSpPr bwMode="auto">
              <a:xfrm>
                <a:off x="1714" y="5575"/>
                <a:ext cx="4138" cy="7755"/>
                <a:chOff x="5017" y="5849"/>
                <a:chExt cx="4138" cy="7755"/>
              </a:xfrm>
            </p:grpSpPr>
            <p:sp>
              <p:nvSpPr>
                <p:cNvPr id="16" name="Rectangle 105"/>
                <p:cNvSpPr>
                  <a:spLocks noChangeArrowheads="1"/>
                </p:cNvSpPr>
                <p:nvPr/>
              </p:nvSpPr>
              <p:spPr bwMode="auto">
                <a:xfrm>
                  <a:off x="5040" y="5849"/>
                  <a:ext cx="4044" cy="775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cxnSp>
              <p:nvCxnSpPr>
                <p:cNvPr id="1130" name="AutoShape 106"/>
                <p:cNvCxnSpPr>
                  <a:cxnSpLocks noChangeShapeType="1"/>
                </p:cNvCxnSpPr>
                <p:nvPr/>
              </p:nvCxnSpPr>
              <p:spPr bwMode="auto">
                <a:xfrm>
                  <a:off x="5086" y="7499"/>
                  <a:ext cx="4001" cy="1"/>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131" name="AutoShape 107"/>
                <p:cNvCxnSpPr>
                  <a:cxnSpLocks noChangeShapeType="1"/>
                </p:cNvCxnSpPr>
                <p:nvPr/>
              </p:nvCxnSpPr>
              <p:spPr bwMode="auto">
                <a:xfrm>
                  <a:off x="5087" y="9029"/>
                  <a:ext cx="4001" cy="0"/>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132" name="AutoShape 108"/>
                <p:cNvCxnSpPr>
                  <a:cxnSpLocks noChangeShapeType="1"/>
                </p:cNvCxnSpPr>
                <p:nvPr/>
              </p:nvCxnSpPr>
              <p:spPr bwMode="auto">
                <a:xfrm>
                  <a:off x="5072" y="10709"/>
                  <a:ext cx="4001" cy="0"/>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133" name="AutoShape 109"/>
                <p:cNvCxnSpPr>
                  <a:cxnSpLocks noChangeShapeType="1"/>
                </p:cNvCxnSpPr>
                <p:nvPr/>
              </p:nvCxnSpPr>
              <p:spPr bwMode="auto">
                <a:xfrm>
                  <a:off x="5087" y="12389"/>
                  <a:ext cx="4001" cy="0"/>
                </a:xfrm>
                <a:prstGeom prst="straightConnector1">
                  <a:avLst/>
                </a:prstGeom>
                <a:noFill/>
                <a:ln w="38100" cap="rnd">
                  <a:solidFill>
                    <a:srgbClr val="F2F2F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cxnSp>
              <p:nvCxnSpPr>
                <p:cNvPr id="1134" name="AutoShape 110"/>
                <p:cNvCxnSpPr>
                  <a:cxnSpLocks noChangeShapeType="1"/>
                </p:cNvCxnSpPr>
                <p:nvPr/>
              </p:nvCxnSpPr>
              <p:spPr bwMode="auto">
                <a:xfrm>
                  <a:off x="5101" y="6404"/>
                  <a:ext cx="4001" cy="0"/>
                </a:xfrm>
                <a:prstGeom prst="straightConnector1">
                  <a:avLst/>
                </a:prstGeom>
                <a:noFill/>
                <a:ln w="38100">
                  <a:solidFill>
                    <a:srgbClr val="F2F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cxnSp>
            <p:sp>
              <p:nvSpPr>
                <p:cNvPr id="17" name="AutoShape 111"/>
                <p:cNvSpPr>
                  <a:spLocks noChangeArrowheads="1"/>
                </p:cNvSpPr>
                <p:nvPr/>
              </p:nvSpPr>
              <p:spPr bwMode="auto">
                <a:xfrm>
                  <a:off x="8975" y="632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AutoShape 112"/>
                <p:cNvSpPr>
                  <a:spLocks noChangeArrowheads="1"/>
                </p:cNvSpPr>
                <p:nvPr/>
              </p:nvSpPr>
              <p:spPr bwMode="auto">
                <a:xfrm>
                  <a:off x="5040" y="6323"/>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AutoShape 113"/>
                <p:cNvSpPr>
                  <a:spLocks noChangeArrowheads="1"/>
                </p:cNvSpPr>
                <p:nvPr/>
              </p:nvSpPr>
              <p:spPr bwMode="auto">
                <a:xfrm>
                  <a:off x="5044" y="74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AutoShape 114"/>
                <p:cNvSpPr>
                  <a:spLocks noChangeArrowheads="1"/>
                </p:cNvSpPr>
                <p:nvPr/>
              </p:nvSpPr>
              <p:spPr bwMode="auto">
                <a:xfrm>
                  <a:off x="8975" y="7415"/>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AutoShape 115"/>
                <p:cNvSpPr>
                  <a:spLocks noChangeArrowheads="1"/>
                </p:cNvSpPr>
                <p:nvPr/>
              </p:nvSpPr>
              <p:spPr bwMode="auto">
                <a:xfrm>
                  <a:off x="5017" y="895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AutoShape 116"/>
                <p:cNvSpPr>
                  <a:spLocks noChangeArrowheads="1"/>
                </p:cNvSpPr>
                <p:nvPr/>
              </p:nvSpPr>
              <p:spPr bwMode="auto">
                <a:xfrm>
                  <a:off x="8975" y="895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AutoShape 117"/>
                <p:cNvSpPr>
                  <a:spLocks noChangeArrowheads="1"/>
                </p:cNvSpPr>
                <p:nvPr/>
              </p:nvSpPr>
              <p:spPr bwMode="auto">
                <a:xfrm>
                  <a:off x="5017" y="106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AutoShape 118"/>
                <p:cNvSpPr>
                  <a:spLocks noChangeArrowheads="1"/>
                </p:cNvSpPr>
                <p:nvPr/>
              </p:nvSpPr>
              <p:spPr bwMode="auto">
                <a:xfrm>
                  <a:off x="8975" y="10604"/>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AutoShape 119"/>
                <p:cNvSpPr>
                  <a:spLocks noChangeArrowheads="1"/>
                </p:cNvSpPr>
                <p:nvPr/>
              </p:nvSpPr>
              <p:spPr bwMode="auto">
                <a:xfrm>
                  <a:off x="5022" y="1229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 name="AutoShape 120"/>
                <p:cNvSpPr>
                  <a:spLocks noChangeArrowheads="1"/>
                </p:cNvSpPr>
                <p:nvPr/>
              </p:nvSpPr>
              <p:spPr bwMode="auto">
                <a:xfrm>
                  <a:off x="8922" y="12299"/>
                  <a:ext cx="180" cy="180"/>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36" name="Group 121"/>
                <p:cNvGrpSpPr>
                  <a:grpSpLocks/>
                </p:cNvGrpSpPr>
                <p:nvPr/>
              </p:nvGrpSpPr>
              <p:grpSpPr bwMode="auto">
                <a:xfrm>
                  <a:off x="7533" y="8140"/>
                  <a:ext cx="418" cy="454"/>
                  <a:chOff x="7717" y="2497"/>
                  <a:chExt cx="1580" cy="1620"/>
                </a:xfrm>
              </p:grpSpPr>
              <p:sp>
                <p:nvSpPr>
                  <p:cNvPr id="166" name="AutoShape 12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67" name="Oval 12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8" name="AutoShape 12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69" name="AutoShape 12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7" name="Group 126"/>
                <p:cNvGrpSpPr>
                  <a:grpSpLocks/>
                </p:cNvGrpSpPr>
                <p:nvPr/>
              </p:nvGrpSpPr>
              <p:grpSpPr bwMode="auto">
                <a:xfrm rot="5081478">
                  <a:off x="8267" y="12157"/>
                  <a:ext cx="418" cy="454"/>
                  <a:chOff x="7717" y="2497"/>
                  <a:chExt cx="1580" cy="1620"/>
                </a:xfrm>
              </p:grpSpPr>
              <p:sp>
                <p:nvSpPr>
                  <p:cNvPr id="162" name="AutoShape 12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4F81BD"/>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63" name="Oval 12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4" name="AutoShape 12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65" name="AutoShape 13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8" name="Group 131"/>
                <p:cNvGrpSpPr>
                  <a:grpSpLocks/>
                </p:cNvGrpSpPr>
                <p:nvPr/>
              </p:nvGrpSpPr>
              <p:grpSpPr bwMode="auto">
                <a:xfrm rot="32689182">
                  <a:off x="7442" y="12479"/>
                  <a:ext cx="417" cy="456"/>
                  <a:chOff x="7717" y="2497"/>
                  <a:chExt cx="1580" cy="1620"/>
                </a:xfrm>
              </p:grpSpPr>
              <p:sp>
                <p:nvSpPr>
                  <p:cNvPr id="158" name="AutoShape 13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59" name="Oval 13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0" name="AutoShape 13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61" name="AutoShape 13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9" name="Group 136"/>
                <p:cNvGrpSpPr>
                  <a:grpSpLocks/>
                </p:cNvGrpSpPr>
                <p:nvPr/>
              </p:nvGrpSpPr>
              <p:grpSpPr bwMode="auto">
                <a:xfrm rot="32689182">
                  <a:off x="7781" y="13062"/>
                  <a:ext cx="417" cy="456"/>
                  <a:chOff x="7717" y="2497"/>
                  <a:chExt cx="1580" cy="1620"/>
                </a:xfrm>
              </p:grpSpPr>
              <p:sp>
                <p:nvSpPr>
                  <p:cNvPr id="154" name="AutoShape 13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55" name="Oval 13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6" name="AutoShape 13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57" name="AutoShape 14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0" name="Group 141"/>
                <p:cNvGrpSpPr>
                  <a:grpSpLocks/>
                </p:cNvGrpSpPr>
                <p:nvPr/>
              </p:nvGrpSpPr>
              <p:grpSpPr bwMode="auto">
                <a:xfrm>
                  <a:off x="5960" y="8140"/>
                  <a:ext cx="418" cy="454"/>
                  <a:chOff x="7717" y="2497"/>
                  <a:chExt cx="1580" cy="1620"/>
                </a:xfrm>
              </p:grpSpPr>
              <p:sp>
                <p:nvSpPr>
                  <p:cNvPr id="150" name="AutoShape 14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51" name="Oval 14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2" name="AutoShape 14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53" name="AutoShape 14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1" name="Group 146"/>
                <p:cNvGrpSpPr>
                  <a:grpSpLocks/>
                </p:cNvGrpSpPr>
                <p:nvPr/>
              </p:nvGrpSpPr>
              <p:grpSpPr bwMode="auto">
                <a:xfrm rot="32689182">
                  <a:off x="5736" y="13036"/>
                  <a:ext cx="417" cy="456"/>
                  <a:chOff x="7717" y="2497"/>
                  <a:chExt cx="1580" cy="1620"/>
                </a:xfrm>
              </p:grpSpPr>
              <p:sp>
                <p:nvSpPr>
                  <p:cNvPr id="146" name="AutoShape 14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47" name="Oval 14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8" name="AutoShape 14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49" name="AutoShape 15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2" name="Group 151"/>
                <p:cNvGrpSpPr>
                  <a:grpSpLocks/>
                </p:cNvGrpSpPr>
                <p:nvPr/>
              </p:nvGrpSpPr>
              <p:grpSpPr bwMode="auto">
                <a:xfrm>
                  <a:off x="7552" y="9650"/>
                  <a:ext cx="418" cy="454"/>
                  <a:chOff x="7717" y="2497"/>
                  <a:chExt cx="1580" cy="1620"/>
                </a:xfrm>
              </p:grpSpPr>
              <p:sp>
                <p:nvSpPr>
                  <p:cNvPr id="142" name="AutoShape 15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43" name="Oval 15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4" name="AutoShape 15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45" name="AutoShape 15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 name="Group 156"/>
                <p:cNvGrpSpPr>
                  <a:grpSpLocks/>
                </p:cNvGrpSpPr>
                <p:nvPr/>
              </p:nvGrpSpPr>
              <p:grpSpPr bwMode="auto">
                <a:xfrm rot="32689182">
                  <a:off x="7116" y="13049"/>
                  <a:ext cx="417" cy="456"/>
                  <a:chOff x="7717" y="2497"/>
                  <a:chExt cx="1580" cy="1620"/>
                </a:xfrm>
              </p:grpSpPr>
              <p:sp>
                <p:nvSpPr>
                  <p:cNvPr id="138" name="AutoShape 15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9" name="Oval 15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0" name="AutoShape 15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41" name="AutoShape 16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4" name="Group 161"/>
                <p:cNvGrpSpPr>
                  <a:grpSpLocks/>
                </p:cNvGrpSpPr>
                <p:nvPr/>
              </p:nvGrpSpPr>
              <p:grpSpPr bwMode="auto">
                <a:xfrm>
                  <a:off x="6113" y="9650"/>
                  <a:ext cx="418" cy="454"/>
                  <a:chOff x="7717" y="2497"/>
                  <a:chExt cx="1580" cy="1620"/>
                </a:xfrm>
              </p:grpSpPr>
              <p:sp>
                <p:nvSpPr>
                  <p:cNvPr id="133" name="AutoShape 16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4" name="Oval 16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6" name="AutoShape 16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7" name="AutoShape 16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5" name="Group 166"/>
                <p:cNvGrpSpPr>
                  <a:grpSpLocks/>
                </p:cNvGrpSpPr>
                <p:nvPr/>
              </p:nvGrpSpPr>
              <p:grpSpPr bwMode="auto">
                <a:xfrm rot="32689182">
                  <a:off x="6372" y="12935"/>
                  <a:ext cx="417" cy="456"/>
                  <a:chOff x="7717" y="2497"/>
                  <a:chExt cx="1580" cy="1620"/>
                </a:xfrm>
              </p:grpSpPr>
              <p:sp>
                <p:nvSpPr>
                  <p:cNvPr id="129" name="AutoShape 16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0" name="Oval 16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1" name="AutoShape 16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32" name="AutoShape 17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6" name="Group 171"/>
                <p:cNvGrpSpPr>
                  <a:grpSpLocks/>
                </p:cNvGrpSpPr>
                <p:nvPr/>
              </p:nvGrpSpPr>
              <p:grpSpPr bwMode="auto">
                <a:xfrm>
                  <a:off x="7552" y="11457"/>
                  <a:ext cx="418" cy="454"/>
                  <a:chOff x="7717" y="2497"/>
                  <a:chExt cx="1580" cy="1620"/>
                </a:xfrm>
              </p:grpSpPr>
              <p:sp>
                <p:nvSpPr>
                  <p:cNvPr id="61" name="AutoShape 17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2" name="Oval 17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3" name="AutoShape 17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8" name="AutoShape 17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7" name="Group 176"/>
                <p:cNvGrpSpPr>
                  <a:grpSpLocks/>
                </p:cNvGrpSpPr>
                <p:nvPr/>
              </p:nvGrpSpPr>
              <p:grpSpPr bwMode="auto">
                <a:xfrm rot="32689182">
                  <a:off x="6003" y="12479"/>
                  <a:ext cx="417" cy="456"/>
                  <a:chOff x="7717" y="2497"/>
                  <a:chExt cx="1580" cy="1620"/>
                </a:xfrm>
              </p:grpSpPr>
              <p:sp>
                <p:nvSpPr>
                  <p:cNvPr id="57" name="AutoShape 17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8" name="Oval 17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AutoShape 17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0" name="AutoShape 18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8" name="Group 181"/>
                <p:cNvGrpSpPr>
                  <a:grpSpLocks/>
                </p:cNvGrpSpPr>
                <p:nvPr/>
              </p:nvGrpSpPr>
              <p:grpSpPr bwMode="auto">
                <a:xfrm>
                  <a:off x="6272" y="11457"/>
                  <a:ext cx="418" cy="454"/>
                  <a:chOff x="7717" y="2497"/>
                  <a:chExt cx="1580" cy="1620"/>
                </a:xfrm>
              </p:grpSpPr>
              <p:sp>
                <p:nvSpPr>
                  <p:cNvPr id="53" name="AutoShape 18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Oval 18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AutoShape 18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6" name="AutoShape 18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9" name="Group 186"/>
                <p:cNvGrpSpPr>
                  <a:grpSpLocks/>
                </p:cNvGrpSpPr>
                <p:nvPr/>
              </p:nvGrpSpPr>
              <p:grpSpPr bwMode="auto">
                <a:xfrm flipH="1">
                  <a:off x="8135" y="12299"/>
                  <a:ext cx="256" cy="179"/>
                  <a:chOff x="6561" y="2704"/>
                  <a:chExt cx="1620" cy="900"/>
                </a:xfrm>
              </p:grpSpPr>
              <p:sp>
                <p:nvSpPr>
                  <p:cNvPr id="50" name="Oval 18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18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18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pic>
          <p:nvPicPr>
            <p:cNvPr id="206" name="Image 205" descr="Afficher l'image d'origine"/>
            <p:cNvPicPr/>
            <p:nvPr/>
          </p:nvPicPr>
          <p:blipFill>
            <a:blip r:embed="rId2" cstate="print"/>
            <a:srcRect/>
            <a:stretch>
              <a:fillRect/>
            </a:stretch>
          </p:blipFill>
          <p:spPr bwMode="auto">
            <a:xfrm>
              <a:off x="4965931" y="4373586"/>
              <a:ext cx="280844" cy="224159"/>
            </a:xfrm>
            <a:prstGeom prst="rect">
              <a:avLst/>
            </a:prstGeom>
            <a:noFill/>
            <a:ln w="9525">
              <a:noFill/>
              <a:miter lim="800000"/>
              <a:headEnd/>
              <a:tailEnd/>
            </a:ln>
          </p:spPr>
        </p:pic>
        <p:pic>
          <p:nvPicPr>
            <p:cNvPr id="207" name="Image 206" descr="Afficher l'image d'origine"/>
            <p:cNvPicPr/>
            <p:nvPr/>
          </p:nvPicPr>
          <p:blipFill>
            <a:blip r:embed="rId2" cstate="print"/>
            <a:srcRect/>
            <a:stretch>
              <a:fillRect/>
            </a:stretch>
          </p:blipFill>
          <p:spPr bwMode="auto">
            <a:xfrm>
              <a:off x="4968626" y="4909090"/>
              <a:ext cx="295291" cy="220236"/>
            </a:xfrm>
            <a:prstGeom prst="rect">
              <a:avLst/>
            </a:prstGeom>
            <a:noFill/>
            <a:ln w="9525">
              <a:noFill/>
              <a:miter lim="800000"/>
              <a:headEnd/>
              <a:tailEnd/>
            </a:ln>
          </p:spPr>
        </p:pic>
        <p:pic>
          <p:nvPicPr>
            <p:cNvPr id="208" name="Image 207" descr="Afficher l'image d'origine"/>
            <p:cNvPicPr/>
            <p:nvPr/>
          </p:nvPicPr>
          <p:blipFill>
            <a:blip r:embed="rId2" cstate="print"/>
            <a:srcRect/>
            <a:stretch>
              <a:fillRect/>
            </a:stretch>
          </p:blipFill>
          <p:spPr bwMode="auto">
            <a:xfrm>
              <a:off x="5020984" y="5544146"/>
              <a:ext cx="271258" cy="173367"/>
            </a:xfrm>
            <a:prstGeom prst="rect">
              <a:avLst/>
            </a:prstGeom>
            <a:noFill/>
            <a:ln w="9525">
              <a:noFill/>
              <a:miter lim="800000"/>
              <a:headEnd/>
              <a:tailEnd/>
            </a:ln>
          </p:spPr>
        </p:pic>
      </p:grpSp>
      <p:sp>
        <p:nvSpPr>
          <p:cNvPr id="209" name="Parallélogramme 208"/>
          <p:cNvSpPr/>
          <p:nvPr/>
        </p:nvSpPr>
        <p:spPr>
          <a:xfrm>
            <a:off x="828247" y="403350"/>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L’auto-stoppeur</a:t>
            </a:r>
          </a:p>
        </p:txBody>
      </p:sp>
    </p:spTree>
    <p:extLst>
      <p:ext uri="{BB962C8B-B14F-4D97-AF65-F5344CB8AC3E}">
        <p14:creationId xmlns:p14="http://schemas.microsoft.com/office/powerpoint/2010/main" val="139353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8293" y="857548"/>
            <a:ext cx="5561610" cy="646331"/>
          </a:xfrm>
          <a:prstGeom prst="rect">
            <a:avLst/>
          </a:prstGeom>
          <a:noFill/>
          <a:ln w="12700">
            <a:solidFill>
              <a:schemeClr val="tx1"/>
            </a:solidFill>
          </a:ln>
        </p:spPr>
        <p:txBody>
          <a:bodyPr wrap="square" rtlCol="0">
            <a:spAutoFit/>
          </a:bodyPr>
          <a:lstStyle/>
          <a:p>
            <a:r>
              <a:rPr lang="fr-FR" sz="1200" b="1" i="1" u="sng" dirty="0"/>
              <a:t>OBJECTIFS</a:t>
            </a:r>
            <a:r>
              <a:rPr lang="fr-FR" sz="1200" i="1" u="sng" dirty="0"/>
              <a:t>: </a:t>
            </a:r>
            <a:r>
              <a:rPr lang="fr-FR" sz="1200" dirty="0"/>
              <a:t>Améliorer la vitesse de transmission de balle / Améliorer la rigueur et la concentration.</a:t>
            </a:r>
          </a:p>
          <a:p>
            <a:r>
              <a:rPr lang="fr-FR" sz="1200" b="1" i="1" u="sng" dirty="0">
                <a:latin typeface="Calibri" panose="020F0502020204030204" pitchFamily="34" charset="0"/>
                <a:ea typeface="Times New Roman" panose="02020603050405020304" pitchFamily="18" charset="0"/>
                <a:cs typeface="Arial" panose="020B0604020202020204" pitchFamily="34" charset="0"/>
              </a:rPr>
              <a:t>BUT</a:t>
            </a:r>
            <a:r>
              <a:rPr lang="fr-FR" sz="1200" b="1" i="1" dirty="0">
                <a:latin typeface="Calibri" panose="020F0502020204030204" pitchFamily="34" charset="0"/>
                <a:ea typeface="Times New Roman" panose="02020603050405020304" pitchFamily="18" charset="0"/>
                <a:cs typeface="Arial" panose="020B0604020202020204" pitchFamily="34" charset="0"/>
              </a:rPr>
              <a:t> </a:t>
            </a:r>
            <a:r>
              <a:rPr lang="fr-FR" sz="1200" i="1" dirty="0">
                <a:latin typeface="Calibri" panose="020F0502020204030204" pitchFamily="34" charset="0"/>
                <a:ea typeface="Times New Roman" panose="02020603050405020304" pitchFamily="18" charset="0"/>
                <a:cs typeface="Arial" panose="020B0604020202020204" pitchFamily="34" charset="0"/>
              </a:rPr>
              <a:t>:</a:t>
            </a:r>
            <a:r>
              <a:rPr lang="fr-FR" sz="1200" dirty="0">
                <a:latin typeface="Calibri" panose="020F0502020204030204" pitchFamily="34" charset="0"/>
                <a:ea typeface="Times New Roman" panose="02020603050405020304" pitchFamily="18" charset="0"/>
                <a:cs typeface="Arial" panose="020B0604020202020204" pitchFamily="34" charset="0"/>
              </a:rPr>
              <a:t>Faire le plus de tour possible selon le temps annoncé par l’éducateur (30’’, 1’, 3’)</a:t>
            </a:r>
            <a:endParaRPr lang="fr-FR" sz="1000" dirty="0">
              <a:latin typeface="Times New Roman" panose="02020603050405020304" pitchFamily="18" charset="0"/>
              <a:ea typeface="Times New Roman" panose="02020603050405020304" pitchFamily="18"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978488042"/>
              </p:ext>
            </p:extLst>
          </p:nvPr>
        </p:nvGraphicFramePr>
        <p:xfrm>
          <a:off x="189309" y="1569162"/>
          <a:ext cx="5561858" cy="826981"/>
        </p:xfrm>
        <a:graphic>
          <a:graphicData uri="http://schemas.openxmlformats.org/drawingml/2006/table">
            <a:tbl>
              <a:tblPr firstRow="1" firstCol="1" lastRow="1" lastCol="1" bandRow="1" bandCol="1">
                <a:tableStyleId>{5C22544A-7EE6-4342-B048-85BDC9FD1C3A}</a:tableStyleId>
              </a:tblPr>
              <a:tblGrid>
                <a:gridCol w="5561858">
                  <a:extLst>
                    <a:ext uri="{9D8B030D-6E8A-4147-A177-3AD203B41FA5}">
                      <a16:colId xmlns:a16="http://schemas.microsoft.com/office/drawing/2014/main" val="637915118"/>
                    </a:ext>
                  </a:extLst>
                </a:gridCol>
              </a:tblGrid>
              <a:tr h="826981">
                <a:tc>
                  <a:txBody>
                    <a:bodyPr/>
                    <a:lstStyle/>
                    <a:p>
                      <a:pPr algn="l">
                        <a:spcAft>
                          <a:spcPts val="0"/>
                        </a:spcAft>
                      </a:pPr>
                      <a:r>
                        <a:rPr lang="fr-FR" sz="1200" b="1" i="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DISPOSITION :</a:t>
                      </a:r>
                      <a:endParaRPr lang="fr-FR" sz="1000" b="1" i="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Effectifs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Groupe de 4.5.6 joueurs.</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Espace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Moins d’un mètre entre les joueurs.</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Matériel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1.2.3.4.5.6 ballons par groupe.</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2433238097"/>
              </p:ext>
            </p:extLst>
          </p:nvPr>
        </p:nvGraphicFramePr>
        <p:xfrm>
          <a:off x="178292" y="3581713"/>
          <a:ext cx="5561610" cy="1046376"/>
        </p:xfrm>
        <a:graphic>
          <a:graphicData uri="http://schemas.openxmlformats.org/drawingml/2006/table">
            <a:tbl>
              <a:tblPr firstRow="1" firstCol="1" lastRow="1" lastCol="1" bandRow="1" bandCol="1">
                <a:tableStyleId>{5C22544A-7EE6-4342-B048-85BDC9FD1C3A}</a:tableStyleId>
              </a:tblPr>
              <a:tblGrid>
                <a:gridCol w="5561610">
                  <a:extLst>
                    <a:ext uri="{9D8B030D-6E8A-4147-A177-3AD203B41FA5}">
                      <a16:colId xmlns:a16="http://schemas.microsoft.com/office/drawing/2014/main" val="2001156836"/>
                    </a:ext>
                  </a:extLst>
                </a:gridCol>
              </a:tblGrid>
              <a:tr h="1046376">
                <a:tc>
                  <a:txBody>
                    <a:bodyPr/>
                    <a:lstStyle/>
                    <a:p>
                      <a:pPr algn="l">
                        <a:spcBef>
                          <a:spcPts val="20"/>
                        </a:spcBef>
                        <a:spcAft>
                          <a:spcPts val="20"/>
                        </a:spcAft>
                      </a:pP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COMPORTEMENTS ATTENDUS :  </a:t>
                      </a:r>
                      <a:endParaRPr lang="fr-FR" sz="1200" b="1"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Communication.</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Créer une cible avec ses mains.</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Ne pas amener la balle près du torse.</a:t>
                      </a:r>
                      <a:endParaRPr lang="fr-FR" sz="1000" b="0" dirty="0">
                        <a:solidFill>
                          <a:schemeClr val="tx1"/>
                        </a:solidFill>
                        <a:effectLst/>
                        <a:latin typeface="Times New Roman" panose="02020603050405020304" pitchFamily="18" charset="0"/>
                        <a:ea typeface="Times New Roman" panose="02020603050405020304" pitchFamily="18" charset="0"/>
                        <a:cs typeface="+mn-cs"/>
                      </a:endParaRPr>
                    </a:p>
                    <a:p>
                      <a:pPr marL="171450" indent="-171450" algn="l">
                        <a:spcBef>
                          <a:spcPts val="20"/>
                        </a:spcBef>
                        <a:spcAft>
                          <a:spcPts val="20"/>
                        </a:spcAft>
                        <a:buFont typeface="Arial" panose="020B0604020202020204" pitchFamily="34" charset="0"/>
                        <a:buChar char="•"/>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Passe souple avec les poignets.</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489592072"/>
              </p:ext>
            </p:extLst>
          </p:nvPr>
        </p:nvGraphicFramePr>
        <p:xfrm>
          <a:off x="178292" y="2453031"/>
          <a:ext cx="5561610" cy="1071792"/>
        </p:xfrm>
        <a:graphic>
          <a:graphicData uri="http://schemas.openxmlformats.org/drawingml/2006/table">
            <a:tbl>
              <a:tblPr/>
              <a:tblGrid>
                <a:gridCol w="5561610">
                  <a:extLst>
                    <a:ext uri="{9D8B030D-6E8A-4147-A177-3AD203B41FA5}">
                      <a16:colId xmlns:a16="http://schemas.microsoft.com/office/drawing/2014/main" val="3774857870"/>
                    </a:ext>
                  </a:extLst>
                </a:gridCol>
              </a:tblGrid>
              <a:tr h="1071792">
                <a:tc>
                  <a:txBody>
                    <a:bodyPr/>
                    <a:lstStyle/>
                    <a:p>
                      <a:pPr algn="l">
                        <a:spcAft>
                          <a:spcPts val="0"/>
                        </a:spcAft>
                      </a:pPr>
                      <a:r>
                        <a:rPr lang="fr-FR" sz="1200" b="1" i="1" u="sng"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Les joueurs sont placés en rond, petite distance entre eux.</a:t>
                      </a:r>
                      <a:endParaRPr lang="fr-FR" sz="1000" b="0" dirty="0">
                        <a:solidFill>
                          <a:schemeClr val="tx1"/>
                        </a:solidFill>
                        <a:effectLst/>
                        <a:latin typeface="Times New Roman" panose="02020603050405020304" pitchFamily="18" charset="0"/>
                        <a:ea typeface="Times New Roman" panose="02020603050405020304" pitchFamily="18" charset="0"/>
                        <a:cs typeface="+mn-cs"/>
                      </a:endParaRPr>
                    </a:p>
                    <a:p>
                      <a:pPr marL="171450" indent="-171450" algn="just">
                        <a:spcBef>
                          <a:spcPts val="20"/>
                        </a:spcBef>
                        <a:spcAft>
                          <a:spcPts val="20"/>
                        </a:spcAft>
                        <a:buFont typeface="Arial" panose="020B0604020202020204" pitchFamily="34" charset="0"/>
                        <a:buChar char="•"/>
                      </a:pPr>
                      <a:r>
                        <a:rPr lang="fr-FR" sz="1200" b="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Au signal du coach, le jeu démarre. Il s’agit de réaliser le plus de tour possible sans faire tomber la balle au sol, selon le temps donner par le coach.</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Petit duel entre les différents groupes.</a:t>
                      </a:r>
                      <a:endParaRPr lang="fr-FR"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5" y="0"/>
            <a:ext cx="8297805" cy="40889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pSp>
        <p:nvGrpSpPr>
          <p:cNvPr id="2" name="Group 2"/>
          <p:cNvGrpSpPr>
            <a:grpSpLocks/>
          </p:cNvGrpSpPr>
          <p:nvPr/>
        </p:nvGrpSpPr>
        <p:grpSpPr bwMode="auto">
          <a:xfrm>
            <a:off x="5799045" y="857546"/>
            <a:ext cx="3173144" cy="2281054"/>
            <a:chOff x="1074" y="8281"/>
            <a:chExt cx="6091" cy="5503"/>
          </a:xfrm>
        </p:grpSpPr>
        <p:grpSp>
          <p:nvGrpSpPr>
            <p:cNvPr id="4" name="Group 3"/>
            <p:cNvGrpSpPr>
              <a:grpSpLocks/>
            </p:cNvGrpSpPr>
            <p:nvPr/>
          </p:nvGrpSpPr>
          <p:grpSpPr bwMode="auto">
            <a:xfrm>
              <a:off x="1074" y="8281"/>
              <a:ext cx="6091" cy="5503"/>
              <a:chOff x="1074" y="8279"/>
              <a:chExt cx="6091" cy="5503"/>
            </a:xfrm>
          </p:grpSpPr>
          <p:sp>
            <p:nvSpPr>
              <p:cNvPr id="38" name="Rectangle 4"/>
              <p:cNvSpPr>
                <a:spLocks noChangeArrowheads="1"/>
              </p:cNvSpPr>
              <p:nvPr/>
            </p:nvSpPr>
            <p:spPr bwMode="auto">
              <a:xfrm>
                <a:off x="1074" y="8279"/>
                <a:ext cx="6091" cy="5503"/>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39" name="Group 5"/>
              <p:cNvGrpSpPr>
                <a:grpSpLocks/>
              </p:cNvGrpSpPr>
              <p:nvPr/>
            </p:nvGrpSpPr>
            <p:grpSpPr bwMode="auto">
              <a:xfrm rot="10532169">
                <a:off x="3438" y="12230"/>
                <a:ext cx="954" cy="996"/>
                <a:chOff x="7717" y="2497"/>
                <a:chExt cx="1580" cy="1620"/>
              </a:xfrm>
            </p:grpSpPr>
            <p:sp>
              <p:nvSpPr>
                <p:cNvPr id="71" name="AutoShape 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2" name="Oval 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3" name="AutoShape 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4" name="AutoShape 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0" name="Group 10"/>
              <p:cNvGrpSpPr>
                <a:grpSpLocks/>
              </p:cNvGrpSpPr>
              <p:nvPr/>
            </p:nvGrpSpPr>
            <p:grpSpPr bwMode="auto">
              <a:xfrm rot="-24380750">
                <a:off x="2140" y="9283"/>
                <a:ext cx="995" cy="955"/>
                <a:chOff x="7717" y="2497"/>
                <a:chExt cx="1580" cy="1620"/>
              </a:xfrm>
            </p:grpSpPr>
            <p:sp>
              <p:nvSpPr>
                <p:cNvPr id="67" name="AutoShape 1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8" name="Oval 1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9" name="AutoShape 1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0" name="AutoShape 1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1" name="Group 15"/>
              <p:cNvGrpSpPr>
                <a:grpSpLocks/>
              </p:cNvGrpSpPr>
              <p:nvPr/>
            </p:nvGrpSpPr>
            <p:grpSpPr bwMode="auto">
              <a:xfrm rot="13910765">
                <a:off x="1578" y="11067"/>
                <a:ext cx="996" cy="954"/>
                <a:chOff x="7717" y="2497"/>
                <a:chExt cx="1580" cy="1620"/>
              </a:xfrm>
            </p:grpSpPr>
            <p:sp>
              <p:nvSpPr>
                <p:cNvPr id="63" name="AutoShape 1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Oval 1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5" name="AutoShape 1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6" name="AutoShape 1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2" name="Group 20"/>
              <p:cNvGrpSpPr>
                <a:grpSpLocks/>
              </p:cNvGrpSpPr>
              <p:nvPr/>
            </p:nvGrpSpPr>
            <p:grpSpPr bwMode="auto">
              <a:xfrm rot="753649">
                <a:off x="4113" y="8696"/>
                <a:ext cx="955" cy="996"/>
                <a:chOff x="7717" y="2497"/>
                <a:chExt cx="1580" cy="1620"/>
              </a:xfrm>
            </p:grpSpPr>
            <p:sp>
              <p:nvSpPr>
                <p:cNvPr id="59" name="AutoShape 2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0" name="Oval 2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1" name="AutoShape 2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2" name="AutoShape 2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3" name="Group 25"/>
              <p:cNvGrpSpPr>
                <a:grpSpLocks/>
              </p:cNvGrpSpPr>
              <p:nvPr/>
            </p:nvGrpSpPr>
            <p:grpSpPr bwMode="auto">
              <a:xfrm rot="3959439">
                <a:off x="5498" y="9713"/>
                <a:ext cx="996" cy="954"/>
                <a:chOff x="7717" y="2497"/>
                <a:chExt cx="1580" cy="1620"/>
              </a:xfrm>
            </p:grpSpPr>
            <p:sp>
              <p:nvSpPr>
                <p:cNvPr id="55" name="AutoShape 2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6" name="Oval 2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AutoShape 2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8" name="AutoShape 2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44" name="Freeform 30"/>
              <p:cNvSpPr>
                <a:spLocks/>
              </p:cNvSpPr>
              <p:nvPr/>
            </p:nvSpPr>
            <p:spPr bwMode="auto">
              <a:xfrm>
                <a:off x="2513" y="11390"/>
                <a:ext cx="1159" cy="835"/>
              </a:xfrm>
              <a:custGeom>
                <a:avLst/>
                <a:gdLst>
                  <a:gd name="T0" fmla="*/ 1145 w 1145"/>
                  <a:gd name="T1" fmla="*/ 728 h 728"/>
                  <a:gd name="T2" fmla="*/ 751 w 1145"/>
                  <a:gd name="T3" fmla="*/ 238 h 728"/>
                  <a:gd name="T4" fmla="*/ 0 w 1145"/>
                  <a:gd name="T5" fmla="*/ 0 h 728"/>
                </a:gdLst>
                <a:ahLst/>
                <a:cxnLst>
                  <a:cxn ang="0">
                    <a:pos x="T0" y="T1"/>
                  </a:cxn>
                  <a:cxn ang="0">
                    <a:pos x="T2" y="T3"/>
                  </a:cxn>
                  <a:cxn ang="0">
                    <a:pos x="T4" y="T5"/>
                  </a:cxn>
                </a:cxnLst>
                <a:rect l="0" t="0" r="r" b="b"/>
                <a:pathLst>
                  <a:path w="1145" h="728">
                    <a:moveTo>
                      <a:pt x="1145" y="728"/>
                    </a:moveTo>
                    <a:cubicBezTo>
                      <a:pt x="1043" y="543"/>
                      <a:pt x="942" y="359"/>
                      <a:pt x="751" y="238"/>
                    </a:cubicBezTo>
                    <a:cubicBezTo>
                      <a:pt x="560" y="117"/>
                      <a:pt x="280" y="58"/>
                      <a:pt x="0" y="0"/>
                    </a:cubicBezTo>
                  </a:path>
                </a:pathLst>
              </a:custGeom>
              <a:noFill/>
              <a:ln w="38100">
                <a:solidFill>
                  <a:srgbClr val="00206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Freeform 31"/>
              <p:cNvSpPr>
                <a:spLocks/>
              </p:cNvSpPr>
              <p:nvPr/>
            </p:nvSpPr>
            <p:spPr bwMode="auto">
              <a:xfrm rot="4734164">
                <a:off x="2102" y="10213"/>
                <a:ext cx="1145" cy="728"/>
              </a:xfrm>
              <a:custGeom>
                <a:avLst/>
                <a:gdLst>
                  <a:gd name="T0" fmla="*/ 1145 w 1145"/>
                  <a:gd name="T1" fmla="*/ 728 h 728"/>
                  <a:gd name="T2" fmla="*/ 751 w 1145"/>
                  <a:gd name="T3" fmla="*/ 238 h 728"/>
                  <a:gd name="T4" fmla="*/ 0 w 1145"/>
                  <a:gd name="T5" fmla="*/ 0 h 728"/>
                </a:gdLst>
                <a:ahLst/>
                <a:cxnLst>
                  <a:cxn ang="0">
                    <a:pos x="T0" y="T1"/>
                  </a:cxn>
                  <a:cxn ang="0">
                    <a:pos x="T2" y="T3"/>
                  </a:cxn>
                  <a:cxn ang="0">
                    <a:pos x="T4" y="T5"/>
                  </a:cxn>
                </a:cxnLst>
                <a:rect l="0" t="0" r="r" b="b"/>
                <a:pathLst>
                  <a:path w="1145" h="728">
                    <a:moveTo>
                      <a:pt x="1145" y="728"/>
                    </a:moveTo>
                    <a:cubicBezTo>
                      <a:pt x="1043" y="543"/>
                      <a:pt x="942" y="359"/>
                      <a:pt x="751" y="238"/>
                    </a:cubicBezTo>
                    <a:cubicBezTo>
                      <a:pt x="560" y="117"/>
                      <a:pt x="280" y="58"/>
                      <a:pt x="0" y="0"/>
                    </a:cubicBezTo>
                  </a:path>
                </a:pathLst>
              </a:custGeom>
              <a:noFill/>
              <a:ln w="38100">
                <a:solidFill>
                  <a:srgbClr val="00206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Freeform 32"/>
              <p:cNvSpPr>
                <a:spLocks/>
              </p:cNvSpPr>
              <p:nvPr/>
            </p:nvSpPr>
            <p:spPr bwMode="auto">
              <a:xfrm rot="7949059">
                <a:off x="3226" y="9467"/>
                <a:ext cx="1145" cy="728"/>
              </a:xfrm>
              <a:custGeom>
                <a:avLst/>
                <a:gdLst>
                  <a:gd name="T0" fmla="*/ 1145 w 1145"/>
                  <a:gd name="T1" fmla="*/ 728 h 728"/>
                  <a:gd name="T2" fmla="*/ 751 w 1145"/>
                  <a:gd name="T3" fmla="*/ 238 h 728"/>
                  <a:gd name="T4" fmla="*/ 0 w 1145"/>
                  <a:gd name="T5" fmla="*/ 0 h 728"/>
                </a:gdLst>
                <a:ahLst/>
                <a:cxnLst>
                  <a:cxn ang="0">
                    <a:pos x="T0" y="T1"/>
                  </a:cxn>
                  <a:cxn ang="0">
                    <a:pos x="T2" y="T3"/>
                  </a:cxn>
                  <a:cxn ang="0">
                    <a:pos x="T4" y="T5"/>
                  </a:cxn>
                </a:cxnLst>
                <a:rect l="0" t="0" r="r" b="b"/>
                <a:pathLst>
                  <a:path w="1145" h="728">
                    <a:moveTo>
                      <a:pt x="1145" y="728"/>
                    </a:moveTo>
                    <a:cubicBezTo>
                      <a:pt x="1043" y="543"/>
                      <a:pt x="942" y="359"/>
                      <a:pt x="751" y="238"/>
                    </a:cubicBezTo>
                    <a:cubicBezTo>
                      <a:pt x="560" y="117"/>
                      <a:pt x="280" y="58"/>
                      <a:pt x="0" y="0"/>
                    </a:cubicBezTo>
                  </a:path>
                </a:pathLst>
              </a:custGeom>
              <a:noFill/>
              <a:ln w="38100">
                <a:solidFill>
                  <a:srgbClr val="00206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 name="Freeform 33"/>
              <p:cNvSpPr>
                <a:spLocks/>
              </p:cNvSpPr>
              <p:nvPr/>
            </p:nvSpPr>
            <p:spPr bwMode="auto">
              <a:xfrm rot="10457970">
                <a:off x="4608" y="9670"/>
                <a:ext cx="1145" cy="728"/>
              </a:xfrm>
              <a:custGeom>
                <a:avLst/>
                <a:gdLst>
                  <a:gd name="T0" fmla="*/ 1145 w 1145"/>
                  <a:gd name="T1" fmla="*/ 728 h 728"/>
                  <a:gd name="T2" fmla="*/ 751 w 1145"/>
                  <a:gd name="T3" fmla="*/ 238 h 728"/>
                  <a:gd name="T4" fmla="*/ 0 w 1145"/>
                  <a:gd name="T5" fmla="*/ 0 h 728"/>
                </a:gdLst>
                <a:ahLst/>
                <a:cxnLst>
                  <a:cxn ang="0">
                    <a:pos x="T0" y="T1"/>
                  </a:cxn>
                  <a:cxn ang="0">
                    <a:pos x="T2" y="T3"/>
                  </a:cxn>
                  <a:cxn ang="0">
                    <a:pos x="T4" y="T5"/>
                  </a:cxn>
                </a:cxnLst>
                <a:rect l="0" t="0" r="r" b="b"/>
                <a:pathLst>
                  <a:path w="1145" h="728">
                    <a:moveTo>
                      <a:pt x="1145" y="728"/>
                    </a:moveTo>
                    <a:cubicBezTo>
                      <a:pt x="1043" y="543"/>
                      <a:pt x="942" y="359"/>
                      <a:pt x="751" y="238"/>
                    </a:cubicBezTo>
                    <a:cubicBezTo>
                      <a:pt x="560" y="117"/>
                      <a:pt x="280" y="58"/>
                      <a:pt x="0" y="0"/>
                    </a:cubicBezTo>
                  </a:path>
                </a:pathLst>
              </a:custGeom>
              <a:noFill/>
              <a:ln w="38100">
                <a:solidFill>
                  <a:srgbClr val="00206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Freeform 34"/>
              <p:cNvSpPr>
                <a:spLocks/>
              </p:cNvSpPr>
              <p:nvPr/>
            </p:nvSpPr>
            <p:spPr bwMode="auto">
              <a:xfrm rot="36672916">
                <a:off x="5030" y="10841"/>
                <a:ext cx="1145" cy="610"/>
              </a:xfrm>
              <a:custGeom>
                <a:avLst/>
                <a:gdLst>
                  <a:gd name="T0" fmla="*/ 1145 w 1145"/>
                  <a:gd name="T1" fmla="*/ 728 h 728"/>
                  <a:gd name="T2" fmla="*/ 751 w 1145"/>
                  <a:gd name="T3" fmla="*/ 238 h 728"/>
                  <a:gd name="T4" fmla="*/ 0 w 1145"/>
                  <a:gd name="T5" fmla="*/ 0 h 728"/>
                </a:gdLst>
                <a:ahLst/>
                <a:cxnLst>
                  <a:cxn ang="0">
                    <a:pos x="T0" y="T1"/>
                  </a:cxn>
                  <a:cxn ang="0">
                    <a:pos x="T2" y="T3"/>
                  </a:cxn>
                  <a:cxn ang="0">
                    <a:pos x="T4" y="T5"/>
                  </a:cxn>
                </a:cxnLst>
                <a:rect l="0" t="0" r="r" b="b"/>
                <a:pathLst>
                  <a:path w="1145" h="728">
                    <a:moveTo>
                      <a:pt x="1145" y="728"/>
                    </a:moveTo>
                    <a:cubicBezTo>
                      <a:pt x="1043" y="543"/>
                      <a:pt x="942" y="359"/>
                      <a:pt x="751" y="238"/>
                    </a:cubicBezTo>
                    <a:cubicBezTo>
                      <a:pt x="560" y="117"/>
                      <a:pt x="280" y="58"/>
                      <a:pt x="0" y="0"/>
                    </a:cubicBezTo>
                  </a:path>
                </a:pathLst>
              </a:custGeom>
              <a:noFill/>
              <a:ln w="38100">
                <a:solidFill>
                  <a:srgbClr val="00206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 name="Freeform 35"/>
              <p:cNvSpPr>
                <a:spLocks/>
              </p:cNvSpPr>
              <p:nvPr/>
            </p:nvSpPr>
            <p:spPr bwMode="auto">
              <a:xfrm rot="40431306">
                <a:off x="3935" y="11736"/>
                <a:ext cx="1319" cy="611"/>
              </a:xfrm>
              <a:custGeom>
                <a:avLst/>
                <a:gdLst>
                  <a:gd name="T0" fmla="*/ 1145 w 1145"/>
                  <a:gd name="T1" fmla="*/ 728 h 728"/>
                  <a:gd name="T2" fmla="*/ 751 w 1145"/>
                  <a:gd name="T3" fmla="*/ 238 h 728"/>
                  <a:gd name="T4" fmla="*/ 0 w 1145"/>
                  <a:gd name="T5" fmla="*/ 0 h 728"/>
                </a:gdLst>
                <a:ahLst/>
                <a:cxnLst>
                  <a:cxn ang="0">
                    <a:pos x="T0" y="T1"/>
                  </a:cxn>
                  <a:cxn ang="0">
                    <a:pos x="T2" y="T3"/>
                  </a:cxn>
                  <a:cxn ang="0">
                    <a:pos x="T4" y="T5"/>
                  </a:cxn>
                </a:cxnLst>
                <a:rect l="0" t="0" r="r" b="b"/>
                <a:pathLst>
                  <a:path w="1145" h="728">
                    <a:moveTo>
                      <a:pt x="1145" y="728"/>
                    </a:moveTo>
                    <a:cubicBezTo>
                      <a:pt x="1043" y="543"/>
                      <a:pt x="942" y="359"/>
                      <a:pt x="751" y="238"/>
                    </a:cubicBezTo>
                    <a:cubicBezTo>
                      <a:pt x="560" y="117"/>
                      <a:pt x="280" y="58"/>
                      <a:pt x="0" y="0"/>
                    </a:cubicBezTo>
                  </a:path>
                </a:pathLst>
              </a:custGeom>
              <a:noFill/>
              <a:ln w="38100">
                <a:solidFill>
                  <a:srgbClr val="00206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0" name="Group 36"/>
              <p:cNvGrpSpPr>
                <a:grpSpLocks/>
              </p:cNvGrpSpPr>
              <p:nvPr/>
            </p:nvGrpSpPr>
            <p:grpSpPr bwMode="auto">
              <a:xfrm flipH="1">
                <a:off x="4471" y="9512"/>
                <a:ext cx="452" cy="330"/>
                <a:chOff x="6561" y="2704"/>
                <a:chExt cx="1620" cy="900"/>
              </a:xfrm>
            </p:grpSpPr>
            <p:sp>
              <p:nvSpPr>
                <p:cNvPr id="52" name="Oval 3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3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 name="Freeform 3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1" name="AutoShape 40"/>
              <p:cNvSpPr>
                <a:spLocks noChangeArrowheads="1"/>
              </p:cNvSpPr>
              <p:nvPr/>
            </p:nvSpPr>
            <p:spPr bwMode="auto">
              <a:xfrm>
                <a:off x="5056" y="8335"/>
                <a:ext cx="2021" cy="913"/>
              </a:xfrm>
              <a:prstGeom prst="wedgeEllipseCallout">
                <a:avLst>
                  <a:gd name="adj1" fmla="val -62319"/>
                  <a:gd name="adj2" fmla="val 53616"/>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ts val="800"/>
                  </a:spcAft>
                </a:pPr>
                <a:r>
                  <a:rPr lang="fr-FR" altLang="fr-FR" sz="700" b="1" dirty="0">
                    <a:latin typeface="Calibri" panose="020F0502020204030204" pitchFamily="34" charset="0"/>
                  </a:rPr>
                  <a:t>JE COMPTE</a:t>
                </a:r>
                <a:r>
                  <a:rPr lang="fr-FR" altLang="fr-FR" sz="1200" b="1" dirty="0">
                    <a:latin typeface="Calibri" panose="020F0502020204030204" pitchFamily="34" charset="0"/>
                  </a:rPr>
                  <a:t> !!!</a:t>
                </a:r>
                <a:endParaRPr lang="fr-FR" altLang="fr-FR" dirty="0">
                  <a:latin typeface="Arial" panose="020B0604020202020204" pitchFamily="34" charset="0"/>
                </a:endParaRPr>
              </a:p>
            </p:txBody>
          </p:sp>
        </p:grpSp>
        <p:grpSp>
          <p:nvGrpSpPr>
            <p:cNvPr id="5" name="Group 41"/>
            <p:cNvGrpSpPr>
              <a:grpSpLocks/>
            </p:cNvGrpSpPr>
            <p:nvPr/>
          </p:nvGrpSpPr>
          <p:grpSpPr bwMode="auto">
            <a:xfrm rot="7352025">
              <a:off x="5284" y="11526"/>
              <a:ext cx="996" cy="954"/>
              <a:chOff x="7717" y="2497"/>
              <a:chExt cx="1580" cy="1620"/>
            </a:xfrm>
          </p:grpSpPr>
          <p:sp>
            <p:nvSpPr>
              <p:cNvPr id="34" name="AutoShape 4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5" name="Oval 4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AutoShape 4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7" name="AutoShape 4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 name="Group 46"/>
            <p:cNvGrpSpPr>
              <a:grpSpLocks/>
            </p:cNvGrpSpPr>
            <p:nvPr/>
          </p:nvGrpSpPr>
          <p:grpSpPr bwMode="auto">
            <a:xfrm flipH="1">
              <a:off x="2983" y="9818"/>
              <a:ext cx="452" cy="330"/>
              <a:chOff x="6561" y="2704"/>
              <a:chExt cx="1620" cy="900"/>
            </a:xfrm>
          </p:grpSpPr>
          <p:sp>
            <p:nvSpPr>
              <p:cNvPr id="31" name="Oval 4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4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4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 name="Group 50"/>
            <p:cNvGrpSpPr>
              <a:grpSpLocks/>
            </p:cNvGrpSpPr>
            <p:nvPr/>
          </p:nvGrpSpPr>
          <p:grpSpPr bwMode="auto">
            <a:xfrm flipH="1">
              <a:off x="2277" y="11043"/>
              <a:ext cx="452" cy="330"/>
              <a:chOff x="6561" y="2704"/>
              <a:chExt cx="1620" cy="900"/>
            </a:xfrm>
          </p:grpSpPr>
          <p:sp>
            <p:nvSpPr>
              <p:cNvPr id="28" name="Oval 5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5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5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0" name="Group 54"/>
            <p:cNvGrpSpPr>
              <a:grpSpLocks/>
            </p:cNvGrpSpPr>
            <p:nvPr/>
          </p:nvGrpSpPr>
          <p:grpSpPr bwMode="auto">
            <a:xfrm flipH="1">
              <a:off x="3435" y="12039"/>
              <a:ext cx="452" cy="330"/>
              <a:chOff x="6561" y="2704"/>
              <a:chExt cx="1620" cy="900"/>
            </a:xfrm>
          </p:grpSpPr>
          <p:sp>
            <p:nvSpPr>
              <p:cNvPr id="16" name="Oval 5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5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5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1" name="Group 58"/>
            <p:cNvGrpSpPr>
              <a:grpSpLocks/>
            </p:cNvGrpSpPr>
            <p:nvPr/>
          </p:nvGrpSpPr>
          <p:grpSpPr bwMode="auto">
            <a:xfrm flipH="1">
              <a:off x="4897" y="11635"/>
              <a:ext cx="452" cy="330"/>
              <a:chOff x="6561" y="2704"/>
              <a:chExt cx="1620" cy="900"/>
            </a:xfrm>
          </p:grpSpPr>
          <p:sp>
            <p:nvSpPr>
              <p:cNvPr id="13" name="Oval 5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 name="Freeform 6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 name="Freeform 6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aphicFrame>
        <p:nvGraphicFramePr>
          <p:cNvPr id="75" name="Tableau 74"/>
          <p:cNvGraphicFramePr>
            <a:graphicFrameLocks noGrp="1"/>
          </p:cNvGraphicFramePr>
          <p:nvPr>
            <p:extLst>
              <p:ext uri="{D42A27DB-BD31-4B8C-83A1-F6EECF244321}">
                <p14:modId xmlns:p14="http://schemas.microsoft.com/office/powerpoint/2010/main" val="3668393563"/>
              </p:ext>
            </p:extLst>
          </p:nvPr>
        </p:nvGraphicFramePr>
        <p:xfrm>
          <a:off x="5791949" y="3274468"/>
          <a:ext cx="3179712" cy="874094"/>
        </p:xfrm>
        <a:graphic>
          <a:graphicData uri="http://schemas.openxmlformats.org/drawingml/2006/table">
            <a:tbl>
              <a:tblPr firstRow="1" firstCol="1" lastRow="1" lastCol="1" bandRow="1" bandCol="1">
                <a:tableStyleId>{5C22544A-7EE6-4342-B048-85BDC9FD1C3A}</a:tableStyleId>
              </a:tblPr>
              <a:tblGrid>
                <a:gridCol w="3179712">
                  <a:extLst>
                    <a:ext uri="{9D8B030D-6E8A-4147-A177-3AD203B41FA5}">
                      <a16:colId xmlns:a16="http://schemas.microsoft.com/office/drawing/2014/main" val="637915118"/>
                    </a:ext>
                  </a:extLst>
                </a:gridCol>
              </a:tblGrid>
              <a:tr h="874094">
                <a:tc>
                  <a:txBody>
                    <a:bodyPr/>
                    <a:lstStyle/>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EVOLUTIONS :</a:t>
                      </a:r>
                      <a:endParaRPr lang="fr-FR" sz="1000" b="1" i="1" u="none" dirty="0">
                        <a:solidFill>
                          <a:schemeClr val="tx1"/>
                        </a:solidFill>
                        <a:effectLst/>
                        <a:latin typeface="Times New Roman" panose="02020603050405020304" pitchFamily="18" charset="0"/>
                        <a:ea typeface="Times New Roman" panose="02020603050405020304" pitchFamily="18" charset="0"/>
                        <a:cs typeface="+mn-cs"/>
                      </a:endParaRPr>
                    </a:p>
                    <a:p>
                      <a:pPr algn="l">
                        <a:spcAft>
                          <a:spcPts val="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Ajout de ballon, pour arriver à un ballon pour chaque joueur.</a:t>
                      </a:r>
                    </a:p>
                    <a:p>
                      <a:pPr marL="0" indent="0" algn="l">
                        <a:spcBef>
                          <a:spcPts val="20"/>
                        </a:spcBef>
                        <a:spcAft>
                          <a:spcPts val="20"/>
                        </a:spcAft>
                        <a:buFont typeface="Wingdings" panose="05000000000000000000" pitchFamily="2" charset="2"/>
                        <a:buNone/>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Utiliser</a:t>
                      </a: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une balle de tennis ou autre.</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sp>
        <p:nvSpPr>
          <p:cNvPr id="76" name="Parallélogramme 75"/>
          <p:cNvSpPr/>
          <p:nvPr/>
        </p:nvSpPr>
        <p:spPr>
          <a:xfrm>
            <a:off x="828247" y="403350"/>
            <a:ext cx="4395774" cy="292020"/>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L’horloge</a:t>
            </a:r>
          </a:p>
        </p:txBody>
      </p:sp>
    </p:spTree>
    <p:extLst>
      <p:ext uri="{BB962C8B-B14F-4D97-AF65-F5344CB8AC3E}">
        <p14:creationId xmlns:p14="http://schemas.microsoft.com/office/powerpoint/2010/main" val="4111349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apèze 10"/>
          <p:cNvSpPr/>
          <p:nvPr/>
        </p:nvSpPr>
        <p:spPr>
          <a:xfrm>
            <a:off x="1085920" y="-15042"/>
            <a:ext cx="8168952" cy="426515"/>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LES VALEURS DU RUGBY</a:t>
            </a:r>
          </a:p>
        </p:txBody>
      </p:sp>
      <p:sp>
        <p:nvSpPr>
          <p:cNvPr id="8" name="ZoneTexte 7"/>
          <p:cNvSpPr txBox="1"/>
          <p:nvPr/>
        </p:nvSpPr>
        <p:spPr>
          <a:xfrm>
            <a:off x="1157607" y="1769813"/>
            <a:ext cx="1496820" cy="461665"/>
          </a:xfrm>
          <a:prstGeom prst="rect">
            <a:avLst/>
          </a:prstGeom>
          <a:noFill/>
        </p:spPr>
        <p:txBody>
          <a:bodyPr wrap="none" rtlCol="0">
            <a:spAutoFit/>
          </a:bodyPr>
          <a:lstStyle/>
          <a:p>
            <a:r>
              <a:rPr lang="fr-FR" sz="2400" i="1" dirty="0">
                <a:solidFill>
                  <a:srgbClr val="2A4A83"/>
                </a:solidFill>
              </a:rPr>
              <a:t>INTÉGRITÉ</a:t>
            </a:r>
          </a:p>
        </p:txBody>
      </p:sp>
      <p:sp>
        <p:nvSpPr>
          <p:cNvPr id="9" name="ZoneTexte 8"/>
          <p:cNvSpPr txBox="1"/>
          <p:nvPr/>
        </p:nvSpPr>
        <p:spPr>
          <a:xfrm>
            <a:off x="1310778" y="2410417"/>
            <a:ext cx="1258358" cy="461665"/>
          </a:xfrm>
          <a:prstGeom prst="rect">
            <a:avLst/>
          </a:prstGeom>
          <a:noFill/>
        </p:spPr>
        <p:txBody>
          <a:bodyPr wrap="none" rtlCol="0">
            <a:spAutoFit/>
          </a:bodyPr>
          <a:lstStyle/>
          <a:p>
            <a:r>
              <a:rPr lang="fr-FR" sz="2400" i="1" dirty="0">
                <a:solidFill>
                  <a:srgbClr val="2A4A83"/>
                </a:solidFill>
              </a:rPr>
              <a:t>PASSION</a:t>
            </a:r>
          </a:p>
        </p:txBody>
      </p:sp>
      <p:sp>
        <p:nvSpPr>
          <p:cNvPr id="11" name="ZoneTexte 10"/>
          <p:cNvSpPr txBox="1"/>
          <p:nvPr/>
        </p:nvSpPr>
        <p:spPr>
          <a:xfrm>
            <a:off x="1085922" y="3123008"/>
            <a:ext cx="1640193" cy="461665"/>
          </a:xfrm>
          <a:prstGeom prst="rect">
            <a:avLst/>
          </a:prstGeom>
          <a:noFill/>
        </p:spPr>
        <p:txBody>
          <a:bodyPr wrap="none" rtlCol="0">
            <a:spAutoFit/>
          </a:bodyPr>
          <a:lstStyle/>
          <a:p>
            <a:r>
              <a:rPr lang="fr-FR" sz="2400" i="1" dirty="0">
                <a:solidFill>
                  <a:srgbClr val="2A4A83"/>
                </a:solidFill>
              </a:rPr>
              <a:t>SOLIDARITÉ</a:t>
            </a:r>
          </a:p>
        </p:txBody>
      </p:sp>
      <p:sp>
        <p:nvSpPr>
          <p:cNvPr id="12" name="ZoneTexte 11"/>
          <p:cNvSpPr txBox="1"/>
          <p:nvPr/>
        </p:nvSpPr>
        <p:spPr>
          <a:xfrm>
            <a:off x="1134811" y="3835599"/>
            <a:ext cx="1542410" cy="461665"/>
          </a:xfrm>
          <a:prstGeom prst="rect">
            <a:avLst/>
          </a:prstGeom>
          <a:noFill/>
        </p:spPr>
        <p:txBody>
          <a:bodyPr wrap="none" rtlCol="0">
            <a:spAutoFit/>
          </a:bodyPr>
          <a:lstStyle/>
          <a:p>
            <a:r>
              <a:rPr lang="fr-FR" sz="2400" i="1" dirty="0">
                <a:solidFill>
                  <a:srgbClr val="2A4A83"/>
                </a:solidFill>
              </a:rPr>
              <a:t>DISCIPLINE</a:t>
            </a:r>
          </a:p>
        </p:txBody>
      </p:sp>
      <p:sp>
        <p:nvSpPr>
          <p:cNvPr id="18" name="ZoneTexte 17"/>
          <p:cNvSpPr txBox="1"/>
          <p:nvPr/>
        </p:nvSpPr>
        <p:spPr>
          <a:xfrm>
            <a:off x="1310780" y="4548190"/>
            <a:ext cx="1255537" cy="461665"/>
          </a:xfrm>
          <a:prstGeom prst="rect">
            <a:avLst/>
          </a:prstGeom>
          <a:noFill/>
        </p:spPr>
        <p:txBody>
          <a:bodyPr wrap="none" rtlCol="0">
            <a:spAutoFit/>
          </a:bodyPr>
          <a:lstStyle/>
          <a:p>
            <a:r>
              <a:rPr lang="fr-FR" sz="2400" i="1" dirty="0">
                <a:solidFill>
                  <a:srgbClr val="2A4A83"/>
                </a:solidFill>
              </a:rPr>
              <a:t>RESPECT</a:t>
            </a:r>
          </a:p>
        </p:txBody>
      </p:sp>
      <p:sp>
        <p:nvSpPr>
          <p:cNvPr id="19" name="Demi-cadre 18"/>
          <p:cNvSpPr/>
          <p:nvPr/>
        </p:nvSpPr>
        <p:spPr>
          <a:xfrm>
            <a:off x="973483" y="1641777"/>
            <a:ext cx="352772" cy="305011"/>
          </a:xfrm>
          <a:prstGeom prst="halfFrame">
            <a:avLst>
              <a:gd name="adj1" fmla="val 9815"/>
              <a:gd name="adj2" fmla="val 12167"/>
            </a:avLst>
          </a:prstGeom>
          <a:solidFill>
            <a:srgbClr val="2A4A83"/>
          </a:solidFill>
          <a:ln>
            <a:solidFill>
              <a:srgbClr val="2A4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Demi-cadre 19"/>
          <p:cNvSpPr/>
          <p:nvPr/>
        </p:nvSpPr>
        <p:spPr>
          <a:xfrm flipH="1" flipV="1">
            <a:off x="2491171" y="4850968"/>
            <a:ext cx="372103" cy="317770"/>
          </a:xfrm>
          <a:prstGeom prst="halfFrame">
            <a:avLst>
              <a:gd name="adj1" fmla="val 9815"/>
              <a:gd name="adj2" fmla="val 13816"/>
            </a:avLst>
          </a:prstGeom>
          <a:solidFill>
            <a:srgbClr val="2A4A83"/>
          </a:solidFill>
          <a:ln>
            <a:solidFill>
              <a:srgbClr val="2A4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 name="Image 20"/>
          <p:cNvPicPr>
            <a:picLocks noChangeAspect="1"/>
          </p:cNvPicPr>
          <p:nvPr/>
        </p:nvPicPr>
        <p:blipFill rotWithShape="1">
          <a:blip r:embed="rId3"/>
          <a:srcRect l="31555" r="12597"/>
          <a:stretch/>
        </p:blipFill>
        <p:spPr>
          <a:xfrm>
            <a:off x="3997407" y="411473"/>
            <a:ext cx="5131612" cy="6044412"/>
          </a:xfrm>
          <a:prstGeom prst="rect">
            <a:avLst/>
          </a:prstGeom>
        </p:spPr>
      </p:pic>
      <p:sp>
        <p:nvSpPr>
          <p:cNvPr id="22" name="Rectangle 21"/>
          <p:cNvSpPr/>
          <p:nvPr/>
        </p:nvSpPr>
        <p:spPr>
          <a:xfrm>
            <a:off x="3994588" y="411473"/>
            <a:ext cx="5134433" cy="6162812"/>
          </a:xfrm>
          <a:prstGeom prst="rect">
            <a:avLst/>
          </a:prstGeom>
          <a:solidFill>
            <a:schemeClr val="bg1">
              <a:lumMod val="9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3162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5412" y="1087679"/>
            <a:ext cx="4936236" cy="646331"/>
          </a:xfrm>
          <a:prstGeom prst="rect">
            <a:avLst/>
          </a:prstGeom>
          <a:noFill/>
          <a:ln w="12700">
            <a:solidFill>
              <a:schemeClr val="tx1"/>
            </a:solidFill>
          </a:ln>
        </p:spPr>
        <p:txBody>
          <a:bodyPr wrap="square" rtlCol="0">
            <a:spAutoFit/>
          </a:bodyPr>
          <a:lstStyle/>
          <a:p>
            <a:r>
              <a:rPr lang="fr-FR" sz="1200" b="1" i="1" u="sng" dirty="0"/>
              <a:t>OBJECTIF</a:t>
            </a:r>
            <a:r>
              <a:rPr lang="fr-FR" sz="1200" i="1" u="sng" dirty="0"/>
              <a:t>: </a:t>
            </a:r>
            <a:r>
              <a:rPr lang="fr-FR" sz="1200" dirty="0"/>
              <a:t>Améliorer l’engagement dans le plaquage.</a:t>
            </a:r>
          </a:p>
          <a:p>
            <a:r>
              <a:rPr lang="fr-FR" sz="1200" b="1" i="1" u="sng" dirty="0">
                <a:latin typeface="Calibri" panose="020F0502020204030204" pitchFamily="34" charset="0"/>
                <a:ea typeface="Times New Roman" panose="02020603050405020304" pitchFamily="18" charset="0"/>
                <a:cs typeface="Arial" panose="020B0604020202020204" pitchFamily="34" charset="0"/>
              </a:rPr>
              <a:t>BUT</a:t>
            </a:r>
            <a:r>
              <a:rPr lang="fr-FR" sz="1200" b="1" i="1" dirty="0">
                <a:latin typeface="Calibri" panose="020F0502020204030204" pitchFamily="34" charset="0"/>
                <a:ea typeface="Times New Roman" panose="02020603050405020304" pitchFamily="18" charset="0"/>
                <a:cs typeface="Arial" panose="020B0604020202020204" pitchFamily="34" charset="0"/>
              </a:rPr>
              <a:t> </a:t>
            </a:r>
            <a:r>
              <a:rPr lang="fr-FR" sz="1200" i="1" dirty="0">
                <a:latin typeface="Calibri" panose="020F0502020204030204" pitchFamily="34" charset="0"/>
                <a:ea typeface="Times New Roman" panose="02020603050405020304" pitchFamily="18" charset="0"/>
                <a:cs typeface="Arial" panose="020B0604020202020204" pitchFamily="34" charset="0"/>
              </a:rPr>
              <a:t>: </a:t>
            </a:r>
            <a:r>
              <a:rPr lang="fr-FR" sz="1200" dirty="0">
                <a:latin typeface="Calibri" panose="020F0502020204030204" pitchFamily="34" charset="0"/>
                <a:ea typeface="Times New Roman" panose="02020603050405020304" pitchFamily="18" charset="0"/>
                <a:cs typeface="Arial" panose="020B0604020202020204" pitchFamily="34" charset="0"/>
              </a:rPr>
              <a:t>Accompagner au sol tous les porteurs de balle, avant qu'ils n'arrivent derrière la ligne annoncée.</a:t>
            </a:r>
          </a:p>
        </p:txBody>
      </p:sp>
      <p:graphicFrame>
        <p:nvGraphicFramePr>
          <p:cNvPr id="7" name="Tableau 6"/>
          <p:cNvGraphicFramePr>
            <a:graphicFrameLocks noGrp="1"/>
          </p:cNvGraphicFramePr>
          <p:nvPr>
            <p:extLst>
              <p:ext uri="{D42A27DB-BD31-4B8C-83A1-F6EECF244321}">
                <p14:modId xmlns:p14="http://schemas.microsoft.com/office/powerpoint/2010/main" val="135666010"/>
              </p:ext>
            </p:extLst>
          </p:nvPr>
        </p:nvGraphicFramePr>
        <p:xfrm>
          <a:off x="255412" y="1801786"/>
          <a:ext cx="4936236" cy="841140"/>
        </p:xfrm>
        <a:graphic>
          <a:graphicData uri="http://schemas.openxmlformats.org/drawingml/2006/table">
            <a:tbl>
              <a:tblPr firstRow="1" firstCol="1" lastRow="1" lastCol="1" bandRow="1" bandCol="1">
                <a:tableStyleId>{5C22544A-7EE6-4342-B048-85BDC9FD1C3A}</a:tableStyleId>
              </a:tblPr>
              <a:tblGrid>
                <a:gridCol w="4936236">
                  <a:extLst>
                    <a:ext uri="{9D8B030D-6E8A-4147-A177-3AD203B41FA5}">
                      <a16:colId xmlns:a16="http://schemas.microsoft.com/office/drawing/2014/main" val="637915118"/>
                    </a:ext>
                  </a:extLst>
                </a:gridCol>
              </a:tblGrid>
              <a:tr h="841140">
                <a:tc>
                  <a:txBody>
                    <a:bodyPr/>
                    <a:lstStyle/>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DISPOSITION :</a:t>
                      </a:r>
                      <a:endParaRPr lang="fr-FR" sz="1000" b="1" i="1"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Effectifs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2 groupes de même nombre.</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i="0" u="none"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Espace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Plus ou moins espacé. </a:t>
                      </a:r>
                      <a:endParaRPr lang="fr-FR" sz="1000" b="0" dirty="0">
                        <a:solidFill>
                          <a:schemeClr val="tx1"/>
                        </a:solidFill>
                        <a:effectLst/>
                        <a:latin typeface="Times New Roman" panose="02020603050405020304" pitchFamily="18" charset="0"/>
                        <a:ea typeface="Times New Roman" panose="02020603050405020304" pitchFamily="18" charset="0"/>
                      </a:endParaRPr>
                    </a:p>
                    <a:p>
                      <a:pPr marL="0" algn="l" defTabSz="914400" rtl="0" eaLnBrk="1" latinLnBrk="0" hangingPunct="1">
                        <a:spcBef>
                          <a:spcPts val="20"/>
                        </a:spcBef>
                        <a:spcAft>
                          <a:spcPts val="20"/>
                        </a:spcAft>
                      </a:pPr>
                      <a:r>
                        <a:rPr lang="fr-FR" sz="1200" b="1" i="0" u="none"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Matériel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Ballons, plots de 4 couleurs, chasubles.</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446996638"/>
              </p:ext>
            </p:extLst>
          </p:nvPr>
        </p:nvGraphicFramePr>
        <p:xfrm>
          <a:off x="255413" y="4147859"/>
          <a:ext cx="4936237" cy="1249680"/>
        </p:xfrm>
        <a:graphic>
          <a:graphicData uri="http://schemas.openxmlformats.org/drawingml/2006/table">
            <a:tbl>
              <a:tblPr firstRow="1" firstCol="1" lastRow="1" lastCol="1" bandRow="1" bandCol="1">
                <a:tableStyleId>{5C22544A-7EE6-4342-B048-85BDC9FD1C3A}</a:tableStyleId>
              </a:tblPr>
              <a:tblGrid>
                <a:gridCol w="4936237">
                  <a:extLst>
                    <a:ext uri="{9D8B030D-6E8A-4147-A177-3AD203B41FA5}">
                      <a16:colId xmlns:a16="http://schemas.microsoft.com/office/drawing/2014/main" val="2001156836"/>
                    </a:ext>
                  </a:extLst>
                </a:gridCol>
              </a:tblGrid>
              <a:tr h="1158831">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COMPORTEMENTS</a:t>
                      </a:r>
                      <a:r>
                        <a:rPr lang="fr-FR" sz="1200" b="1" i="1" u="sng"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ATTENDUS : </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Avancer vers la bonne cible (joueur avec ballon)</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Communiquer</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Placer la tête du bon côté</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Serrer les bras et accompagner au sol</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Se relever pour </a:t>
                      </a:r>
                      <a:r>
                        <a:rPr lang="fr-FR" sz="1200" b="0" kern="1200" dirty="0"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re</a:t>
                      </a: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plaquer</a:t>
                      </a:r>
                    </a:p>
                    <a:p>
                      <a:pPr algn="l">
                        <a:spcBef>
                          <a:spcPts val="20"/>
                        </a:spcBef>
                        <a:spcAft>
                          <a:spcPts val="20"/>
                        </a:spcAft>
                      </a:pP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326939630"/>
              </p:ext>
            </p:extLst>
          </p:nvPr>
        </p:nvGraphicFramePr>
        <p:xfrm>
          <a:off x="255413" y="2708871"/>
          <a:ext cx="4936237" cy="1368403"/>
        </p:xfrm>
        <a:graphic>
          <a:graphicData uri="http://schemas.openxmlformats.org/drawingml/2006/table">
            <a:tbl>
              <a:tblPr/>
              <a:tblGrid>
                <a:gridCol w="4936237">
                  <a:extLst>
                    <a:ext uri="{9D8B030D-6E8A-4147-A177-3AD203B41FA5}">
                      <a16:colId xmlns:a16="http://schemas.microsoft.com/office/drawing/2014/main" val="3774857870"/>
                    </a:ext>
                  </a:extLst>
                </a:gridCol>
              </a:tblGrid>
              <a:tr h="1368403">
                <a:tc>
                  <a:txBody>
                    <a:bodyPr/>
                    <a:lstStyle/>
                    <a:p>
                      <a:pPr algn="l">
                        <a:spcAft>
                          <a:spcPts val="0"/>
                        </a:spcAft>
                      </a:pPr>
                      <a:r>
                        <a:rPr lang="fr-FR" sz="1200" b="1" i="0" u="sng" dirty="0">
                          <a:effectLst/>
                          <a:latin typeface="Calibri" panose="020F0502020204030204" pitchFamily="34" charset="0"/>
                          <a:ea typeface="Times New Roman" panose="02020603050405020304" pitchFamily="18" charset="0"/>
                          <a:cs typeface="Arial" panose="020B0604020202020204" pitchFamily="34" charset="0"/>
                        </a:rPr>
                        <a:t>LANCEMENTS</a:t>
                      </a:r>
                      <a:r>
                        <a:rPr lang="fr-FR" sz="1200" b="1" i="0" u="sng" baseline="0" dirty="0">
                          <a:effectLst/>
                          <a:latin typeface="Calibri" panose="020F0502020204030204" pitchFamily="34" charset="0"/>
                          <a:ea typeface="Times New Roman" panose="02020603050405020304" pitchFamily="18" charset="0"/>
                          <a:cs typeface="Arial" panose="020B0604020202020204" pitchFamily="34" charset="0"/>
                        </a:rPr>
                        <a:t> </a:t>
                      </a:r>
                      <a:r>
                        <a:rPr lang="fr-FR" sz="1200" b="1" i="0" u="sng" dirty="0">
                          <a:effectLst/>
                          <a:latin typeface="Calibri" panose="020F0502020204030204" pitchFamily="34" charset="0"/>
                          <a:ea typeface="Times New Roman" panose="02020603050405020304" pitchFamily="18" charset="0"/>
                          <a:cs typeface="Arial" panose="020B0604020202020204" pitchFamily="34" charset="0"/>
                        </a:rPr>
                        <a:t>DE JEU :</a:t>
                      </a:r>
                      <a:endParaRPr lang="fr-FR" sz="1000" b="1" i="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2 groupes.  Un groupe encerclant un autre, "les pécheurs et les poissons".</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Les poissons trottinent dans le "filet".</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Au signal "JEU", les poissons doivent sortir du filet... Immédiatement après, l'éducateur annonce une couleur vers laquelle les poissons doivent aller déposer le ballon. Passes autorisées.</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Les pécheurs doivent plaquer les poissons.</a:t>
                      </a:r>
                      <a:endParaRPr lang="fr-FR" sz="1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319839" cy="409873"/>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aphicFrame>
        <p:nvGraphicFramePr>
          <p:cNvPr id="75" name="Tableau 74"/>
          <p:cNvGraphicFramePr>
            <a:graphicFrameLocks noGrp="1"/>
          </p:cNvGraphicFramePr>
          <p:nvPr>
            <p:extLst>
              <p:ext uri="{D42A27DB-BD31-4B8C-83A1-F6EECF244321}">
                <p14:modId xmlns:p14="http://schemas.microsoft.com/office/powerpoint/2010/main" val="3776365810"/>
              </p:ext>
            </p:extLst>
          </p:nvPr>
        </p:nvGraphicFramePr>
        <p:xfrm>
          <a:off x="254474" y="5468126"/>
          <a:ext cx="2434682" cy="379446"/>
        </p:xfrm>
        <a:graphic>
          <a:graphicData uri="http://schemas.openxmlformats.org/drawingml/2006/table">
            <a:tbl>
              <a:tblPr firstRow="1" firstCol="1" lastRow="1" lastCol="1" bandRow="1" bandCol="1">
                <a:tableStyleId>{5C22544A-7EE6-4342-B048-85BDC9FD1C3A}</a:tableStyleId>
              </a:tblPr>
              <a:tblGrid>
                <a:gridCol w="2434682">
                  <a:extLst>
                    <a:ext uri="{9D8B030D-6E8A-4147-A177-3AD203B41FA5}">
                      <a16:colId xmlns:a16="http://schemas.microsoft.com/office/drawing/2014/main" val="637915118"/>
                    </a:ext>
                  </a:extLst>
                </a:gridCol>
              </a:tblGrid>
              <a:tr h="379446">
                <a:tc>
                  <a:txBody>
                    <a:bodyPr/>
                    <a:lstStyle/>
                    <a:p>
                      <a:pPr algn="l">
                        <a:spcAft>
                          <a:spcPts val="0"/>
                        </a:spcAft>
                      </a:pPr>
                      <a:r>
                        <a:rPr lang="fr-FR" sz="1200" b="1" i="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EVOLUTIONS :</a:t>
                      </a:r>
                      <a:endParaRPr lang="fr-FR" sz="1000" b="1" i="0" dirty="0">
                        <a:solidFill>
                          <a:schemeClr val="tx1"/>
                        </a:solidFill>
                        <a:effectLst/>
                        <a:latin typeface="Times New Roman" panose="02020603050405020304" pitchFamily="18" charset="0"/>
                        <a:ea typeface="Times New Roman" panose="02020603050405020304" pitchFamily="18" charset="0"/>
                      </a:endParaRPr>
                    </a:p>
                    <a:p>
                      <a:pPr marL="0" indent="0" algn="l">
                        <a:spcBef>
                          <a:spcPts val="20"/>
                        </a:spcBef>
                        <a:spcAft>
                          <a:spcPts val="20"/>
                        </a:spcAft>
                        <a:buFont typeface="Wingdings" panose="05000000000000000000" pitchFamily="2" charset="2"/>
                        <a:buNone/>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Moins de</a:t>
                      </a: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ballons </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pSp>
        <p:nvGrpSpPr>
          <p:cNvPr id="76" name="Group 2"/>
          <p:cNvGrpSpPr>
            <a:grpSpLocks/>
          </p:cNvGrpSpPr>
          <p:nvPr/>
        </p:nvGrpSpPr>
        <p:grpSpPr bwMode="auto">
          <a:xfrm>
            <a:off x="5941828" y="1519475"/>
            <a:ext cx="2462482" cy="1893602"/>
            <a:chOff x="2917" y="5016"/>
            <a:chExt cx="6225" cy="5784"/>
          </a:xfrm>
        </p:grpSpPr>
        <p:grpSp>
          <p:nvGrpSpPr>
            <p:cNvPr id="77" name="Group 3"/>
            <p:cNvGrpSpPr>
              <a:grpSpLocks/>
            </p:cNvGrpSpPr>
            <p:nvPr/>
          </p:nvGrpSpPr>
          <p:grpSpPr bwMode="auto">
            <a:xfrm>
              <a:off x="2917" y="5016"/>
              <a:ext cx="6225" cy="5784"/>
              <a:chOff x="3421" y="5760"/>
              <a:chExt cx="5721" cy="5244"/>
            </a:xfrm>
          </p:grpSpPr>
          <p:sp>
            <p:nvSpPr>
              <p:cNvPr id="2147" name="Rectangle 4"/>
              <p:cNvSpPr>
                <a:spLocks noChangeArrowheads="1"/>
              </p:cNvSpPr>
              <p:nvPr/>
            </p:nvSpPr>
            <p:spPr bwMode="auto">
              <a:xfrm>
                <a:off x="3421" y="5760"/>
                <a:ext cx="5715" cy="5244"/>
              </a:xfrm>
              <a:prstGeom prst="rect">
                <a:avLst/>
              </a:prstGeom>
              <a:solidFill>
                <a:srgbClr val="C2D69B"/>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cxnSp>
            <p:nvCxnSpPr>
              <p:cNvPr id="2053" name="AutoShape 5"/>
              <p:cNvCxnSpPr>
                <a:cxnSpLocks noChangeShapeType="1"/>
              </p:cNvCxnSpPr>
              <p:nvPr/>
            </p:nvCxnSpPr>
            <p:spPr bwMode="auto">
              <a:xfrm>
                <a:off x="3445" y="5760"/>
                <a:ext cx="5691" cy="0"/>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2054" name="AutoShape 6"/>
              <p:cNvCxnSpPr>
                <a:cxnSpLocks noChangeShapeType="1"/>
              </p:cNvCxnSpPr>
              <p:nvPr/>
            </p:nvCxnSpPr>
            <p:spPr bwMode="auto">
              <a:xfrm>
                <a:off x="3445" y="11004"/>
                <a:ext cx="5691" cy="0"/>
              </a:xfrm>
              <a:prstGeom prst="straightConnector1">
                <a:avLst/>
              </a:prstGeom>
              <a:noFill/>
              <a:ln w="76200">
                <a:solidFill>
                  <a:srgbClr val="0070C0"/>
                </a:solidFill>
                <a:round/>
                <a:headEnd/>
                <a:tailEnd/>
              </a:ln>
              <a:extLst>
                <a:ext uri="{909E8E84-426E-40DD-AFC4-6F175D3DCCD1}">
                  <a14:hiddenFill xmlns:a14="http://schemas.microsoft.com/office/drawing/2010/main">
                    <a:noFill/>
                  </a14:hiddenFill>
                </a:ext>
              </a:extLst>
            </p:spPr>
          </p:cxnSp>
          <p:cxnSp>
            <p:nvCxnSpPr>
              <p:cNvPr id="2055" name="AutoShape 7"/>
              <p:cNvCxnSpPr>
                <a:cxnSpLocks noChangeShapeType="1"/>
              </p:cNvCxnSpPr>
              <p:nvPr/>
            </p:nvCxnSpPr>
            <p:spPr bwMode="auto">
              <a:xfrm flipV="1">
                <a:off x="3445" y="5760"/>
                <a:ext cx="101" cy="5244"/>
              </a:xfrm>
              <a:prstGeom prst="straightConnector1">
                <a:avLst/>
              </a:prstGeom>
              <a:noFill/>
              <a:ln w="76200">
                <a:solidFill>
                  <a:srgbClr val="FFFF00"/>
                </a:solidFill>
                <a:round/>
                <a:headEnd/>
                <a:tailEnd/>
              </a:ln>
              <a:extLst>
                <a:ext uri="{909E8E84-426E-40DD-AFC4-6F175D3DCCD1}">
                  <a14:hiddenFill xmlns:a14="http://schemas.microsoft.com/office/drawing/2010/main">
                    <a:noFill/>
                  </a14:hiddenFill>
                </a:ext>
              </a:extLst>
            </p:spPr>
          </p:cxnSp>
          <p:cxnSp>
            <p:nvCxnSpPr>
              <p:cNvPr id="2056" name="AutoShape 8"/>
              <p:cNvCxnSpPr>
                <a:cxnSpLocks noChangeShapeType="1"/>
              </p:cNvCxnSpPr>
              <p:nvPr/>
            </p:nvCxnSpPr>
            <p:spPr bwMode="auto">
              <a:xfrm flipV="1">
                <a:off x="9041" y="5760"/>
                <a:ext cx="101" cy="5244"/>
              </a:xfrm>
              <a:prstGeom prst="straightConnector1">
                <a:avLst/>
              </a:prstGeom>
              <a:noFill/>
              <a:ln w="76200">
                <a:solidFill>
                  <a:srgbClr val="00B050"/>
                </a:solidFill>
                <a:round/>
                <a:headEnd/>
                <a:tailEnd/>
              </a:ln>
              <a:extLst>
                <a:ext uri="{909E8E84-426E-40DD-AFC4-6F175D3DCCD1}">
                  <a14:hiddenFill xmlns:a14="http://schemas.microsoft.com/office/drawing/2010/main">
                    <a:noFill/>
                  </a14:hiddenFill>
                </a:ext>
              </a:extLst>
            </p:spPr>
          </p:cxnSp>
        </p:grpSp>
        <p:grpSp>
          <p:nvGrpSpPr>
            <p:cNvPr id="78" name="Group 9"/>
            <p:cNvGrpSpPr>
              <a:grpSpLocks/>
            </p:cNvGrpSpPr>
            <p:nvPr/>
          </p:nvGrpSpPr>
          <p:grpSpPr bwMode="auto">
            <a:xfrm>
              <a:off x="4058" y="6036"/>
              <a:ext cx="4151" cy="3660"/>
              <a:chOff x="4058" y="6036"/>
              <a:chExt cx="4151" cy="3660"/>
            </a:xfrm>
          </p:grpSpPr>
          <p:grpSp>
            <p:nvGrpSpPr>
              <p:cNvPr id="79" name="Group 10"/>
              <p:cNvGrpSpPr>
                <a:grpSpLocks/>
              </p:cNvGrpSpPr>
              <p:nvPr/>
            </p:nvGrpSpPr>
            <p:grpSpPr bwMode="auto">
              <a:xfrm>
                <a:off x="4284" y="6310"/>
                <a:ext cx="3479" cy="2829"/>
                <a:chOff x="4451" y="6797"/>
                <a:chExt cx="3479" cy="2829"/>
              </a:xfrm>
            </p:grpSpPr>
            <p:grpSp>
              <p:nvGrpSpPr>
                <p:cNvPr id="80" name="Group 11"/>
                <p:cNvGrpSpPr>
                  <a:grpSpLocks/>
                </p:cNvGrpSpPr>
                <p:nvPr/>
              </p:nvGrpSpPr>
              <p:grpSpPr bwMode="auto">
                <a:xfrm rot="15447955">
                  <a:off x="4451" y="8117"/>
                  <a:ext cx="540" cy="540"/>
                  <a:chOff x="7717" y="2497"/>
                  <a:chExt cx="1580" cy="1620"/>
                </a:xfrm>
              </p:grpSpPr>
              <p:sp>
                <p:nvSpPr>
                  <p:cNvPr id="2143" name="AutoShape 1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44" name="Oval 1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45" name="AutoShape 1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46" name="AutoShape 1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1" name="Group 16"/>
                <p:cNvGrpSpPr>
                  <a:grpSpLocks/>
                </p:cNvGrpSpPr>
                <p:nvPr/>
              </p:nvGrpSpPr>
              <p:grpSpPr bwMode="auto">
                <a:xfrm rot="-2088693">
                  <a:off x="5264" y="6797"/>
                  <a:ext cx="540" cy="540"/>
                  <a:chOff x="7717" y="2497"/>
                  <a:chExt cx="1580" cy="1620"/>
                </a:xfrm>
              </p:grpSpPr>
              <p:sp>
                <p:nvSpPr>
                  <p:cNvPr id="2133" name="AutoShape 1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34" name="Oval 1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35" name="AutoShape 1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42" name="AutoShape 2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2" name="Group 21"/>
                <p:cNvGrpSpPr>
                  <a:grpSpLocks/>
                </p:cNvGrpSpPr>
                <p:nvPr/>
              </p:nvGrpSpPr>
              <p:grpSpPr bwMode="auto">
                <a:xfrm rot="10532169">
                  <a:off x="6197" y="7948"/>
                  <a:ext cx="540" cy="540"/>
                  <a:chOff x="7717" y="2497"/>
                  <a:chExt cx="1580" cy="1620"/>
                </a:xfrm>
              </p:grpSpPr>
              <p:sp>
                <p:nvSpPr>
                  <p:cNvPr id="2129" name="AutoShape 2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30" name="Oval 2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31" name="AutoShape 2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32" name="AutoShape 2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3" name="Group 26"/>
                <p:cNvGrpSpPr>
                  <a:grpSpLocks/>
                </p:cNvGrpSpPr>
                <p:nvPr/>
              </p:nvGrpSpPr>
              <p:grpSpPr bwMode="auto">
                <a:xfrm rot="4565865">
                  <a:off x="7390" y="7727"/>
                  <a:ext cx="540" cy="540"/>
                  <a:chOff x="7717" y="2497"/>
                  <a:chExt cx="1580" cy="1620"/>
                </a:xfrm>
              </p:grpSpPr>
              <p:sp>
                <p:nvSpPr>
                  <p:cNvPr id="2125" name="AutoShape 2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26" name="Oval 2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27" name="AutoShape 2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28" name="AutoShape 3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4" name="Group 31"/>
                <p:cNvGrpSpPr>
                  <a:grpSpLocks/>
                </p:cNvGrpSpPr>
                <p:nvPr/>
              </p:nvGrpSpPr>
              <p:grpSpPr bwMode="auto">
                <a:xfrm rot="1548473">
                  <a:off x="6552" y="7408"/>
                  <a:ext cx="540" cy="540"/>
                  <a:chOff x="7717" y="2497"/>
                  <a:chExt cx="1580" cy="1620"/>
                </a:xfrm>
              </p:grpSpPr>
              <p:sp>
                <p:nvSpPr>
                  <p:cNvPr id="2121" name="AutoShape 3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22" name="Oval 3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23" name="AutoShape 3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24" name="AutoShape 3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5" name="Group 36"/>
                <p:cNvGrpSpPr>
                  <a:grpSpLocks/>
                </p:cNvGrpSpPr>
                <p:nvPr/>
              </p:nvGrpSpPr>
              <p:grpSpPr bwMode="auto">
                <a:xfrm rot="1753573">
                  <a:off x="6567" y="6797"/>
                  <a:ext cx="540" cy="540"/>
                  <a:chOff x="7717" y="2497"/>
                  <a:chExt cx="1580" cy="1620"/>
                </a:xfrm>
              </p:grpSpPr>
              <p:sp>
                <p:nvSpPr>
                  <p:cNvPr id="2117" name="AutoShape 3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8" name="Oval 3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9" name="AutoShape 3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20" name="AutoShape 4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6" name="Group 41"/>
                <p:cNvGrpSpPr>
                  <a:grpSpLocks/>
                </p:cNvGrpSpPr>
                <p:nvPr/>
              </p:nvGrpSpPr>
              <p:grpSpPr bwMode="auto">
                <a:xfrm rot="10532169">
                  <a:off x="6182" y="8563"/>
                  <a:ext cx="540" cy="540"/>
                  <a:chOff x="7717" y="2497"/>
                  <a:chExt cx="1580" cy="1620"/>
                </a:xfrm>
              </p:grpSpPr>
              <p:sp>
                <p:nvSpPr>
                  <p:cNvPr id="2113" name="AutoShape 4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4" name="Oval 4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5" name="AutoShape 4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6" name="AutoShape 4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7" name="Group 46"/>
                <p:cNvGrpSpPr>
                  <a:grpSpLocks/>
                </p:cNvGrpSpPr>
                <p:nvPr/>
              </p:nvGrpSpPr>
              <p:grpSpPr bwMode="auto">
                <a:xfrm rot="8468238">
                  <a:off x="6756" y="9086"/>
                  <a:ext cx="540" cy="540"/>
                  <a:chOff x="7717" y="2497"/>
                  <a:chExt cx="1580" cy="1620"/>
                </a:xfrm>
              </p:grpSpPr>
              <p:sp>
                <p:nvSpPr>
                  <p:cNvPr id="125" name="AutoShape 4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6" name="Oval 4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7" name="AutoShape 4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2" name="AutoShape 5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8" name="Group 51"/>
                <p:cNvGrpSpPr>
                  <a:grpSpLocks/>
                </p:cNvGrpSpPr>
                <p:nvPr/>
              </p:nvGrpSpPr>
              <p:grpSpPr bwMode="auto">
                <a:xfrm rot="8085019">
                  <a:off x="6992" y="8357"/>
                  <a:ext cx="540" cy="540"/>
                  <a:chOff x="7717" y="2497"/>
                  <a:chExt cx="1580" cy="1620"/>
                </a:xfrm>
              </p:grpSpPr>
              <p:sp>
                <p:nvSpPr>
                  <p:cNvPr id="121" name="AutoShape 5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2" name="Oval 5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 name="AutoShape 5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4" name="AutoShape 5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9" name="Group 56"/>
                <p:cNvGrpSpPr>
                  <a:grpSpLocks/>
                </p:cNvGrpSpPr>
                <p:nvPr/>
              </p:nvGrpSpPr>
              <p:grpSpPr bwMode="auto">
                <a:xfrm rot="12734154">
                  <a:off x="5264" y="8968"/>
                  <a:ext cx="540" cy="540"/>
                  <a:chOff x="7717" y="2497"/>
                  <a:chExt cx="1580" cy="1620"/>
                </a:xfrm>
              </p:grpSpPr>
              <p:sp>
                <p:nvSpPr>
                  <p:cNvPr id="117" name="AutoShape 5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8" name="Oval 5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9" name="AutoShape 5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0" name="AutoShape 6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0" name="Group 61"/>
                <p:cNvGrpSpPr>
                  <a:grpSpLocks/>
                </p:cNvGrpSpPr>
                <p:nvPr/>
              </p:nvGrpSpPr>
              <p:grpSpPr bwMode="auto">
                <a:xfrm rot="10532169">
                  <a:off x="5576" y="8370"/>
                  <a:ext cx="540" cy="540"/>
                  <a:chOff x="7717" y="2497"/>
                  <a:chExt cx="1580" cy="1620"/>
                </a:xfrm>
              </p:grpSpPr>
              <p:sp>
                <p:nvSpPr>
                  <p:cNvPr id="113" name="AutoShape 6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4" name="Oval 6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5" name="AutoShape 6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6" name="AutoShape 6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1" name="Group 66"/>
                <p:cNvGrpSpPr>
                  <a:grpSpLocks/>
                </p:cNvGrpSpPr>
                <p:nvPr/>
              </p:nvGrpSpPr>
              <p:grpSpPr bwMode="auto">
                <a:xfrm flipH="1">
                  <a:off x="6542" y="7705"/>
                  <a:ext cx="256" cy="179"/>
                  <a:chOff x="6561" y="2704"/>
                  <a:chExt cx="1620" cy="900"/>
                </a:xfrm>
              </p:grpSpPr>
              <p:sp>
                <p:nvSpPr>
                  <p:cNvPr id="110" name="Oval 67"/>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1" name="Freeform 68"/>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2" name="Freeform 69"/>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2" name="Group 70"/>
                <p:cNvGrpSpPr>
                  <a:grpSpLocks/>
                </p:cNvGrpSpPr>
                <p:nvPr/>
              </p:nvGrpSpPr>
              <p:grpSpPr bwMode="auto">
                <a:xfrm flipH="1">
                  <a:off x="6397" y="8563"/>
                  <a:ext cx="256" cy="179"/>
                  <a:chOff x="6561" y="2704"/>
                  <a:chExt cx="1620" cy="900"/>
                </a:xfrm>
              </p:grpSpPr>
              <p:sp>
                <p:nvSpPr>
                  <p:cNvPr id="107" name="Oval 71"/>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8" name="Freeform 72"/>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9" name="Freeform 73"/>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3" name="Group 74"/>
                <p:cNvGrpSpPr>
                  <a:grpSpLocks/>
                </p:cNvGrpSpPr>
                <p:nvPr/>
              </p:nvGrpSpPr>
              <p:grpSpPr bwMode="auto">
                <a:xfrm flipH="1">
                  <a:off x="5598" y="8370"/>
                  <a:ext cx="256" cy="179"/>
                  <a:chOff x="6561" y="2704"/>
                  <a:chExt cx="1620" cy="900"/>
                </a:xfrm>
              </p:grpSpPr>
              <p:sp>
                <p:nvSpPr>
                  <p:cNvPr id="104" name="Oval 7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 name="Freeform 7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 name="Freeform 7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4" name="Group 78"/>
                <p:cNvGrpSpPr>
                  <a:grpSpLocks/>
                </p:cNvGrpSpPr>
                <p:nvPr/>
              </p:nvGrpSpPr>
              <p:grpSpPr bwMode="auto">
                <a:xfrm>
                  <a:off x="5497" y="7531"/>
                  <a:ext cx="560" cy="540"/>
                  <a:chOff x="5504" y="7531"/>
                  <a:chExt cx="560" cy="540"/>
                </a:xfrm>
              </p:grpSpPr>
              <p:grpSp>
                <p:nvGrpSpPr>
                  <p:cNvPr id="95" name="Group 79"/>
                  <p:cNvGrpSpPr>
                    <a:grpSpLocks/>
                  </p:cNvGrpSpPr>
                  <p:nvPr/>
                </p:nvGrpSpPr>
                <p:grpSpPr bwMode="auto">
                  <a:xfrm rot="-2472408">
                    <a:off x="5504" y="7531"/>
                    <a:ext cx="540" cy="540"/>
                    <a:chOff x="7717" y="2497"/>
                    <a:chExt cx="1580" cy="1620"/>
                  </a:xfrm>
                </p:grpSpPr>
                <p:sp>
                  <p:nvSpPr>
                    <p:cNvPr id="100" name="AutoShape 8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1" name="Oval 8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2" name="AutoShape 8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3" name="AutoShape 8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6" name="Group 84"/>
                  <p:cNvGrpSpPr>
                    <a:grpSpLocks/>
                  </p:cNvGrpSpPr>
                  <p:nvPr/>
                </p:nvGrpSpPr>
                <p:grpSpPr bwMode="auto">
                  <a:xfrm flipH="1">
                    <a:off x="5808" y="7749"/>
                    <a:ext cx="256" cy="179"/>
                    <a:chOff x="6561" y="2704"/>
                    <a:chExt cx="1620" cy="900"/>
                  </a:xfrm>
                </p:grpSpPr>
                <p:sp>
                  <p:nvSpPr>
                    <p:cNvPr id="97" name="Oval 85"/>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 name="Freeform 86"/>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 name="Freeform 87"/>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cxnSp>
            <p:nvCxnSpPr>
              <p:cNvPr id="2136" name="AutoShape 88"/>
              <p:cNvCxnSpPr>
                <a:cxnSpLocks noChangeShapeType="1"/>
              </p:cNvCxnSpPr>
              <p:nvPr/>
            </p:nvCxnSpPr>
            <p:spPr bwMode="auto">
              <a:xfrm flipH="1" flipV="1">
                <a:off x="4058" y="6715"/>
                <a:ext cx="864" cy="611"/>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137" name="AutoShape 89"/>
              <p:cNvCxnSpPr>
                <a:cxnSpLocks noChangeShapeType="1"/>
              </p:cNvCxnSpPr>
              <p:nvPr/>
            </p:nvCxnSpPr>
            <p:spPr bwMode="auto">
              <a:xfrm>
                <a:off x="7495" y="8423"/>
                <a:ext cx="714" cy="452"/>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138" name="AutoShape 90"/>
              <p:cNvCxnSpPr>
                <a:cxnSpLocks noChangeShapeType="1"/>
              </p:cNvCxnSpPr>
              <p:nvPr/>
            </p:nvCxnSpPr>
            <p:spPr bwMode="auto">
              <a:xfrm>
                <a:off x="6194" y="8972"/>
                <a:ext cx="109" cy="724"/>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139" name="AutoShape 91"/>
              <p:cNvCxnSpPr>
                <a:cxnSpLocks noChangeShapeType="1"/>
              </p:cNvCxnSpPr>
              <p:nvPr/>
            </p:nvCxnSpPr>
            <p:spPr bwMode="auto">
              <a:xfrm flipH="1">
                <a:off x="4419" y="8243"/>
                <a:ext cx="572" cy="761"/>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140" name="AutoShape 92"/>
              <p:cNvCxnSpPr>
                <a:cxnSpLocks noChangeShapeType="1"/>
              </p:cNvCxnSpPr>
              <p:nvPr/>
            </p:nvCxnSpPr>
            <p:spPr bwMode="auto">
              <a:xfrm flipV="1">
                <a:off x="7120" y="6472"/>
                <a:ext cx="470" cy="691"/>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141" name="AutoShape 93"/>
              <p:cNvCxnSpPr>
                <a:cxnSpLocks noChangeShapeType="1"/>
              </p:cNvCxnSpPr>
              <p:nvPr/>
            </p:nvCxnSpPr>
            <p:spPr bwMode="auto">
              <a:xfrm flipH="1" flipV="1">
                <a:off x="5942" y="6036"/>
                <a:ext cx="23" cy="769"/>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grpSp>
      </p:grpSp>
      <p:sp>
        <p:nvSpPr>
          <p:cNvPr id="128" name="Parallélogramme 127"/>
          <p:cNvSpPr/>
          <p:nvPr/>
        </p:nvSpPr>
        <p:spPr>
          <a:xfrm>
            <a:off x="806213" y="407944"/>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filet à poissons</a:t>
            </a:r>
          </a:p>
        </p:txBody>
      </p:sp>
    </p:spTree>
    <p:extLst>
      <p:ext uri="{BB962C8B-B14F-4D97-AF65-F5344CB8AC3E}">
        <p14:creationId xmlns:p14="http://schemas.microsoft.com/office/powerpoint/2010/main" val="3272333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0380" y="1120604"/>
            <a:ext cx="4001846" cy="646331"/>
          </a:xfrm>
          <a:prstGeom prst="rect">
            <a:avLst/>
          </a:prstGeom>
          <a:noFill/>
          <a:ln w="12700">
            <a:solidFill>
              <a:schemeClr val="tx1"/>
            </a:solidFill>
          </a:ln>
        </p:spPr>
        <p:txBody>
          <a:bodyPr wrap="square" rtlCol="0">
            <a:spAutoFit/>
          </a:bodyPr>
          <a:lstStyle/>
          <a:p>
            <a:r>
              <a:rPr lang="fr-FR" sz="1200" b="1" i="1" u="sng" dirty="0"/>
              <a:t>OBJECTIF : </a:t>
            </a:r>
            <a:r>
              <a:rPr lang="fr-FR" sz="1200" dirty="0"/>
              <a:t>Améliorer l’engagement dans le plaquage.</a:t>
            </a:r>
          </a:p>
          <a:p>
            <a:r>
              <a:rPr lang="fr-FR" sz="1200" b="1" i="1" u="sng" dirty="0">
                <a:latin typeface="Calibri" panose="020F0502020204030204" pitchFamily="34" charset="0"/>
                <a:ea typeface="Times New Roman" panose="02020603050405020304" pitchFamily="18" charset="0"/>
                <a:cs typeface="Arial" panose="020B0604020202020204" pitchFamily="34" charset="0"/>
              </a:rPr>
              <a:t>BUT : </a:t>
            </a:r>
            <a:r>
              <a:rPr lang="fr-FR" sz="1200" dirty="0">
                <a:latin typeface="Calibri" panose="020F0502020204030204" pitchFamily="34" charset="0"/>
                <a:ea typeface="Times New Roman" panose="02020603050405020304" pitchFamily="18" charset="0"/>
                <a:cs typeface="Arial" panose="020B0604020202020204" pitchFamily="34" charset="0"/>
              </a:rPr>
              <a:t>Ouvrir des espaces libres dans la Muraille – Traverser sans se faire bloquer.</a:t>
            </a:r>
          </a:p>
        </p:txBody>
      </p:sp>
      <p:graphicFrame>
        <p:nvGraphicFramePr>
          <p:cNvPr id="7" name="Tableau 6"/>
          <p:cNvGraphicFramePr>
            <a:graphicFrameLocks noGrp="1"/>
          </p:cNvGraphicFramePr>
          <p:nvPr>
            <p:extLst>
              <p:ext uri="{D42A27DB-BD31-4B8C-83A1-F6EECF244321}">
                <p14:modId xmlns:p14="http://schemas.microsoft.com/office/powerpoint/2010/main" val="1300600455"/>
              </p:ext>
            </p:extLst>
          </p:nvPr>
        </p:nvGraphicFramePr>
        <p:xfrm>
          <a:off x="200381" y="1844399"/>
          <a:ext cx="3990881" cy="731520"/>
        </p:xfrm>
        <a:graphic>
          <a:graphicData uri="http://schemas.openxmlformats.org/drawingml/2006/table">
            <a:tbl>
              <a:tblPr firstRow="1" firstCol="1" lastRow="1" lastCol="1" bandRow="1" bandCol="1">
                <a:tableStyleId>{5C22544A-7EE6-4342-B048-85BDC9FD1C3A}</a:tableStyleId>
              </a:tblPr>
              <a:tblGrid>
                <a:gridCol w="3990881">
                  <a:extLst>
                    <a:ext uri="{9D8B030D-6E8A-4147-A177-3AD203B41FA5}">
                      <a16:colId xmlns:a16="http://schemas.microsoft.com/office/drawing/2014/main" val="637915118"/>
                    </a:ext>
                  </a:extLst>
                </a:gridCol>
              </a:tblGrid>
              <a:tr h="731520">
                <a:tc>
                  <a:txBody>
                    <a:bodyPr/>
                    <a:lstStyle/>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DISPOSITION :</a:t>
                      </a:r>
                      <a:r>
                        <a:rPr lang="fr-FR" sz="1200" b="1"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000" b="1" i="1"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Effectifs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2 équipes.</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Espace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TRES large. (Distance max</a:t>
                      </a: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rugby éducatif</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lang="fr-FR" sz="1000" b="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1" u="none"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Matériel :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Ballons, plots.</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3640155280"/>
              </p:ext>
            </p:extLst>
          </p:nvPr>
        </p:nvGraphicFramePr>
        <p:xfrm>
          <a:off x="195930" y="4421169"/>
          <a:ext cx="3995330" cy="1384831"/>
        </p:xfrm>
        <a:graphic>
          <a:graphicData uri="http://schemas.openxmlformats.org/drawingml/2006/table">
            <a:tbl>
              <a:tblPr firstRow="1" firstCol="1" lastRow="1" lastCol="1" bandRow="1" bandCol="1">
                <a:tableStyleId>{5C22544A-7EE6-4342-B048-85BDC9FD1C3A}</a:tableStyleId>
              </a:tblPr>
              <a:tblGrid>
                <a:gridCol w="3995330">
                  <a:extLst>
                    <a:ext uri="{9D8B030D-6E8A-4147-A177-3AD203B41FA5}">
                      <a16:colId xmlns:a16="http://schemas.microsoft.com/office/drawing/2014/main" val="2001156836"/>
                    </a:ext>
                  </a:extLst>
                </a:gridCol>
              </a:tblGrid>
              <a:tr h="1384831">
                <a:tc>
                  <a:txBody>
                    <a:bodyPr/>
                    <a:lstStyle/>
                    <a:p>
                      <a:pPr algn="l">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COMPORTEMENTS</a:t>
                      </a:r>
                      <a:r>
                        <a:rPr lang="fr-FR" sz="1200" b="1" i="1" u="sng"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ATTENDUS : </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Déplacement rapide en conservant un regard face au but</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Vitesse de course importante</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Maintien du ballon</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Les opposants bloquent et repoussent les porteurs de balles</a:t>
                      </a:r>
                    </a:p>
                    <a:p>
                      <a:pPr marL="171450" indent="-171450" algn="l" defTabSz="914400" rtl="0" eaLnBrk="1" latinLnBrk="0" hangingPunct="1">
                        <a:spcBef>
                          <a:spcPts val="20"/>
                        </a:spcBef>
                        <a:spcAft>
                          <a:spcPts val="20"/>
                        </a:spcAft>
                        <a:buFont typeface="Arial" panose="020B0604020202020204" pitchFamily="34" charset="0"/>
                        <a:buChar char="•"/>
                      </a:pPr>
                      <a:r>
                        <a:rPr lang="fr-FR" sz="1200" b="0"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Utiliser tout le terrain. </a:t>
                      </a: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449615928"/>
              </p:ext>
            </p:extLst>
          </p:nvPr>
        </p:nvGraphicFramePr>
        <p:xfrm>
          <a:off x="200381" y="2675583"/>
          <a:ext cx="3990881" cy="1645920"/>
        </p:xfrm>
        <a:graphic>
          <a:graphicData uri="http://schemas.openxmlformats.org/drawingml/2006/table">
            <a:tbl>
              <a:tblPr/>
              <a:tblGrid>
                <a:gridCol w="3990881">
                  <a:extLst>
                    <a:ext uri="{9D8B030D-6E8A-4147-A177-3AD203B41FA5}">
                      <a16:colId xmlns:a16="http://schemas.microsoft.com/office/drawing/2014/main" val="3774857870"/>
                    </a:ext>
                  </a:extLst>
                </a:gridCol>
              </a:tblGrid>
              <a:tr h="1151831">
                <a:tc>
                  <a:txBody>
                    <a:bodyPr/>
                    <a:lstStyle/>
                    <a:p>
                      <a:pPr algn="l">
                        <a:spcAft>
                          <a:spcPts val="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LANCEMENTS DE JEU :</a:t>
                      </a:r>
                      <a:endParaRPr lang="fr-FR" sz="1000" b="1" i="1"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Départ du jeu : Les utilisateurs et les opposants sont placés face à face, proche d'une ligne de touche</a:t>
                      </a:r>
                      <a:r>
                        <a:rPr lang="fr-FR" sz="1200" b="0" baseline="0" dirty="0">
                          <a:effectLst/>
                          <a:latin typeface="Calibri" panose="020F0502020204030204" pitchFamily="34" charset="0"/>
                          <a:ea typeface="Times New Roman" panose="02020603050405020304" pitchFamily="18" charset="0"/>
                          <a:cs typeface="Arial" panose="020B0604020202020204" pitchFamily="34" charset="0"/>
                        </a:rPr>
                        <a:t> o</a:t>
                      </a:r>
                      <a:r>
                        <a:rPr lang="fr-FR" sz="1200" b="0" dirty="0">
                          <a:effectLst/>
                          <a:latin typeface="Calibri" panose="020F0502020204030204" pitchFamily="34" charset="0"/>
                          <a:ea typeface="Times New Roman" panose="02020603050405020304" pitchFamily="18" charset="0"/>
                          <a:cs typeface="Arial" panose="020B0604020202020204" pitchFamily="34" charset="0"/>
                        </a:rPr>
                        <a:t>u au centre du terrain.</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Au signal "1" : Le utilisateurs peuvent se déplacer et utiliser les espaces libres.</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Au signal "2" : placement des opposants.</a:t>
                      </a:r>
                      <a:endParaRPr lang="fr-FR" sz="1000" b="0" dirty="0">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200" b="0" dirty="0">
                          <a:effectLst/>
                          <a:latin typeface="Calibri" panose="020F0502020204030204" pitchFamily="34" charset="0"/>
                          <a:ea typeface="Times New Roman" panose="02020603050405020304" pitchFamily="18" charset="0"/>
                          <a:cs typeface="Arial" panose="020B0604020202020204" pitchFamily="34" charset="0"/>
                        </a:rPr>
                        <a:t>Au signal "Jeu" : Les utilisateurs doivent traverser la "muraille" pour aller marquer.</a:t>
                      </a:r>
                      <a:endParaRPr lang="fr-FR" sz="1000" b="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297805" cy="399504"/>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aphicFrame>
        <p:nvGraphicFramePr>
          <p:cNvPr id="75" name="Tableau 74"/>
          <p:cNvGraphicFramePr>
            <a:graphicFrameLocks noGrp="1"/>
          </p:cNvGraphicFramePr>
          <p:nvPr>
            <p:extLst>
              <p:ext uri="{D42A27DB-BD31-4B8C-83A1-F6EECF244321}">
                <p14:modId xmlns:p14="http://schemas.microsoft.com/office/powerpoint/2010/main" val="2931977560"/>
              </p:ext>
            </p:extLst>
          </p:nvPr>
        </p:nvGraphicFramePr>
        <p:xfrm>
          <a:off x="4313742" y="4074117"/>
          <a:ext cx="4675302" cy="731520"/>
        </p:xfrm>
        <a:graphic>
          <a:graphicData uri="http://schemas.openxmlformats.org/drawingml/2006/table">
            <a:tbl>
              <a:tblPr firstRow="1" firstCol="1" lastRow="1" lastCol="1" bandRow="1" bandCol="1">
                <a:tableStyleId>{5C22544A-7EE6-4342-B048-85BDC9FD1C3A}</a:tableStyleId>
              </a:tblPr>
              <a:tblGrid>
                <a:gridCol w="4675302">
                  <a:extLst>
                    <a:ext uri="{9D8B030D-6E8A-4147-A177-3AD203B41FA5}">
                      <a16:colId xmlns:a16="http://schemas.microsoft.com/office/drawing/2014/main" val="637915118"/>
                    </a:ext>
                  </a:extLst>
                </a:gridCol>
              </a:tblGrid>
              <a:tr h="557297">
                <a:tc>
                  <a:txBody>
                    <a:bodyPr/>
                    <a:lstStyle/>
                    <a:p>
                      <a:pPr algn="l">
                        <a:spcAft>
                          <a:spcPts val="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EVOLUTIONS :</a:t>
                      </a:r>
                      <a:endParaRPr lang="fr-FR" sz="1000" b="1" i="1"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Diminuer le nombre de ballons = passes possibles !</a:t>
                      </a:r>
                      <a:endParaRPr lang="fr-FR" sz="1000" b="0" dirty="0">
                        <a:solidFill>
                          <a:schemeClr val="tx1"/>
                        </a:solidFill>
                        <a:effectLst/>
                        <a:latin typeface="Times New Roman" panose="02020603050405020304" pitchFamily="18" charset="0"/>
                        <a:ea typeface="Times New Roman" panose="02020603050405020304" pitchFamily="18" charset="0"/>
                        <a:cs typeface="+mn-cs"/>
                      </a:endParaRPr>
                    </a:p>
                    <a:p>
                      <a:pPr algn="l">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Inverser les annonces = "" placement des opposants &amp; "2" placements des utilisateurs.</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pSp>
        <p:nvGrpSpPr>
          <p:cNvPr id="2" name="Group 2"/>
          <p:cNvGrpSpPr>
            <a:grpSpLocks/>
          </p:cNvGrpSpPr>
          <p:nvPr/>
        </p:nvGrpSpPr>
        <p:grpSpPr bwMode="auto">
          <a:xfrm>
            <a:off x="4302315" y="1464499"/>
            <a:ext cx="4683317" cy="2444280"/>
            <a:chOff x="915" y="8387"/>
            <a:chExt cx="7596" cy="5070"/>
          </a:xfrm>
        </p:grpSpPr>
        <p:grpSp>
          <p:nvGrpSpPr>
            <p:cNvPr id="4" name="Group 3"/>
            <p:cNvGrpSpPr>
              <a:grpSpLocks/>
            </p:cNvGrpSpPr>
            <p:nvPr/>
          </p:nvGrpSpPr>
          <p:grpSpPr bwMode="auto">
            <a:xfrm>
              <a:off x="915" y="8387"/>
              <a:ext cx="7583" cy="2486"/>
              <a:chOff x="902" y="8387"/>
              <a:chExt cx="7583" cy="2486"/>
            </a:xfrm>
          </p:grpSpPr>
          <p:sp>
            <p:nvSpPr>
              <p:cNvPr id="2086" name="Rectangle 4"/>
              <p:cNvSpPr>
                <a:spLocks noChangeArrowheads="1"/>
              </p:cNvSpPr>
              <p:nvPr/>
            </p:nvSpPr>
            <p:spPr bwMode="auto">
              <a:xfrm>
                <a:off x="902" y="8387"/>
                <a:ext cx="7583" cy="2486"/>
              </a:xfrm>
              <a:prstGeom prst="rect">
                <a:avLst/>
              </a:prstGeom>
              <a:solidFill>
                <a:srgbClr val="C2D69B"/>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2087" name="Group 5"/>
              <p:cNvGrpSpPr>
                <a:grpSpLocks/>
              </p:cNvGrpSpPr>
              <p:nvPr/>
            </p:nvGrpSpPr>
            <p:grpSpPr bwMode="auto">
              <a:xfrm>
                <a:off x="1609" y="9671"/>
                <a:ext cx="388" cy="393"/>
                <a:chOff x="1630" y="8209"/>
                <a:chExt cx="540" cy="584"/>
              </a:xfrm>
            </p:grpSpPr>
            <p:grpSp>
              <p:nvGrpSpPr>
                <p:cNvPr id="2204" name="Group 6"/>
                <p:cNvGrpSpPr>
                  <a:grpSpLocks/>
                </p:cNvGrpSpPr>
                <p:nvPr/>
              </p:nvGrpSpPr>
              <p:grpSpPr bwMode="auto">
                <a:xfrm rot="10532169">
                  <a:off x="1630" y="8253"/>
                  <a:ext cx="540" cy="540"/>
                  <a:chOff x="7717" y="2497"/>
                  <a:chExt cx="1580" cy="1620"/>
                </a:xfrm>
              </p:grpSpPr>
              <p:sp>
                <p:nvSpPr>
                  <p:cNvPr id="2209" name="AutoShape 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10" name="Oval 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11" name="AutoShape 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12" name="AutoShape 1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205" name="Group 11"/>
                <p:cNvGrpSpPr>
                  <a:grpSpLocks/>
                </p:cNvGrpSpPr>
                <p:nvPr/>
              </p:nvGrpSpPr>
              <p:grpSpPr bwMode="auto">
                <a:xfrm flipH="1">
                  <a:off x="1714" y="8209"/>
                  <a:ext cx="256" cy="179"/>
                  <a:chOff x="6561" y="2704"/>
                  <a:chExt cx="1620" cy="900"/>
                </a:xfrm>
              </p:grpSpPr>
              <p:sp>
                <p:nvSpPr>
                  <p:cNvPr id="2206" name="Oval 1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07" name="Freeform 1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08" name="Freeform 1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088" name="Group 15"/>
              <p:cNvGrpSpPr>
                <a:grpSpLocks/>
              </p:cNvGrpSpPr>
              <p:nvPr/>
            </p:nvGrpSpPr>
            <p:grpSpPr bwMode="auto">
              <a:xfrm>
                <a:off x="1400" y="10094"/>
                <a:ext cx="387" cy="363"/>
                <a:chOff x="1338" y="8838"/>
                <a:chExt cx="540" cy="540"/>
              </a:xfrm>
            </p:grpSpPr>
            <p:grpSp>
              <p:nvGrpSpPr>
                <p:cNvPr id="2195" name="Group 16"/>
                <p:cNvGrpSpPr>
                  <a:grpSpLocks/>
                </p:cNvGrpSpPr>
                <p:nvPr/>
              </p:nvGrpSpPr>
              <p:grpSpPr bwMode="auto">
                <a:xfrm rot="10532169">
                  <a:off x="1338" y="8838"/>
                  <a:ext cx="540" cy="540"/>
                  <a:chOff x="7717" y="2497"/>
                  <a:chExt cx="1580" cy="1620"/>
                </a:xfrm>
              </p:grpSpPr>
              <p:sp>
                <p:nvSpPr>
                  <p:cNvPr id="2200" name="AutoShape 1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01" name="Oval 1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02" name="AutoShape 1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03" name="AutoShape 2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96" name="Group 21"/>
                <p:cNvGrpSpPr>
                  <a:grpSpLocks/>
                </p:cNvGrpSpPr>
                <p:nvPr/>
              </p:nvGrpSpPr>
              <p:grpSpPr bwMode="auto">
                <a:xfrm flipH="1">
                  <a:off x="1516" y="8853"/>
                  <a:ext cx="256" cy="179"/>
                  <a:chOff x="6561" y="2704"/>
                  <a:chExt cx="1620" cy="900"/>
                </a:xfrm>
              </p:grpSpPr>
              <p:sp>
                <p:nvSpPr>
                  <p:cNvPr id="2197" name="Oval 2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98" name="Freeform 2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99" name="Freeform 2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089" name="Group 25"/>
              <p:cNvGrpSpPr>
                <a:grpSpLocks/>
              </p:cNvGrpSpPr>
              <p:nvPr/>
            </p:nvGrpSpPr>
            <p:grpSpPr bwMode="auto">
              <a:xfrm>
                <a:off x="2091" y="9973"/>
                <a:ext cx="387" cy="363"/>
                <a:chOff x="2301" y="8658"/>
                <a:chExt cx="540" cy="540"/>
              </a:xfrm>
            </p:grpSpPr>
            <p:grpSp>
              <p:nvGrpSpPr>
                <p:cNvPr id="2186" name="Group 26"/>
                <p:cNvGrpSpPr>
                  <a:grpSpLocks/>
                </p:cNvGrpSpPr>
                <p:nvPr/>
              </p:nvGrpSpPr>
              <p:grpSpPr bwMode="auto">
                <a:xfrm rot="10532169">
                  <a:off x="2301" y="8658"/>
                  <a:ext cx="540" cy="540"/>
                  <a:chOff x="7717" y="2497"/>
                  <a:chExt cx="1580" cy="1620"/>
                </a:xfrm>
              </p:grpSpPr>
              <p:sp>
                <p:nvSpPr>
                  <p:cNvPr id="2191" name="AutoShape 2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92" name="Oval 2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93" name="AutoShape 2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94" name="AutoShape 3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87" name="Group 31"/>
                <p:cNvGrpSpPr>
                  <a:grpSpLocks/>
                </p:cNvGrpSpPr>
                <p:nvPr/>
              </p:nvGrpSpPr>
              <p:grpSpPr bwMode="auto">
                <a:xfrm flipH="1">
                  <a:off x="2518" y="8692"/>
                  <a:ext cx="256" cy="179"/>
                  <a:chOff x="6561" y="2704"/>
                  <a:chExt cx="1620" cy="900"/>
                </a:xfrm>
              </p:grpSpPr>
              <p:sp>
                <p:nvSpPr>
                  <p:cNvPr id="2188" name="Oval 3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89" name="Freeform 3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90" name="Freeform 3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090" name="Group 35"/>
              <p:cNvGrpSpPr>
                <a:grpSpLocks/>
              </p:cNvGrpSpPr>
              <p:nvPr/>
            </p:nvGrpSpPr>
            <p:grpSpPr bwMode="auto">
              <a:xfrm>
                <a:off x="2063" y="10316"/>
                <a:ext cx="413" cy="363"/>
                <a:chOff x="2262" y="9168"/>
                <a:chExt cx="576" cy="540"/>
              </a:xfrm>
            </p:grpSpPr>
            <p:grpSp>
              <p:nvGrpSpPr>
                <p:cNvPr id="2177" name="Group 36"/>
                <p:cNvGrpSpPr>
                  <a:grpSpLocks/>
                </p:cNvGrpSpPr>
                <p:nvPr/>
              </p:nvGrpSpPr>
              <p:grpSpPr bwMode="auto">
                <a:xfrm rot="10532169">
                  <a:off x="2298" y="9168"/>
                  <a:ext cx="540" cy="540"/>
                  <a:chOff x="7717" y="2497"/>
                  <a:chExt cx="1580" cy="1620"/>
                </a:xfrm>
              </p:grpSpPr>
              <p:sp>
                <p:nvSpPr>
                  <p:cNvPr id="2182" name="AutoShape 3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83" name="Oval 3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84" name="AutoShape 3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85" name="AutoShape 4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78" name="Group 41"/>
                <p:cNvGrpSpPr>
                  <a:grpSpLocks/>
                </p:cNvGrpSpPr>
                <p:nvPr/>
              </p:nvGrpSpPr>
              <p:grpSpPr bwMode="auto">
                <a:xfrm flipH="1">
                  <a:off x="2262" y="9229"/>
                  <a:ext cx="256" cy="179"/>
                  <a:chOff x="6561" y="2704"/>
                  <a:chExt cx="1620" cy="900"/>
                </a:xfrm>
              </p:grpSpPr>
              <p:sp>
                <p:nvSpPr>
                  <p:cNvPr id="2179" name="Oval 4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80" name="Freeform 4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81" name="Freeform 4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091" name="Group 45"/>
              <p:cNvGrpSpPr>
                <a:grpSpLocks/>
              </p:cNvGrpSpPr>
              <p:nvPr/>
            </p:nvGrpSpPr>
            <p:grpSpPr bwMode="auto">
              <a:xfrm>
                <a:off x="2596" y="10003"/>
                <a:ext cx="388" cy="364"/>
                <a:chOff x="3006" y="8703"/>
                <a:chExt cx="540" cy="540"/>
              </a:xfrm>
            </p:grpSpPr>
            <p:grpSp>
              <p:nvGrpSpPr>
                <p:cNvPr id="2168" name="Group 46"/>
                <p:cNvGrpSpPr>
                  <a:grpSpLocks/>
                </p:cNvGrpSpPr>
                <p:nvPr/>
              </p:nvGrpSpPr>
              <p:grpSpPr bwMode="auto">
                <a:xfrm rot="10532169">
                  <a:off x="3006" y="8703"/>
                  <a:ext cx="540" cy="540"/>
                  <a:chOff x="7717" y="2497"/>
                  <a:chExt cx="1580" cy="1620"/>
                </a:xfrm>
              </p:grpSpPr>
              <p:sp>
                <p:nvSpPr>
                  <p:cNvPr id="2173" name="AutoShape 4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74" name="Oval 4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75" name="AutoShape 4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76" name="AutoShape 5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69" name="Group 51"/>
                <p:cNvGrpSpPr>
                  <a:grpSpLocks/>
                </p:cNvGrpSpPr>
                <p:nvPr/>
              </p:nvGrpSpPr>
              <p:grpSpPr bwMode="auto">
                <a:xfrm flipH="1">
                  <a:off x="3200" y="8710"/>
                  <a:ext cx="256" cy="179"/>
                  <a:chOff x="6561" y="2704"/>
                  <a:chExt cx="1620" cy="900"/>
                </a:xfrm>
              </p:grpSpPr>
              <p:sp>
                <p:nvSpPr>
                  <p:cNvPr id="2170" name="Oval 5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71" name="Freeform 5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72" name="Freeform 5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092" name="Group 55"/>
              <p:cNvGrpSpPr>
                <a:grpSpLocks/>
              </p:cNvGrpSpPr>
              <p:nvPr/>
            </p:nvGrpSpPr>
            <p:grpSpPr bwMode="auto">
              <a:xfrm>
                <a:off x="2984" y="10286"/>
                <a:ext cx="387" cy="363"/>
                <a:chOff x="3546" y="9123"/>
                <a:chExt cx="540" cy="540"/>
              </a:xfrm>
            </p:grpSpPr>
            <p:grpSp>
              <p:nvGrpSpPr>
                <p:cNvPr id="2159" name="Group 56"/>
                <p:cNvGrpSpPr>
                  <a:grpSpLocks/>
                </p:cNvGrpSpPr>
                <p:nvPr/>
              </p:nvGrpSpPr>
              <p:grpSpPr bwMode="auto">
                <a:xfrm rot="10532169">
                  <a:off x="3546" y="9123"/>
                  <a:ext cx="540" cy="540"/>
                  <a:chOff x="7717" y="2497"/>
                  <a:chExt cx="1580" cy="1620"/>
                </a:xfrm>
              </p:grpSpPr>
              <p:sp>
                <p:nvSpPr>
                  <p:cNvPr id="2164" name="AutoShape 57"/>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65" name="Oval 58"/>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66" name="AutoShape 59"/>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67" name="AutoShape 60"/>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160" name="Group 61"/>
                <p:cNvGrpSpPr>
                  <a:grpSpLocks/>
                </p:cNvGrpSpPr>
                <p:nvPr/>
              </p:nvGrpSpPr>
              <p:grpSpPr bwMode="auto">
                <a:xfrm flipH="1">
                  <a:off x="3803" y="9168"/>
                  <a:ext cx="256" cy="179"/>
                  <a:chOff x="6561" y="2704"/>
                  <a:chExt cx="1620" cy="900"/>
                </a:xfrm>
              </p:grpSpPr>
              <p:sp>
                <p:nvSpPr>
                  <p:cNvPr id="2161" name="Oval 6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62" name="Freeform 6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63" name="Freeform 6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2093" name="Group 65"/>
              <p:cNvGrpSpPr>
                <a:grpSpLocks/>
              </p:cNvGrpSpPr>
              <p:nvPr/>
            </p:nvGrpSpPr>
            <p:grpSpPr bwMode="auto">
              <a:xfrm>
                <a:off x="1227" y="8994"/>
                <a:ext cx="387" cy="363"/>
                <a:chOff x="7717" y="2497"/>
                <a:chExt cx="1580" cy="1620"/>
              </a:xfrm>
            </p:grpSpPr>
            <p:sp>
              <p:nvSpPr>
                <p:cNvPr id="2155" name="AutoShape 6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56" name="Oval 6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57" name="AutoShape 6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58" name="AutoShape 6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94" name="Group 70"/>
              <p:cNvGrpSpPr>
                <a:grpSpLocks/>
              </p:cNvGrpSpPr>
              <p:nvPr/>
            </p:nvGrpSpPr>
            <p:grpSpPr bwMode="auto">
              <a:xfrm>
                <a:off x="1800" y="8994"/>
                <a:ext cx="387" cy="363"/>
                <a:chOff x="7717" y="2497"/>
                <a:chExt cx="1580" cy="1620"/>
              </a:xfrm>
            </p:grpSpPr>
            <p:sp>
              <p:nvSpPr>
                <p:cNvPr id="2151" name="AutoShape 7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52" name="Oval 7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53" name="AutoShape 7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54" name="AutoShape 7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95" name="Group 75"/>
              <p:cNvGrpSpPr>
                <a:grpSpLocks/>
              </p:cNvGrpSpPr>
              <p:nvPr/>
            </p:nvGrpSpPr>
            <p:grpSpPr bwMode="auto">
              <a:xfrm>
                <a:off x="1614" y="8583"/>
                <a:ext cx="388" cy="364"/>
                <a:chOff x="7717" y="2497"/>
                <a:chExt cx="1580" cy="1620"/>
              </a:xfrm>
            </p:grpSpPr>
            <p:sp>
              <p:nvSpPr>
                <p:cNvPr id="2111" name="AutoShape 7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48" name="Oval 7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49" name="AutoShape 7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50" name="AutoShape 7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96" name="Group 80"/>
              <p:cNvGrpSpPr>
                <a:grpSpLocks/>
              </p:cNvGrpSpPr>
              <p:nvPr/>
            </p:nvGrpSpPr>
            <p:grpSpPr bwMode="auto">
              <a:xfrm>
                <a:off x="2333" y="8721"/>
                <a:ext cx="387" cy="363"/>
                <a:chOff x="7717" y="2497"/>
                <a:chExt cx="1580" cy="1620"/>
              </a:xfrm>
            </p:grpSpPr>
            <p:sp>
              <p:nvSpPr>
                <p:cNvPr id="2107" name="AutoShape 8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08" name="Oval 8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9" name="AutoShape 8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0" name="AutoShape 8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97" name="Group 85"/>
              <p:cNvGrpSpPr>
                <a:grpSpLocks/>
              </p:cNvGrpSpPr>
              <p:nvPr/>
            </p:nvGrpSpPr>
            <p:grpSpPr bwMode="auto">
              <a:xfrm>
                <a:off x="2814" y="9084"/>
                <a:ext cx="388" cy="364"/>
                <a:chOff x="7717" y="2497"/>
                <a:chExt cx="1580" cy="1620"/>
              </a:xfrm>
            </p:grpSpPr>
            <p:sp>
              <p:nvSpPr>
                <p:cNvPr id="2103" name="AutoShape 86"/>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04" name="Oval 87"/>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5" name="AutoShape 88"/>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06" name="AutoShape 89"/>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98" name="Group 90"/>
              <p:cNvGrpSpPr>
                <a:grpSpLocks/>
              </p:cNvGrpSpPr>
              <p:nvPr/>
            </p:nvGrpSpPr>
            <p:grpSpPr bwMode="auto">
              <a:xfrm>
                <a:off x="3168" y="8721"/>
                <a:ext cx="387" cy="363"/>
                <a:chOff x="7717" y="2497"/>
                <a:chExt cx="1580" cy="1620"/>
              </a:xfrm>
            </p:grpSpPr>
            <p:sp>
              <p:nvSpPr>
                <p:cNvPr id="2099" name="AutoShape 9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00" name="Oval 9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1" name="AutoShape 9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02" name="AutoShape 9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 name="Group 95"/>
            <p:cNvGrpSpPr>
              <a:grpSpLocks/>
            </p:cNvGrpSpPr>
            <p:nvPr/>
          </p:nvGrpSpPr>
          <p:grpSpPr bwMode="auto">
            <a:xfrm>
              <a:off x="928" y="10971"/>
              <a:ext cx="7583" cy="2486"/>
              <a:chOff x="902" y="10960"/>
              <a:chExt cx="7583" cy="2486"/>
            </a:xfrm>
          </p:grpSpPr>
          <p:sp>
            <p:nvSpPr>
              <p:cNvPr id="6" name="Rectangle 96"/>
              <p:cNvSpPr>
                <a:spLocks noChangeArrowheads="1"/>
              </p:cNvSpPr>
              <p:nvPr/>
            </p:nvSpPr>
            <p:spPr bwMode="auto">
              <a:xfrm>
                <a:off x="902" y="10960"/>
                <a:ext cx="7583" cy="2486"/>
              </a:xfrm>
              <a:prstGeom prst="rect">
                <a:avLst/>
              </a:prstGeom>
              <a:solidFill>
                <a:srgbClr val="C2D69B"/>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8" name="Group 97"/>
              <p:cNvGrpSpPr>
                <a:grpSpLocks/>
              </p:cNvGrpSpPr>
              <p:nvPr/>
            </p:nvGrpSpPr>
            <p:grpSpPr bwMode="auto">
              <a:xfrm>
                <a:off x="1638" y="12535"/>
                <a:ext cx="387" cy="392"/>
                <a:chOff x="1630" y="8209"/>
                <a:chExt cx="540" cy="584"/>
              </a:xfrm>
            </p:grpSpPr>
            <p:grpSp>
              <p:nvGrpSpPr>
                <p:cNvPr id="2077" name="Group 98"/>
                <p:cNvGrpSpPr>
                  <a:grpSpLocks/>
                </p:cNvGrpSpPr>
                <p:nvPr/>
              </p:nvGrpSpPr>
              <p:grpSpPr bwMode="auto">
                <a:xfrm rot="10532169">
                  <a:off x="1630" y="8253"/>
                  <a:ext cx="540" cy="540"/>
                  <a:chOff x="7717" y="2497"/>
                  <a:chExt cx="1580" cy="1620"/>
                </a:xfrm>
              </p:grpSpPr>
              <p:sp>
                <p:nvSpPr>
                  <p:cNvPr id="2082" name="AutoShape 9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3" name="Oval 10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84" name="AutoShape 10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5" name="AutoShape 10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78" name="Group 103"/>
                <p:cNvGrpSpPr>
                  <a:grpSpLocks/>
                </p:cNvGrpSpPr>
                <p:nvPr/>
              </p:nvGrpSpPr>
              <p:grpSpPr bwMode="auto">
                <a:xfrm flipH="1">
                  <a:off x="1714" y="8209"/>
                  <a:ext cx="256" cy="179"/>
                  <a:chOff x="6561" y="2704"/>
                  <a:chExt cx="1620" cy="900"/>
                </a:xfrm>
              </p:grpSpPr>
              <p:sp>
                <p:nvSpPr>
                  <p:cNvPr id="2079" name="Oval 10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80" name="Freeform 10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81" name="Freeform 10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0" name="Group 107"/>
              <p:cNvGrpSpPr>
                <a:grpSpLocks/>
              </p:cNvGrpSpPr>
              <p:nvPr/>
            </p:nvGrpSpPr>
            <p:grpSpPr bwMode="auto">
              <a:xfrm>
                <a:off x="2596" y="12564"/>
                <a:ext cx="388" cy="363"/>
                <a:chOff x="1338" y="8838"/>
                <a:chExt cx="540" cy="540"/>
              </a:xfrm>
            </p:grpSpPr>
            <p:grpSp>
              <p:nvGrpSpPr>
                <p:cNvPr id="2068" name="Group 108"/>
                <p:cNvGrpSpPr>
                  <a:grpSpLocks/>
                </p:cNvGrpSpPr>
                <p:nvPr/>
              </p:nvGrpSpPr>
              <p:grpSpPr bwMode="auto">
                <a:xfrm rot="10532169">
                  <a:off x="1338" y="8838"/>
                  <a:ext cx="540" cy="540"/>
                  <a:chOff x="7717" y="2497"/>
                  <a:chExt cx="1580" cy="1620"/>
                </a:xfrm>
              </p:grpSpPr>
              <p:sp>
                <p:nvSpPr>
                  <p:cNvPr id="2073" name="AutoShape 10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4" name="Oval 11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75" name="AutoShape 11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6" name="AutoShape 11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69" name="Group 113"/>
                <p:cNvGrpSpPr>
                  <a:grpSpLocks/>
                </p:cNvGrpSpPr>
                <p:nvPr/>
              </p:nvGrpSpPr>
              <p:grpSpPr bwMode="auto">
                <a:xfrm flipH="1">
                  <a:off x="1516" y="8853"/>
                  <a:ext cx="256" cy="179"/>
                  <a:chOff x="6561" y="2704"/>
                  <a:chExt cx="1620" cy="900"/>
                </a:xfrm>
              </p:grpSpPr>
              <p:sp>
                <p:nvSpPr>
                  <p:cNvPr id="2070" name="Oval 11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71" name="Freeform 11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72" name="Freeform 11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1" name="Group 117"/>
              <p:cNvGrpSpPr>
                <a:grpSpLocks/>
              </p:cNvGrpSpPr>
              <p:nvPr/>
            </p:nvGrpSpPr>
            <p:grpSpPr bwMode="auto">
              <a:xfrm>
                <a:off x="3755" y="12806"/>
                <a:ext cx="387" cy="364"/>
                <a:chOff x="2301" y="8658"/>
                <a:chExt cx="540" cy="540"/>
              </a:xfrm>
            </p:grpSpPr>
            <p:grpSp>
              <p:nvGrpSpPr>
                <p:cNvPr id="2059" name="Group 118"/>
                <p:cNvGrpSpPr>
                  <a:grpSpLocks/>
                </p:cNvGrpSpPr>
                <p:nvPr/>
              </p:nvGrpSpPr>
              <p:grpSpPr bwMode="auto">
                <a:xfrm rot="10532169">
                  <a:off x="2301" y="8658"/>
                  <a:ext cx="540" cy="540"/>
                  <a:chOff x="7717" y="2497"/>
                  <a:chExt cx="1580" cy="1620"/>
                </a:xfrm>
              </p:grpSpPr>
              <p:sp>
                <p:nvSpPr>
                  <p:cNvPr id="2064" name="AutoShape 11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5" name="Oval 12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66" name="AutoShape 12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7" name="AutoShape 12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60" name="Group 123"/>
                <p:cNvGrpSpPr>
                  <a:grpSpLocks/>
                </p:cNvGrpSpPr>
                <p:nvPr/>
              </p:nvGrpSpPr>
              <p:grpSpPr bwMode="auto">
                <a:xfrm flipH="1">
                  <a:off x="2518" y="8692"/>
                  <a:ext cx="256" cy="179"/>
                  <a:chOff x="6561" y="2704"/>
                  <a:chExt cx="1620" cy="900"/>
                </a:xfrm>
              </p:grpSpPr>
              <p:sp>
                <p:nvSpPr>
                  <p:cNvPr id="2061" name="Oval 12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62" name="Freeform 12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63" name="Freeform 12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3" name="Group 127"/>
              <p:cNvGrpSpPr>
                <a:grpSpLocks/>
              </p:cNvGrpSpPr>
              <p:nvPr/>
            </p:nvGrpSpPr>
            <p:grpSpPr bwMode="auto">
              <a:xfrm>
                <a:off x="4827" y="12786"/>
                <a:ext cx="413" cy="363"/>
                <a:chOff x="2262" y="9168"/>
                <a:chExt cx="576" cy="540"/>
              </a:xfrm>
            </p:grpSpPr>
            <p:grpSp>
              <p:nvGrpSpPr>
                <p:cNvPr id="73" name="Group 128"/>
                <p:cNvGrpSpPr>
                  <a:grpSpLocks/>
                </p:cNvGrpSpPr>
                <p:nvPr/>
              </p:nvGrpSpPr>
              <p:grpSpPr bwMode="auto">
                <a:xfrm rot="10532169">
                  <a:off x="2298" y="9168"/>
                  <a:ext cx="540" cy="540"/>
                  <a:chOff x="7717" y="2497"/>
                  <a:chExt cx="1580" cy="1620"/>
                </a:xfrm>
              </p:grpSpPr>
              <p:sp>
                <p:nvSpPr>
                  <p:cNvPr id="2051" name="AutoShape 12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2" name="Oval 13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57" name="AutoShape 13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8" name="AutoShape 13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74" name="Group 133"/>
                <p:cNvGrpSpPr>
                  <a:grpSpLocks/>
                </p:cNvGrpSpPr>
                <p:nvPr/>
              </p:nvGrpSpPr>
              <p:grpSpPr bwMode="auto">
                <a:xfrm flipH="1">
                  <a:off x="2262" y="9229"/>
                  <a:ext cx="256" cy="179"/>
                  <a:chOff x="6561" y="2704"/>
                  <a:chExt cx="1620" cy="900"/>
                </a:xfrm>
              </p:grpSpPr>
              <p:sp>
                <p:nvSpPr>
                  <p:cNvPr id="2048" name="Oval 13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49" name="Freeform 13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50" name="Freeform 13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4" name="Group 137"/>
              <p:cNvGrpSpPr>
                <a:grpSpLocks/>
              </p:cNvGrpSpPr>
              <p:nvPr/>
            </p:nvGrpSpPr>
            <p:grpSpPr bwMode="auto">
              <a:xfrm>
                <a:off x="6199" y="12839"/>
                <a:ext cx="387" cy="364"/>
                <a:chOff x="3006" y="8703"/>
                <a:chExt cx="540" cy="540"/>
              </a:xfrm>
            </p:grpSpPr>
            <p:grpSp>
              <p:nvGrpSpPr>
                <p:cNvPr id="64" name="Group 138"/>
                <p:cNvGrpSpPr>
                  <a:grpSpLocks/>
                </p:cNvGrpSpPr>
                <p:nvPr/>
              </p:nvGrpSpPr>
              <p:grpSpPr bwMode="auto">
                <a:xfrm rot="10532169">
                  <a:off x="3006" y="8703"/>
                  <a:ext cx="540" cy="540"/>
                  <a:chOff x="7717" y="2497"/>
                  <a:chExt cx="1580" cy="1620"/>
                </a:xfrm>
              </p:grpSpPr>
              <p:sp>
                <p:nvSpPr>
                  <p:cNvPr id="69" name="AutoShape 13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0" name="Oval 14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1" name="AutoShape 14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2" name="AutoShape 14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65" name="Group 143"/>
                <p:cNvGrpSpPr>
                  <a:grpSpLocks/>
                </p:cNvGrpSpPr>
                <p:nvPr/>
              </p:nvGrpSpPr>
              <p:grpSpPr bwMode="auto">
                <a:xfrm flipH="1">
                  <a:off x="3200" y="8710"/>
                  <a:ext cx="256" cy="179"/>
                  <a:chOff x="6561" y="2704"/>
                  <a:chExt cx="1620" cy="900"/>
                </a:xfrm>
              </p:grpSpPr>
              <p:sp>
                <p:nvSpPr>
                  <p:cNvPr id="66" name="Oval 14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7" name="Freeform 14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8" name="Freeform 14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5" name="Group 147"/>
              <p:cNvGrpSpPr>
                <a:grpSpLocks/>
              </p:cNvGrpSpPr>
              <p:nvPr/>
            </p:nvGrpSpPr>
            <p:grpSpPr bwMode="auto">
              <a:xfrm>
                <a:off x="7839" y="12798"/>
                <a:ext cx="388" cy="363"/>
                <a:chOff x="3546" y="9123"/>
                <a:chExt cx="540" cy="540"/>
              </a:xfrm>
            </p:grpSpPr>
            <p:grpSp>
              <p:nvGrpSpPr>
                <p:cNvPr id="55" name="Group 148"/>
                <p:cNvGrpSpPr>
                  <a:grpSpLocks/>
                </p:cNvGrpSpPr>
                <p:nvPr/>
              </p:nvGrpSpPr>
              <p:grpSpPr bwMode="auto">
                <a:xfrm rot="10532169">
                  <a:off x="3546" y="9123"/>
                  <a:ext cx="540" cy="540"/>
                  <a:chOff x="7717" y="2497"/>
                  <a:chExt cx="1580" cy="1620"/>
                </a:xfrm>
              </p:grpSpPr>
              <p:sp>
                <p:nvSpPr>
                  <p:cNvPr id="60" name="AutoShape 14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1" name="Oval 15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2" name="AutoShape 15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AutoShape 15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6" name="Group 153"/>
                <p:cNvGrpSpPr>
                  <a:grpSpLocks/>
                </p:cNvGrpSpPr>
                <p:nvPr/>
              </p:nvGrpSpPr>
              <p:grpSpPr bwMode="auto">
                <a:xfrm flipH="1">
                  <a:off x="3803" y="9168"/>
                  <a:ext cx="256" cy="179"/>
                  <a:chOff x="6561" y="2704"/>
                  <a:chExt cx="1620" cy="900"/>
                </a:xfrm>
              </p:grpSpPr>
              <p:sp>
                <p:nvSpPr>
                  <p:cNvPr id="57" name="Oval 15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15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15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16" name="Group 157"/>
              <p:cNvGrpSpPr>
                <a:grpSpLocks/>
              </p:cNvGrpSpPr>
              <p:nvPr/>
            </p:nvGrpSpPr>
            <p:grpSpPr bwMode="auto">
              <a:xfrm>
                <a:off x="1180" y="11673"/>
                <a:ext cx="388" cy="364"/>
                <a:chOff x="7717" y="2497"/>
                <a:chExt cx="1580" cy="1620"/>
              </a:xfrm>
            </p:grpSpPr>
            <p:sp>
              <p:nvSpPr>
                <p:cNvPr id="51" name="AutoShape 15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 name="Oval 15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AutoShape 16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AutoShape 16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7" name="Group 162"/>
              <p:cNvGrpSpPr>
                <a:grpSpLocks/>
              </p:cNvGrpSpPr>
              <p:nvPr/>
            </p:nvGrpSpPr>
            <p:grpSpPr bwMode="auto">
              <a:xfrm>
                <a:off x="2768" y="11673"/>
                <a:ext cx="387" cy="364"/>
                <a:chOff x="7717" y="2497"/>
                <a:chExt cx="1580" cy="1620"/>
              </a:xfrm>
            </p:grpSpPr>
            <p:sp>
              <p:nvSpPr>
                <p:cNvPr id="47" name="AutoShape 16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8" name="Oval 16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AutoShape 16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0" name="AutoShape 16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7" name="Group 167"/>
              <p:cNvGrpSpPr>
                <a:grpSpLocks/>
              </p:cNvGrpSpPr>
              <p:nvPr/>
            </p:nvGrpSpPr>
            <p:grpSpPr bwMode="auto">
              <a:xfrm>
                <a:off x="1916" y="11673"/>
                <a:ext cx="388" cy="364"/>
                <a:chOff x="7717" y="2497"/>
                <a:chExt cx="1580" cy="1620"/>
              </a:xfrm>
            </p:grpSpPr>
            <p:sp>
              <p:nvSpPr>
                <p:cNvPr id="43" name="AutoShape 16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 name="Oval 16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AutoShape 17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6" name="AutoShape 17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8" name="Group 172"/>
              <p:cNvGrpSpPr>
                <a:grpSpLocks/>
              </p:cNvGrpSpPr>
              <p:nvPr/>
            </p:nvGrpSpPr>
            <p:grpSpPr bwMode="auto">
              <a:xfrm>
                <a:off x="3595" y="11673"/>
                <a:ext cx="388" cy="364"/>
                <a:chOff x="7717" y="2497"/>
                <a:chExt cx="1580" cy="1620"/>
              </a:xfrm>
            </p:grpSpPr>
            <p:sp>
              <p:nvSpPr>
                <p:cNvPr id="39" name="AutoShape 17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0" name="Oval 17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1" name="AutoShape 17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2" name="AutoShape 17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9" name="Group 177"/>
              <p:cNvGrpSpPr>
                <a:grpSpLocks/>
              </p:cNvGrpSpPr>
              <p:nvPr/>
            </p:nvGrpSpPr>
            <p:grpSpPr bwMode="auto">
              <a:xfrm>
                <a:off x="4492" y="11673"/>
                <a:ext cx="387" cy="364"/>
                <a:chOff x="7717" y="2497"/>
                <a:chExt cx="1580" cy="1620"/>
              </a:xfrm>
            </p:grpSpPr>
            <p:sp>
              <p:nvSpPr>
                <p:cNvPr id="35" name="AutoShape 17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6" name="Oval 17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AutoShape 18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8" name="AutoShape 18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0" name="Group 182"/>
              <p:cNvGrpSpPr>
                <a:grpSpLocks/>
              </p:cNvGrpSpPr>
              <p:nvPr/>
            </p:nvGrpSpPr>
            <p:grpSpPr bwMode="auto">
              <a:xfrm>
                <a:off x="5368" y="11673"/>
                <a:ext cx="387" cy="364"/>
                <a:chOff x="7717" y="2497"/>
                <a:chExt cx="1580" cy="1620"/>
              </a:xfrm>
            </p:grpSpPr>
            <p:sp>
              <p:nvSpPr>
                <p:cNvPr id="31" name="AutoShape 18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 name="Oval 18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AutoShape 18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4" name="AutoShape 18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grpSp>
      <p:sp>
        <p:nvSpPr>
          <p:cNvPr id="201" name="Parallélogramme 200"/>
          <p:cNvSpPr/>
          <p:nvPr/>
        </p:nvSpPr>
        <p:spPr>
          <a:xfrm>
            <a:off x="799840" y="394423"/>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Perce muraille</a:t>
            </a:r>
          </a:p>
        </p:txBody>
      </p:sp>
    </p:spTree>
    <p:extLst>
      <p:ext uri="{BB962C8B-B14F-4D97-AF65-F5344CB8AC3E}">
        <p14:creationId xmlns:p14="http://schemas.microsoft.com/office/powerpoint/2010/main" val="3822731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16379" y="936568"/>
            <a:ext cx="4865914" cy="461665"/>
          </a:xfrm>
          <a:prstGeom prst="rect">
            <a:avLst/>
          </a:prstGeom>
          <a:noFill/>
          <a:ln w="12700">
            <a:solidFill>
              <a:schemeClr val="tx1"/>
            </a:solidFill>
          </a:ln>
        </p:spPr>
        <p:txBody>
          <a:bodyPr wrap="square" rtlCol="0">
            <a:spAutoFit/>
          </a:bodyPr>
          <a:lstStyle/>
          <a:p>
            <a:r>
              <a:rPr lang="fr-FR" sz="1200" b="1" i="1" u="sng" dirty="0"/>
              <a:t>OBJECTIFS</a:t>
            </a:r>
            <a:r>
              <a:rPr lang="fr-FR" sz="1200" i="1" u="sng" dirty="0"/>
              <a:t>: </a:t>
            </a:r>
            <a:r>
              <a:rPr lang="fr-FR" sz="1200" dirty="0"/>
              <a:t>Améliorer la notion de marque et d’opposition.</a:t>
            </a:r>
          </a:p>
          <a:p>
            <a:pPr>
              <a:spcBef>
                <a:spcPts val="20"/>
              </a:spcBef>
              <a:spcAft>
                <a:spcPts val="20"/>
              </a:spcAft>
            </a:pPr>
            <a:r>
              <a:rPr lang="fr-FR" sz="1200" b="1" i="1" u="sng" dirty="0">
                <a:latin typeface="Calibri" panose="020F0502020204030204" pitchFamily="34" charset="0"/>
                <a:ea typeface="Times New Roman" panose="02020603050405020304" pitchFamily="18" charset="0"/>
                <a:cs typeface="Arial" panose="020B0604020202020204" pitchFamily="34" charset="0"/>
              </a:rPr>
              <a:t>BUT : </a:t>
            </a:r>
            <a:r>
              <a:rPr lang="fr-FR" sz="1200"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Marquer et/ou empêcher de marquer</a:t>
            </a:r>
          </a:p>
        </p:txBody>
      </p:sp>
      <p:graphicFrame>
        <p:nvGraphicFramePr>
          <p:cNvPr id="7" name="Tableau 6"/>
          <p:cNvGraphicFramePr>
            <a:graphicFrameLocks noGrp="1"/>
          </p:cNvGraphicFramePr>
          <p:nvPr>
            <p:extLst>
              <p:ext uri="{D42A27DB-BD31-4B8C-83A1-F6EECF244321}">
                <p14:modId xmlns:p14="http://schemas.microsoft.com/office/powerpoint/2010/main" val="3042761790"/>
              </p:ext>
            </p:extLst>
          </p:nvPr>
        </p:nvGraphicFramePr>
        <p:xfrm>
          <a:off x="430726" y="1499448"/>
          <a:ext cx="2531378" cy="1383525"/>
        </p:xfrm>
        <a:graphic>
          <a:graphicData uri="http://schemas.openxmlformats.org/drawingml/2006/table">
            <a:tbl>
              <a:tblPr firstRow="1" firstCol="1" lastRow="1" lastCol="1" bandRow="1" bandCol="1">
                <a:tableStyleId>{5C22544A-7EE6-4342-B048-85BDC9FD1C3A}</a:tableStyleId>
              </a:tblPr>
              <a:tblGrid>
                <a:gridCol w="2531378">
                  <a:extLst>
                    <a:ext uri="{9D8B030D-6E8A-4147-A177-3AD203B41FA5}">
                      <a16:colId xmlns:a16="http://schemas.microsoft.com/office/drawing/2014/main" val="637915118"/>
                    </a:ext>
                  </a:extLst>
                </a:gridCol>
              </a:tblGrid>
              <a:tr h="1383525">
                <a:tc>
                  <a:txBody>
                    <a:bodyPr/>
                    <a:lstStyle/>
                    <a:p>
                      <a:r>
                        <a:rPr lang="fr-FR" sz="1200" b="1" i="1" u="sng" kern="1200" dirty="0">
                          <a:solidFill>
                            <a:schemeClr val="tx1"/>
                          </a:solidFill>
                          <a:effectLst/>
                          <a:latin typeface="Calibri" panose="020F0502020204030204" pitchFamily="34" charset="0"/>
                          <a:ea typeface="+mn-ea"/>
                          <a:cs typeface="Arial" panose="020B0604020202020204" pitchFamily="34" charset="0"/>
                        </a:rPr>
                        <a:t>DISPOSITION </a:t>
                      </a:r>
                      <a:r>
                        <a:rPr lang="fr-FR" sz="1200" b="1" i="0" u="sng" kern="1200" dirty="0">
                          <a:solidFill>
                            <a:schemeClr val="tx1"/>
                          </a:solidFill>
                          <a:effectLst/>
                          <a:latin typeface="Calibri" panose="020F0502020204030204" pitchFamily="34" charset="0"/>
                          <a:ea typeface="+mn-ea"/>
                          <a:cs typeface="Arial" panose="020B0604020202020204" pitchFamily="34" charset="0"/>
                        </a:rPr>
                        <a:t>:</a:t>
                      </a:r>
                      <a:r>
                        <a:rPr lang="fr-FR" sz="1200" b="0" kern="1200" dirty="0">
                          <a:solidFill>
                            <a:schemeClr val="tx1"/>
                          </a:solidFill>
                          <a:effectLst/>
                          <a:latin typeface="+mn-lt"/>
                          <a:ea typeface="+mn-ea"/>
                          <a:cs typeface="+mn-cs"/>
                        </a:rPr>
                        <a:t>	</a:t>
                      </a:r>
                    </a:p>
                    <a:p>
                      <a:r>
                        <a:rPr lang="fr-FR" sz="1200" b="1" u="none" kern="1200" dirty="0">
                          <a:solidFill>
                            <a:schemeClr val="tx1"/>
                          </a:solidFill>
                          <a:effectLst/>
                          <a:latin typeface="+mn-lt"/>
                          <a:ea typeface="+mn-ea"/>
                          <a:cs typeface="+mn-cs"/>
                        </a:rPr>
                        <a:t>Effectif : </a:t>
                      </a:r>
                      <a:r>
                        <a:rPr lang="fr-FR" sz="1200" b="0" kern="1200" dirty="0">
                          <a:solidFill>
                            <a:schemeClr val="tx1"/>
                          </a:solidFill>
                          <a:effectLst/>
                          <a:latin typeface="+mn-lt"/>
                          <a:ea typeface="+mn-ea"/>
                          <a:cs typeface="+mn-cs"/>
                        </a:rPr>
                        <a:t>5 contre 5.</a:t>
                      </a:r>
                    </a:p>
                    <a:p>
                      <a:r>
                        <a:rPr lang="fr-FR" sz="1200" b="1" u="none" kern="1200" dirty="0">
                          <a:solidFill>
                            <a:schemeClr val="tx1"/>
                          </a:solidFill>
                          <a:effectLst/>
                          <a:latin typeface="+mn-lt"/>
                          <a:ea typeface="+mn-ea"/>
                          <a:cs typeface="+mn-cs"/>
                        </a:rPr>
                        <a:t>Espace : </a:t>
                      </a:r>
                      <a:r>
                        <a:rPr lang="fr-FR" sz="1200" b="0" kern="1200" dirty="0">
                          <a:solidFill>
                            <a:schemeClr val="tx1"/>
                          </a:solidFill>
                          <a:effectLst/>
                          <a:latin typeface="+mn-lt"/>
                          <a:ea typeface="+mn-ea"/>
                          <a:cs typeface="+mn-cs"/>
                        </a:rPr>
                        <a:t>Terrain M6. 22m x 15m.</a:t>
                      </a:r>
                    </a:p>
                    <a:p>
                      <a:r>
                        <a:rPr lang="fr-FR" sz="1200" b="1" u="none" kern="1200" dirty="0">
                          <a:solidFill>
                            <a:schemeClr val="tx1"/>
                          </a:solidFill>
                          <a:effectLst/>
                          <a:latin typeface="+mn-lt"/>
                          <a:ea typeface="+mn-ea"/>
                          <a:cs typeface="+mn-cs"/>
                        </a:rPr>
                        <a:t>Temps: </a:t>
                      </a:r>
                      <a:r>
                        <a:rPr lang="fr-FR" sz="1200" b="0" kern="1200" dirty="0">
                          <a:solidFill>
                            <a:schemeClr val="tx1"/>
                          </a:solidFill>
                          <a:effectLst/>
                          <a:latin typeface="+mn-lt"/>
                          <a:ea typeface="+mn-ea"/>
                          <a:cs typeface="+mn-cs"/>
                        </a:rPr>
                        <a:t>4 minutes d’ateliers. Séquence de 15 secondes.</a:t>
                      </a:r>
                    </a:p>
                    <a:p>
                      <a:r>
                        <a:rPr lang="fr-FR" sz="1200" b="1" u="none" kern="1200" dirty="0">
                          <a:solidFill>
                            <a:schemeClr val="tx1"/>
                          </a:solidFill>
                          <a:effectLst/>
                          <a:latin typeface="+mn-lt"/>
                          <a:ea typeface="+mn-ea"/>
                          <a:cs typeface="+mn-cs"/>
                        </a:rPr>
                        <a:t>Matériel: </a:t>
                      </a:r>
                      <a:r>
                        <a:rPr lang="fr-FR" sz="1200" b="0" kern="1200" dirty="0">
                          <a:solidFill>
                            <a:schemeClr val="tx1"/>
                          </a:solidFill>
                          <a:effectLst/>
                          <a:latin typeface="+mn-lt"/>
                          <a:ea typeface="+mn-ea"/>
                          <a:cs typeface="+mn-cs"/>
                        </a:rPr>
                        <a:t>Plots de couleurs différentes, 5 ballons, chasubles.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308582947"/>
              </p:ext>
            </p:extLst>
          </p:nvPr>
        </p:nvGraphicFramePr>
        <p:xfrm>
          <a:off x="3023668" y="1499446"/>
          <a:ext cx="2258626" cy="1463040"/>
        </p:xfrm>
        <a:graphic>
          <a:graphicData uri="http://schemas.openxmlformats.org/drawingml/2006/table">
            <a:tbl>
              <a:tblPr firstRow="1" firstCol="1" lastRow="1" lastCol="1" bandRow="1" bandCol="1">
                <a:tableStyleId>{5C22544A-7EE6-4342-B048-85BDC9FD1C3A}</a:tableStyleId>
              </a:tblPr>
              <a:tblGrid>
                <a:gridCol w="2258626">
                  <a:extLst>
                    <a:ext uri="{9D8B030D-6E8A-4147-A177-3AD203B41FA5}">
                      <a16:colId xmlns:a16="http://schemas.microsoft.com/office/drawing/2014/main" val="2001156836"/>
                    </a:ext>
                  </a:extLst>
                </a:gridCol>
              </a:tblGrid>
              <a:tr h="805171">
                <a:tc>
                  <a:txBody>
                    <a:bodyPr/>
                    <a:lstStyle/>
                    <a:p>
                      <a:pPr marL="0" algn="l" defTabSz="914400" rtl="0" eaLnBrk="1" latinLnBrk="0" hangingPunct="1">
                        <a:spcBef>
                          <a:spcPts val="20"/>
                        </a:spcBef>
                        <a:spcAft>
                          <a:spcPts val="20"/>
                        </a:spcAft>
                      </a:pPr>
                      <a:r>
                        <a:rPr lang="fr-FR" sz="1200" b="1" i="1" u="sng"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CRITERES DE REUSSITE: </a:t>
                      </a:r>
                    </a:p>
                    <a:p>
                      <a:pPr algn="l">
                        <a:spcBef>
                          <a:spcPts val="20"/>
                        </a:spcBef>
                        <a:spcAft>
                          <a:spcPts val="20"/>
                        </a:spcAft>
                      </a:pPr>
                      <a:r>
                        <a:rPr lang="fr-FR" sz="1200" b="0" i="0" u="none"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J’ai réussi si : </a:t>
                      </a:r>
                    </a:p>
                    <a:p>
                      <a:pPr algn="l">
                        <a:spcBef>
                          <a:spcPts val="20"/>
                        </a:spcBef>
                        <a:spcAft>
                          <a:spcPts val="20"/>
                        </a:spcAft>
                      </a:pPr>
                      <a:r>
                        <a:rPr lang="fr-FR" sz="1200" b="1" i="0" u="none"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poules  : </a:t>
                      </a:r>
                      <a:r>
                        <a:rPr lang="fr-FR" sz="1200" b="0" i="0" u="none"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si j’ai apporté le ballon dans la cible sans me faire bloquer ou prendre la balle.</a:t>
                      </a:r>
                    </a:p>
                    <a:p>
                      <a:pPr algn="l">
                        <a:spcBef>
                          <a:spcPts val="20"/>
                        </a:spcBef>
                        <a:spcAft>
                          <a:spcPts val="20"/>
                        </a:spcAft>
                      </a:pPr>
                      <a:r>
                        <a:rPr lang="fr-FR" sz="1200" b="1" i="0" u="none"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renards: </a:t>
                      </a:r>
                      <a:r>
                        <a:rPr lang="fr-FR" sz="1200" b="0" i="0" u="none"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si j’ai bloqué et/ou mis au sol mon partenaire de jeu et récupéré la balle.</a:t>
                      </a: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4164658981"/>
              </p:ext>
            </p:extLst>
          </p:nvPr>
        </p:nvGraphicFramePr>
        <p:xfrm>
          <a:off x="431536" y="2932784"/>
          <a:ext cx="2530569" cy="2743200"/>
        </p:xfrm>
        <a:graphic>
          <a:graphicData uri="http://schemas.openxmlformats.org/drawingml/2006/table">
            <a:tbl>
              <a:tblPr/>
              <a:tblGrid>
                <a:gridCol w="2530569">
                  <a:extLst>
                    <a:ext uri="{9D8B030D-6E8A-4147-A177-3AD203B41FA5}">
                      <a16:colId xmlns:a16="http://schemas.microsoft.com/office/drawing/2014/main" val="3774857870"/>
                    </a:ext>
                  </a:extLst>
                </a:gridCol>
              </a:tblGrid>
              <a:tr h="2509725">
                <a:tc>
                  <a:txBody>
                    <a:bodyPr/>
                    <a:lstStyle/>
                    <a:p>
                      <a:pPr algn="l">
                        <a:spcAft>
                          <a:spcPts val="0"/>
                        </a:spcAft>
                      </a:pPr>
                      <a:r>
                        <a:rPr lang="fr-FR" sz="1200" b="1" i="1" u="sng" kern="1200" dirty="0">
                          <a:solidFill>
                            <a:schemeClr val="tx1"/>
                          </a:solidFill>
                          <a:effectLst/>
                          <a:latin typeface="Calibri" panose="020F0502020204030204" pitchFamily="34" charset="0"/>
                          <a:ea typeface="+mn-ea"/>
                          <a:cs typeface="Arial" panose="020B0604020202020204" pitchFamily="34" charset="0"/>
                        </a:rPr>
                        <a:t>CONSIGNES :</a:t>
                      </a:r>
                    </a:p>
                    <a:p>
                      <a:pPr algn="l">
                        <a:spcAft>
                          <a:spcPts val="0"/>
                        </a:spcAft>
                      </a:pPr>
                      <a:r>
                        <a:rPr lang="fr-FR" sz="1200" b="0">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On </a:t>
                      </a:r>
                      <a:r>
                        <a:rPr lang="fr-FR" sz="1200" b="0" dirty="0">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ne</a:t>
                      </a:r>
                      <a:r>
                        <a:rPr lang="fr-FR" sz="1200" b="0" baseline="0" dirty="0">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ramasse pas les ballons avant le signal. Tous les blocages ou plaquages doivent se faire à la ceinture.</a:t>
                      </a:r>
                    </a:p>
                    <a:p>
                      <a:pPr algn="just">
                        <a:spcBef>
                          <a:spcPts val="20"/>
                        </a:spcBef>
                        <a:spcAft>
                          <a:spcPts val="20"/>
                        </a:spcAft>
                      </a:pPr>
                      <a:endParaRPr lang="fr-FR" sz="1200" b="0" baseline="0" dirty="0">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endParaRPr>
                    </a:p>
                    <a:p>
                      <a:pPr marL="0" algn="l" defTabSz="914400" rtl="0" eaLnBrk="1" latinLnBrk="0" hangingPunct="1">
                        <a:spcBef>
                          <a:spcPts val="20"/>
                        </a:spcBef>
                        <a:spcAft>
                          <a:spcPts val="0"/>
                        </a:spcAft>
                      </a:pPr>
                      <a:r>
                        <a:rPr lang="fr-FR" sz="1200" b="1" i="1" u="sng" kern="1200" dirty="0">
                          <a:solidFill>
                            <a:schemeClr val="tx1"/>
                          </a:solidFill>
                          <a:effectLst/>
                          <a:latin typeface="Calibri" panose="020F0502020204030204" pitchFamily="34" charset="0"/>
                          <a:ea typeface="+mn-ea"/>
                          <a:cs typeface="Arial" panose="020B0604020202020204" pitchFamily="34" charset="0"/>
                          <a:sym typeface="Wingdings" panose="05000000000000000000" pitchFamily="2" charset="2"/>
                        </a:rPr>
                        <a:t>LANCEMENT DU JEU :</a:t>
                      </a:r>
                    </a:p>
                    <a:p>
                      <a:pPr algn="just">
                        <a:spcBef>
                          <a:spcPts val="20"/>
                        </a:spcBef>
                        <a:spcAft>
                          <a:spcPts val="20"/>
                        </a:spcAft>
                      </a:pPr>
                      <a:r>
                        <a:rPr lang="fr-FR" sz="1200" b="0" i="0" u="none" baseline="0" dirty="0">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Dans un premier temps, les poules  tournent autour des ballons. Les renards sont dans leur terrier. Au signal de l’éducateur, les poules prennent un ballon chacune et doivent échapper aux renards pour aller rapporter le plus vite possible leurs œufs dans le poulailler.</a:t>
                      </a:r>
                      <a:endParaRPr lang="fr-FR" sz="1000" b="0" i="0" u="none"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sp>
        <p:nvSpPr>
          <p:cNvPr id="19" name="Trapèze 10"/>
          <p:cNvSpPr/>
          <p:nvPr/>
        </p:nvSpPr>
        <p:spPr>
          <a:xfrm>
            <a:off x="923313" y="-4757"/>
            <a:ext cx="8308822" cy="411070"/>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aphicFrame>
        <p:nvGraphicFramePr>
          <p:cNvPr id="75" name="Tableau 74"/>
          <p:cNvGraphicFramePr>
            <a:graphicFrameLocks noGrp="1"/>
          </p:cNvGraphicFramePr>
          <p:nvPr>
            <p:extLst>
              <p:ext uri="{D42A27DB-BD31-4B8C-83A1-F6EECF244321}">
                <p14:modId xmlns:p14="http://schemas.microsoft.com/office/powerpoint/2010/main" val="3413151348"/>
              </p:ext>
            </p:extLst>
          </p:nvPr>
        </p:nvGraphicFramePr>
        <p:xfrm>
          <a:off x="3022547" y="3217933"/>
          <a:ext cx="2259746" cy="731520"/>
        </p:xfrm>
        <a:graphic>
          <a:graphicData uri="http://schemas.openxmlformats.org/drawingml/2006/table">
            <a:tbl>
              <a:tblPr firstRow="1" firstCol="1" lastRow="1" lastCol="1" bandRow="1" bandCol="1">
                <a:tableStyleId>{5C22544A-7EE6-4342-B048-85BDC9FD1C3A}</a:tableStyleId>
              </a:tblPr>
              <a:tblGrid>
                <a:gridCol w="2259746">
                  <a:extLst>
                    <a:ext uri="{9D8B030D-6E8A-4147-A177-3AD203B41FA5}">
                      <a16:colId xmlns:a16="http://schemas.microsoft.com/office/drawing/2014/main" val="637915118"/>
                    </a:ext>
                  </a:extLst>
                </a:gridCol>
              </a:tblGrid>
              <a:tr h="557297">
                <a:tc>
                  <a:txBody>
                    <a:bodyPr/>
                    <a:lstStyle/>
                    <a:p>
                      <a:pPr algn="l">
                        <a:spcAft>
                          <a:spcPts val="0"/>
                        </a:spcAft>
                      </a:pPr>
                      <a:r>
                        <a:rPr lang="fr-FR" sz="1200" b="1" i="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EVOLUTIONS :</a:t>
                      </a:r>
                      <a:endParaRPr lang="fr-FR" sz="1000" b="1" i="0" dirty="0">
                        <a:solidFill>
                          <a:schemeClr val="tx1"/>
                        </a:solidFill>
                        <a:effectLst/>
                        <a:latin typeface="Times New Roman" panose="02020603050405020304" pitchFamily="18" charset="0"/>
                        <a:ea typeface="Times New Roman" panose="02020603050405020304" pitchFamily="18" charset="0"/>
                      </a:endParaRPr>
                    </a:p>
                    <a:p>
                      <a:pPr algn="l">
                        <a:spcBef>
                          <a:spcPts val="20"/>
                        </a:spcBef>
                        <a:spcAft>
                          <a:spcPts val="20"/>
                        </a:spcAft>
                      </a:pP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Un</a:t>
                      </a: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r>
                        <a:rPr lang="fr-FR"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ou</a:t>
                      </a: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plusieurs poulailler</a:t>
                      </a:r>
                    </a:p>
                    <a:p>
                      <a:pPr algn="l">
                        <a:spcBef>
                          <a:spcPts val="20"/>
                        </a:spcBef>
                        <a:spcAft>
                          <a:spcPts val="20"/>
                        </a:spcAft>
                      </a:pP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Poulailler plus ou moins proche</a:t>
                      </a:r>
                    </a:p>
                    <a:p>
                      <a:pPr algn="l">
                        <a:spcBef>
                          <a:spcPts val="20"/>
                        </a:spcBef>
                        <a:spcAft>
                          <a:spcPts val="20"/>
                        </a:spcAft>
                      </a:pPr>
                      <a:r>
                        <a:rPr lang="fr-FR" sz="1200" b="0"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Varier le nombre de ballons</a:t>
                      </a:r>
                      <a:endParaRPr lang="fr-FR" sz="10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pSp>
        <p:nvGrpSpPr>
          <p:cNvPr id="76" name="Group 2"/>
          <p:cNvGrpSpPr>
            <a:grpSpLocks/>
          </p:cNvGrpSpPr>
          <p:nvPr/>
        </p:nvGrpSpPr>
        <p:grpSpPr bwMode="auto">
          <a:xfrm rot="5400000">
            <a:off x="5308347" y="1801361"/>
            <a:ext cx="3875852" cy="2146267"/>
            <a:chOff x="2678" y="10260"/>
            <a:chExt cx="6840" cy="4455"/>
          </a:xfrm>
        </p:grpSpPr>
        <p:sp>
          <p:nvSpPr>
            <p:cNvPr id="77" name="Rectangle 3"/>
            <p:cNvSpPr>
              <a:spLocks noChangeArrowheads="1"/>
            </p:cNvSpPr>
            <p:nvPr/>
          </p:nvSpPr>
          <p:spPr bwMode="auto">
            <a:xfrm>
              <a:off x="2678" y="10260"/>
              <a:ext cx="6840" cy="4455"/>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78" name="Oval 4"/>
            <p:cNvSpPr>
              <a:spLocks noChangeArrowheads="1"/>
            </p:cNvSpPr>
            <p:nvPr/>
          </p:nvSpPr>
          <p:spPr bwMode="auto">
            <a:xfrm>
              <a:off x="7043" y="11710"/>
              <a:ext cx="1860" cy="1830"/>
            </a:xfrm>
            <a:prstGeom prst="ellipse">
              <a:avLst/>
            </a:prstGeom>
            <a:solidFill>
              <a:srgbClr val="D6E3BC"/>
            </a:solidFill>
            <a:ln w="28575">
              <a:solidFill>
                <a:srgbClr val="00206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9" name="AutoShape 5"/>
            <p:cNvSpPr>
              <a:spLocks noChangeArrowheads="1"/>
            </p:cNvSpPr>
            <p:nvPr/>
          </p:nvSpPr>
          <p:spPr bwMode="auto">
            <a:xfrm>
              <a:off x="2775" y="10380"/>
              <a:ext cx="823" cy="4260"/>
            </a:xfrm>
            <a:prstGeom prst="roundRect">
              <a:avLst>
                <a:gd name="adj" fmla="val 16667"/>
              </a:avLst>
            </a:prstGeom>
            <a:solidFill>
              <a:srgbClr val="9BBB59"/>
            </a:solidFill>
            <a:ln w="38100">
              <a:solidFill>
                <a:srgbClr val="F2F2F2"/>
              </a:solidFill>
              <a:round/>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sp>
          <p:nvSpPr>
            <p:cNvPr id="80" name="Rectangle 6"/>
            <p:cNvSpPr>
              <a:spLocks noChangeArrowheads="1"/>
            </p:cNvSpPr>
            <p:nvPr/>
          </p:nvSpPr>
          <p:spPr bwMode="auto">
            <a:xfrm>
              <a:off x="5390" y="10770"/>
              <a:ext cx="731" cy="1575"/>
            </a:xfrm>
            <a:prstGeom prst="rect">
              <a:avLst/>
            </a:prstGeom>
            <a:solidFill>
              <a:srgbClr val="D6E3BC"/>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1" name="Rectangle 7"/>
            <p:cNvSpPr>
              <a:spLocks noChangeArrowheads="1"/>
            </p:cNvSpPr>
            <p:nvPr/>
          </p:nvSpPr>
          <p:spPr bwMode="auto">
            <a:xfrm>
              <a:off x="5390" y="13140"/>
              <a:ext cx="837" cy="1215"/>
            </a:xfrm>
            <a:prstGeom prst="rect">
              <a:avLst/>
            </a:prstGeom>
            <a:solidFill>
              <a:srgbClr val="D6E3BC"/>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82" name="Group 8"/>
            <p:cNvGrpSpPr>
              <a:grpSpLocks/>
            </p:cNvGrpSpPr>
            <p:nvPr/>
          </p:nvGrpSpPr>
          <p:grpSpPr bwMode="auto">
            <a:xfrm rot="-5553282">
              <a:off x="5502" y="10681"/>
              <a:ext cx="540" cy="540"/>
              <a:chOff x="7717" y="2497"/>
              <a:chExt cx="1580" cy="1620"/>
            </a:xfrm>
          </p:grpSpPr>
          <p:sp>
            <p:nvSpPr>
              <p:cNvPr id="2113" name="AutoShape 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4" name="Oval 1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5" name="AutoShape 1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6" name="AutoShape 1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3" name="Group 13"/>
            <p:cNvGrpSpPr>
              <a:grpSpLocks/>
            </p:cNvGrpSpPr>
            <p:nvPr/>
          </p:nvGrpSpPr>
          <p:grpSpPr bwMode="auto">
            <a:xfrm rot="4914701">
              <a:off x="8363" y="11485"/>
              <a:ext cx="540" cy="540"/>
              <a:chOff x="7717" y="2497"/>
              <a:chExt cx="1580" cy="1620"/>
            </a:xfrm>
          </p:grpSpPr>
          <p:sp>
            <p:nvSpPr>
              <p:cNvPr id="2054" name="AutoShape 1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5" name="Oval 1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56" name="AutoShape 1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2" name="AutoShape 1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4" name="Group 18"/>
            <p:cNvGrpSpPr>
              <a:grpSpLocks/>
            </p:cNvGrpSpPr>
            <p:nvPr/>
          </p:nvGrpSpPr>
          <p:grpSpPr bwMode="auto">
            <a:xfrm rot="-5553282">
              <a:off x="5525" y="11216"/>
              <a:ext cx="540" cy="540"/>
              <a:chOff x="7717" y="2497"/>
              <a:chExt cx="1580" cy="1620"/>
            </a:xfrm>
          </p:grpSpPr>
          <p:sp>
            <p:nvSpPr>
              <p:cNvPr id="125" name="AutoShape 1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6" name="Oval 2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7" name="AutoShape 2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3" name="AutoShape 2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5" name="Group 23"/>
            <p:cNvGrpSpPr>
              <a:grpSpLocks/>
            </p:cNvGrpSpPr>
            <p:nvPr/>
          </p:nvGrpSpPr>
          <p:grpSpPr bwMode="auto">
            <a:xfrm rot="-5553282">
              <a:off x="5563" y="11805"/>
              <a:ext cx="540" cy="540"/>
              <a:chOff x="7717" y="2497"/>
              <a:chExt cx="1580" cy="1620"/>
            </a:xfrm>
          </p:grpSpPr>
          <p:sp>
            <p:nvSpPr>
              <p:cNvPr id="121" name="AutoShape 2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2" name="Oval 2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23" name="AutoShape 2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4" name="AutoShape 2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6" name="Group 28"/>
            <p:cNvGrpSpPr>
              <a:grpSpLocks/>
            </p:cNvGrpSpPr>
            <p:nvPr/>
          </p:nvGrpSpPr>
          <p:grpSpPr bwMode="auto">
            <a:xfrm rot="-5553282">
              <a:off x="5581" y="13140"/>
              <a:ext cx="540" cy="540"/>
              <a:chOff x="7717" y="2497"/>
              <a:chExt cx="1580" cy="1620"/>
            </a:xfrm>
          </p:grpSpPr>
          <p:sp>
            <p:nvSpPr>
              <p:cNvPr id="117" name="AutoShape 2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8" name="Oval 3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9" name="AutoShape 3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20" name="AutoShape 3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7" name="Group 33"/>
            <p:cNvGrpSpPr>
              <a:grpSpLocks/>
            </p:cNvGrpSpPr>
            <p:nvPr/>
          </p:nvGrpSpPr>
          <p:grpSpPr bwMode="auto">
            <a:xfrm rot="-5553282">
              <a:off x="5589" y="13815"/>
              <a:ext cx="540" cy="540"/>
              <a:chOff x="7717" y="2497"/>
              <a:chExt cx="1580" cy="1620"/>
            </a:xfrm>
          </p:grpSpPr>
          <p:sp>
            <p:nvSpPr>
              <p:cNvPr id="113" name="AutoShape 3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4" name="Oval 3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5" name="AutoShape 3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6" name="AutoShape 3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8" name="Group 38"/>
            <p:cNvGrpSpPr>
              <a:grpSpLocks/>
            </p:cNvGrpSpPr>
            <p:nvPr/>
          </p:nvGrpSpPr>
          <p:grpSpPr bwMode="auto">
            <a:xfrm rot="12555081">
              <a:off x="8583" y="12939"/>
              <a:ext cx="540" cy="540"/>
              <a:chOff x="7717" y="2497"/>
              <a:chExt cx="1580" cy="1620"/>
            </a:xfrm>
          </p:grpSpPr>
          <p:sp>
            <p:nvSpPr>
              <p:cNvPr id="109" name="AutoShape 3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0" name="Oval 4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1" name="AutoShape 4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12" name="AutoShape 4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89" name="Group 43"/>
            <p:cNvGrpSpPr>
              <a:grpSpLocks/>
            </p:cNvGrpSpPr>
            <p:nvPr/>
          </p:nvGrpSpPr>
          <p:grpSpPr bwMode="auto">
            <a:xfrm rot="-4293744">
              <a:off x="7178" y="13344"/>
              <a:ext cx="540" cy="540"/>
              <a:chOff x="7717" y="2497"/>
              <a:chExt cx="1580" cy="1620"/>
            </a:xfrm>
          </p:grpSpPr>
          <p:sp>
            <p:nvSpPr>
              <p:cNvPr id="105" name="AutoShape 4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6" name="Oval 4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7" name="AutoShape 4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8" name="AutoShape 4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0" name="Group 48"/>
            <p:cNvGrpSpPr>
              <a:grpSpLocks/>
            </p:cNvGrpSpPr>
            <p:nvPr/>
          </p:nvGrpSpPr>
          <p:grpSpPr bwMode="auto">
            <a:xfrm rot="-1318976">
              <a:off x="6456" y="12340"/>
              <a:ext cx="540" cy="540"/>
              <a:chOff x="7717" y="2497"/>
              <a:chExt cx="1580" cy="1620"/>
            </a:xfrm>
          </p:grpSpPr>
          <p:sp>
            <p:nvSpPr>
              <p:cNvPr id="101" name="AutoShape 49"/>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2" name="Oval 50"/>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3" name="AutoShape 51"/>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4" name="AutoShape 52"/>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91" name="Group 53"/>
            <p:cNvGrpSpPr>
              <a:grpSpLocks/>
            </p:cNvGrpSpPr>
            <p:nvPr/>
          </p:nvGrpSpPr>
          <p:grpSpPr bwMode="auto">
            <a:xfrm rot="2551636">
              <a:off x="6998" y="11485"/>
              <a:ext cx="540" cy="540"/>
              <a:chOff x="7717" y="2497"/>
              <a:chExt cx="1580" cy="1620"/>
            </a:xfrm>
          </p:grpSpPr>
          <p:sp>
            <p:nvSpPr>
              <p:cNvPr id="97" name="AutoShape 54"/>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98" name="Oval 55"/>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9" name="AutoShape 56"/>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0" name="AutoShape 57"/>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92" name="Oval 58"/>
            <p:cNvSpPr>
              <a:spLocks noChangeArrowheads="1"/>
            </p:cNvSpPr>
            <p:nvPr/>
          </p:nvSpPr>
          <p:spPr bwMode="auto">
            <a:xfrm rot="-21257322">
              <a:off x="7801" y="12032"/>
              <a:ext cx="360" cy="180"/>
            </a:xfrm>
            <a:prstGeom prst="ellipse">
              <a:avLst/>
            </a:prstGeom>
            <a:solidFill>
              <a:srgbClr val="FF66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3" name="Oval 59"/>
            <p:cNvSpPr>
              <a:spLocks noChangeArrowheads="1"/>
            </p:cNvSpPr>
            <p:nvPr/>
          </p:nvSpPr>
          <p:spPr bwMode="auto">
            <a:xfrm rot="-21257322">
              <a:off x="7515" y="12295"/>
              <a:ext cx="360" cy="180"/>
            </a:xfrm>
            <a:prstGeom prst="ellipse">
              <a:avLst/>
            </a:prstGeom>
            <a:solidFill>
              <a:srgbClr val="FF66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4" name="Oval 60"/>
            <p:cNvSpPr>
              <a:spLocks noChangeArrowheads="1"/>
            </p:cNvSpPr>
            <p:nvPr/>
          </p:nvSpPr>
          <p:spPr bwMode="auto">
            <a:xfrm rot="-21257322">
              <a:off x="8043" y="12349"/>
              <a:ext cx="360" cy="180"/>
            </a:xfrm>
            <a:prstGeom prst="ellipse">
              <a:avLst/>
            </a:prstGeom>
            <a:solidFill>
              <a:srgbClr val="FF66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5" name="Oval 61"/>
            <p:cNvSpPr>
              <a:spLocks noChangeArrowheads="1"/>
            </p:cNvSpPr>
            <p:nvPr/>
          </p:nvSpPr>
          <p:spPr bwMode="auto">
            <a:xfrm rot="-21257322">
              <a:off x="8166" y="12759"/>
              <a:ext cx="360" cy="180"/>
            </a:xfrm>
            <a:prstGeom prst="ellipse">
              <a:avLst/>
            </a:prstGeom>
            <a:solidFill>
              <a:srgbClr val="FF66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6" name="Oval 62"/>
            <p:cNvSpPr>
              <a:spLocks noChangeArrowheads="1"/>
            </p:cNvSpPr>
            <p:nvPr/>
          </p:nvSpPr>
          <p:spPr bwMode="auto">
            <a:xfrm rot="-21257322">
              <a:off x="7718" y="12635"/>
              <a:ext cx="360" cy="180"/>
            </a:xfrm>
            <a:prstGeom prst="ellipse">
              <a:avLst/>
            </a:prstGeom>
            <a:solidFill>
              <a:srgbClr val="FF66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128" name="Parallélogramme 127"/>
          <p:cNvSpPr/>
          <p:nvPr/>
        </p:nvSpPr>
        <p:spPr>
          <a:xfrm>
            <a:off x="806213" y="406315"/>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poules &amp; les renards</a:t>
            </a:r>
          </a:p>
        </p:txBody>
      </p:sp>
    </p:spTree>
    <p:extLst>
      <p:ext uri="{BB962C8B-B14F-4D97-AF65-F5344CB8AC3E}">
        <p14:creationId xmlns:p14="http://schemas.microsoft.com/office/powerpoint/2010/main" val="454861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75810" y="1193200"/>
            <a:ext cx="2754275" cy="276999"/>
          </a:xfrm>
          <a:prstGeom prst="rect">
            <a:avLst/>
          </a:prstGeom>
          <a:noFill/>
          <a:ln w="12700">
            <a:solidFill>
              <a:schemeClr val="tx1"/>
            </a:solidFill>
          </a:ln>
        </p:spPr>
        <p:txBody>
          <a:bodyPr wrap="square" rtlCol="0">
            <a:spAutoFit/>
          </a:bodyPr>
          <a:lstStyle/>
          <a:p>
            <a:r>
              <a:rPr lang="fr-FR" sz="1200" b="1" i="1" u="sng" dirty="0"/>
              <a:t>OBJECTIF: </a:t>
            </a:r>
            <a:r>
              <a:rPr lang="fr-FR" sz="1200" dirty="0"/>
              <a:t>Améliorer la notion d’avancer.</a:t>
            </a:r>
          </a:p>
        </p:txBody>
      </p:sp>
      <p:graphicFrame>
        <p:nvGraphicFramePr>
          <p:cNvPr id="7" name="Tableau 6"/>
          <p:cNvGraphicFramePr>
            <a:graphicFrameLocks noGrp="1"/>
          </p:cNvGraphicFramePr>
          <p:nvPr>
            <p:extLst>
              <p:ext uri="{D42A27DB-BD31-4B8C-83A1-F6EECF244321}">
                <p14:modId xmlns:p14="http://schemas.microsoft.com/office/powerpoint/2010/main" val="872788571"/>
              </p:ext>
            </p:extLst>
          </p:nvPr>
        </p:nvGraphicFramePr>
        <p:xfrm>
          <a:off x="285566" y="3000189"/>
          <a:ext cx="2768701" cy="2895600"/>
        </p:xfrm>
        <a:graphic>
          <a:graphicData uri="http://schemas.openxmlformats.org/drawingml/2006/table">
            <a:tbl>
              <a:tblPr firstRow="1" firstCol="1" lastRow="1" lastCol="1" bandRow="1" bandCol="1">
                <a:tableStyleId>{5C22544A-7EE6-4342-B048-85BDC9FD1C3A}</a:tableStyleId>
              </a:tblPr>
              <a:tblGrid>
                <a:gridCol w="2768701">
                  <a:extLst>
                    <a:ext uri="{9D8B030D-6E8A-4147-A177-3AD203B41FA5}">
                      <a16:colId xmlns:a16="http://schemas.microsoft.com/office/drawing/2014/main" val="637915118"/>
                    </a:ext>
                  </a:extLst>
                </a:gridCol>
              </a:tblGrid>
              <a:tr h="2139527">
                <a:tc>
                  <a:txBody>
                    <a:bodyPr/>
                    <a:lstStyle/>
                    <a:p>
                      <a:pPr algn="just">
                        <a:spcBef>
                          <a:spcPts val="20"/>
                        </a:spcBef>
                        <a:spcAft>
                          <a:spcPts val="20"/>
                        </a:spcAft>
                      </a:pP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ORGANISATION</a:t>
                      </a:r>
                      <a:r>
                        <a:rPr lang="fr-FR" sz="1200" b="1" i="1" u="sng" baseline="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200" b="1" i="1"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r>
                        <a:rPr lang="fr-FR" sz="1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Plots, cerceaux, piquets, autres...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5 ballons.</a:t>
                      </a:r>
                      <a:endParaRPr lang="fr-FR" sz="1100" b="0" dirty="0">
                        <a:solidFill>
                          <a:schemeClr val="tx1"/>
                        </a:solidFill>
                        <a:effectLst/>
                        <a:latin typeface="Times New Roman" panose="02020603050405020304" pitchFamily="18" charset="0"/>
                        <a:ea typeface="Times New Roman" panose="02020603050405020304" pitchFamily="18" charset="0"/>
                        <a:cs typeface="+mn-cs"/>
                      </a:endParaRPr>
                    </a:p>
                    <a:p>
                      <a:pPr algn="just">
                        <a:spcBef>
                          <a:spcPts val="20"/>
                        </a:spcBef>
                        <a:spcAft>
                          <a:spcPts val="20"/>
                        </a:spcAft>
                      </a:pPr>
                      <a:endParaRPr lang="fr-FR" sz="1200" b="1" i="1" u="sng"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algn="just">
                        <a:spcAft>
                          <a:spcPts val="0"/>
                        </a:spcAft>
                      </a:pPr>
                      <a:r>
                        <a:rPr lang="fr-FR" sz="1200" b="1" i="1" u="sng"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CONSIGNES :</a:t>
                      </a: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Présenter l’ensemble du parcours.</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Placer les trésors au centre.</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171450" indent="-171450" algn="just">
                        <a:spcBef>
                          <a:spcPts val="20"/>
                        </a:spcBef>
                        <a:spcAft>
                          <a:spcPts val="20"/>
                        </a:spcAft>
                        <a:buFont typeface="Arial" panose="020B0604020202020204" pitchFamily="34" charset="0"/>
                        <a:buChar char="•"/>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Montrer où se situe les cachettes des pirates (équipe A et équipe B).</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pirates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Aller le plus vite possible et réaliser correctement le parcours.</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i="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ATTENTION</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 Si le trésor (ballon) tombe par terre, le trésor est perdu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Pour les 2 derniers pirates, c'est le plus rapide qui pourra récupérer le dernier trésor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endParaRPr lang="fr-FR" sz="11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205227"/>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2430038527"/>
              </p:ext>
            </p:extLst>
          </p:nvPr>
        </p:nvGraphicFramePr>
        <p:xfrm>
          <a:off x="275808" y="1551690"/>
          <a:ext cx="2767550" cy="1356360"/>
        </p:xfrm>
        <a:graphic>
          <a:graphicData uri="http://schemas.openxmlformats.org/drawingml/2006/table">
            <a:tbl>
              <a:tblPr firstRow="1" firstCol="1" lastRow="1" lastCol="1" bandRow="1" bandCol="1">
                <a:tableStyleId>{5C22544A-7EE6-4342-B048-85BDC9FD1C3A}</a:tableStyleId>
              </a:tblPr>
              <a:tblGrid>
                <a:gridCol w="2767550">
                  <a:extLst>
                    <a:ext uri="{9D8B030D-6E8A-4147-A177-3AD203B41FA5}">
                      <a16:colId xmlns:a16="http://schemas.microsoft.com/office/drawing/2014/main" val="2001156836"/>
                    </a:ext>
                  </a:extLst>
                </a:gridCol>
              </a:tblGrid>
              <a:tr h="1093453">
                <a:tc>
                  <a:txBody>
                    <a:bodyPr/>
                    <a:lstStyle/>
                    <a:p>
                      <a:pPr algn="just">
                        <a:spcBef>
                          <a:spcPts val="20"/>
                        </a:spcBef>
                        <a:spcAft>
                          <a:spcPts val="20"/>
                        </a:spcAft>
                      </a:pPr>
                      <a:r>
                        <a:rPr lang="fr-FR" sz="1200" b="1" i="1" u="sng"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LE JEU : </a:t>
                      </a: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(l'histoire)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Deux groupes de 6 pirates sont placés chacun dans leur bateau. Au centre, une île où sont placés 6 trésors.</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L'île est entourée de pièges et de parcours ! </a:t>
                      </a:r>
                      <a:endParaRPr lang="fr-FR" sz="1100" b="0" dirty="0">
                        <a:solidFill>
                          <a:schemeClr val="tx1"/>
                        </a:solidFill>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Chaque pirate est en course contre un autre pirate afin de rapporter le plus de trésor dans sa cachette !</a:t>
                      </a:r>
                      <a:endParaRPr lang="fr-FR" sz="1100" b="0" dirty="0">
                        <a:solidFill>
                          <a:schemeClr val="tx1"/>
                        </a:solidFill>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5852526"/>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3548201352"/>
              </p:ext>
            </p:extLst>
          </p:nvPr>
        </p:nvGraphicFramePr>
        <p:xfrm>
          <a:off x="3200508" y="1220465"/>
          <a:ext cx="3571538" cy="3717486"/>
        </p:xfrm>
        <a:graphic>
          <a:graphicData uri="http://schemas.openxmlformats.org/drawingml/2006/table">
            <a:tbl>
              <a:tblPr/>
              <a:tblGrid>
                <a:gridCol w="3571538">
                  <a:extLst>
                    <a:ext uri="{9D8B030D-6E8A-4147-A177-3AD203B41FA5}">
                      <a16:colId xmlns:a16="http://schemas.microsoft.com/office/drawing/2014/main" val="3774857870"/>
                    </a:ext>
                  </a:extLst>
                </a:gridCol>
              </a:tblGrid>
              <a:tr h="3717486">
                <a:tc>
                  <a:txBody>
                    <a:bodyPr/>
                    <a:lstStyle/>
                    <a:p>
                      <a:pPr algn="just">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LANCEMENT DE JEU :</a:t>
                      </a:r>
                      <a:endParaRPr lang="fr-FR" sz="1000" b="1" i="1"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200" b="1" u="none" strike="noStrike" dirty="0">
                          <a:effectLst/>
                          <a:latin typeface="Calibri" panose="020F0502020204030204" pitchFamily="34" charset="0"/>
                          <a:ea typeface="Times New Roman" panose="02020603050405020304" pitchFamily="18" charset="0"/>
                          <a:cs typeface="Arial" panose="020B0604020202020204" pitchFamily="34" charset="0"/>
                        </a:rPr>
                        <a:t>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1. Au 1er signal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GO !</a:t>
                      </a:r>
                      <a:r>
                        <a:rPr lang="fr-FR" sz="1100" dirty="0">
                          <a:effectLst/>
                          <a:latin typeface="Calibri" panose="020F0502020204030204" pitchFamily="34" charset="0"/>
                          <a:ea typeface="Times New Roman" panose="02020603050405020304" pitchFamily="18" charset="0"/>
                          <a:cs typeface="Arial" panose="020B0604020202020204" pitchFamily="34" charset="0"/>
                        </a:rPr>
                        <a:t> les 2 premiers pirates sortent de leur bateau !</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2. Au 2nd signal : </a:t>
                      </a:r>
                      <a:r>
                        <a:rPr lang="fr-FR" sz="1100" b="1" i="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PIRATE SUIVANT !</a:t>
                      </a:r>
                      <a:r>
                        <a:rPr lang="fr-FR" sz="1100" dirty="0">
                          <a:effectLst/>
                          <a:latin typeface="Calibri" panose="020F0502020204030204" pitchFamily="34" charset="0"/>
                          <a:ea typeface="Times New Roman" panose="02020603050405020304" pitchFamily="18" charset="0"/>
                          <a:cs typeface="Arial" panose="020B0604020202020204" pitchFamily="34" charset="0"/>
                        </a:rPr>
                        <a:t> (= dès qu'un essai est marqué, ou qu'un ballon est tombé) :  les 2 pirates suivant sortent de leur bateau !</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3. Une fois que les groupes des 3 premiers pirates sont passés, </a:t>
                      </a:r>
                      <a:r>
                        <a:rPr lang="fr-FR" sz="1100" b="1" u="sng" dirty="0">
                          <a:effectLst/>
                          <a:latin typeface="Calibri" panose="020F0502020204030204" pitchFamily="34" charset="0"/>
                          <a:ea typeface="Times New Roman" panose="02020603050405020304" pitchFamily="18" charset="0"/>
                          <a:cs typeface="Arial" panose="020B0604020202020204" pitchFamily="34" charset="0"/>
                        </a:rPr>
                        <a:t>on replace les trésors</a:t>
                      </a:r>
                      <a:r>
                        <a:rPr lang="fr-FR" sz="1100" dirty="0">
                          <a:effectLst/>
                          <a:latin typeface="Calibri" panose="020F0502020204030204" pitchFamily="34" charset="0"/>
                          <a:ea typeface="Times New Roman" panose="02020603050405020304" pitchFamily="18" charset="0"/>
                          <a:cs typeface="Arial" panose="020B0604020202020204" pitchFamily="34" charset="0"/>
                        </a:rPr>
                        <a:t> en place et les 6 prochains pirates (3 contre 3) se préparent pour la chasse aux trésors !</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 </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1" i="1" u="sng" dirty="0">
                          <a:effectLst/>
                          <a:latin typeface="Calibri" panose="020F0502020204030204" pitchFamily="34" charset="0"/>
                          <a:ea typeface="Times New Roman" panose="02020603050405020304" pitchFamily="18" charset="0"/>
                          <a:cs typeface="Arial" panose="020B0604020202020204" pitchFamily="34" charset="0"/>
                        </a:rPr>
                        <a:t>ATELIER 1</a:t>
                      </a:r>
                      <a:r>
                        <a:rPr lang="fr-FR" sz="1100" dirty="0">
                          <a:effectLst/>
                          <a:latin typeface="Calibri" panose="020F0502020204030204" pitchFamily="34" charset="0"/>
                          <a:ea typeface="Times New Roman" panose="02020603050405020304" pitchFamily="18" charset="0"/>
                          <a:cs typeface="Arial" panose="020B0604020202020204" pitchFamily="34" charset="0"/>
                        </a:rPr>
                        <a:t> = sauter d'un cerceau à l'autre (pieds joint ou cloche pieds). Sinon on ne saute pas dans les cerceaux, on tombe dans l'eau !!</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1" i="1" u="sng" dirty="0">
                          <a:effectLst/>
                          <a:latin typeface="Calibri" panose="020F0502020204030204" pitchFamily="34" charset="0"/>
                          <a:ea typeface="Times New Roman" panose="02020603050405020304" pitchFamily="18" charset="0"/>
                          <a:cs typeface="Arial" panose="020B0604020202020204" pitchFamily="34" charset="0"/>
                        </a:rPr>
                        <a:t>ATELIER 2</a:t>
                      </a:r>
                      <a:r>
                        <a:rPr lang="fr-FR" sz="1100" dirty="0">
                          <a:effectLst/>
                          <a:latin typeface="Calibri" panose="020F0502020204030204" pitchFamily="34" charset="0"/>
                          <a:ea typeface="Times New Roman" panose="02020603050405020304" pitchFamily="18" charset="0"/>
                          <a:cs typeface="Arial" panose="020B0604020202020204" pitchFamily="34" charset="0"/>
                        </a:rPr>
                        <a:t> = Ramasser (choisir) un ballon (trésor) et se diriger vers le dernier atelier.</a:t>
                      </a:r>
                      <a:endParaRPr lang="fr-FR" sz="11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b="1" i="1" u="sng" dirty="0">
                          <a:effectLst/>
                          <a:latin typeface="Calibri" panose="020F0502020204030204" pitchFamily="34" charset="0"/>
                          <a:ea typeface="Times New Roman" panose="02020603050405020304" pitchFamily="18" charset="0"/>
                          <a:cs typeface="Arial" panose="020B0604020202020204" pitchFamily="34" charset="0"/>
                        </a:rPr>
                        <a:t>ATELIER 3</a:t>
                      </a:r>
                      <a:r>
                        <a:rPr lang="fr-FR" sz="1100" dirty="0">
                          <a:effectLst/>
                          <a:latin typeface="Calibri" panose="020F0502020204030204" pitchFamily="34" charset="0"/>
                          <a:ea typeface="Times New Roman" panose="02020603050405020304" pitchFamily="18" charset="0"/>
                          <a:cs typeface="Arial" panose="020B0604020202020204" pitchFamily="34" charset="0"/>
                        </a:rPr>
                        <a:t> = Courir entre les arbres : slalom entre les piquets !</a:t>
                      </a:r>
                      <a:endParaRPr lang="fr-FR" sz="1100" dirty="0">
                        <a:effectLst/>
                        <a:latin typeface="Times New Roman" panose="02020603050405020304" pitchFamily="18" charset="0"/>
                        <a:ea typeface="Times New Roman" panose="02020603050405020304" pitchFamily="18" charset="0"/>
                      </a:endParaRPr>
                    </a:p>
                    <a:p>
                      <a:pPr algn="ctr">
                        <a:spcBef>
                          <a:spcPts val="20"/>
                        </a:spcBef>
                        <a:spcAft>
                          <a:spcPts val="20"/>
                        </a:spcAft>
                      </a:pPr>
                      <a:r>
                        <a:rPr lang="fr-FR" sz="1100" b="1" dirty="0">
                          <a:effectLst/>
                          <a:latin typeface="Calibri" panose="020F0502020204030204" pitchFamily="34" charset="0"/>
                          <a:ea typeface="Times New Roman" panose="02020603050405020304" pitchFamily="18" charset="0"/>
                          <a:cs typeface="Arial" panose="020B0604020202020204" pitchFamily="34" charset="0"/>
                        </a:rPr>
                        <a:t>→ 3 passages pour chaque groupe. </a:t>
                      </a:r>
                      <a:endParaRPr lang="fr-FR" sz="1100" dirty="0">
                        <a:effectLst/>
                        <a:latin typeface="Times New Roman" panose="02020603050405020304" pitchFamily="18" charset="0"/>
                        <a:ea typeface="Times New Roman" panose="02020603050405020304" pitchFamily="18" charset="0"/>
                      </a:endParaRPr>
                    </a:p>
                    <a:p>
                      <a:pPr algn="ctr">
                        <a:spcBef>
                          <a:spcPts val="20"/>
                        </a:spcBef>
                        <a:spcAft>
                          <a:spcPts val="20"/>
                        </a:spcAft>
                      </a:pPr>
                      <a:r>
                        <a:rPr lang="fr-FR" sz="11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On compte le nombre de trésors caché !</a:t>
                      </a:r>
                      <a:endParaRPr lang="fr-FR" sz="1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667900"/>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811484743"/>
              </p:ext>
            </p:extLst>
          </p:nvPr>
        </p:nvGraphicFramePr>
        <p:xfrm>
          <a:off x="3200508" y="5107483"/>
          <a:ext cx="3571538" cy="592118"/>
        </p:xfrm>
        <a:graphic>
          <a:graphicData uri="http://schemas.openxmlformats.org/drawingml/2006/table">
            <a:tbl>
              <a:tblPr/>
              <a:tblGrid>
                <a:gridCol w="3571538">
                  <a:extLst>
                    <a:ext uri="{9D8B030D-6E8A-4147-A177-3AD203B41FA5}">
                      <a16:colId xmlns:a16="http://schemas.microsoft.com/office/drawing/2014/main" val="195269651"/>
                    </a:ext>
                  </a:extLst>
                </a:gridCol>
              </a:tblGrid>
              <a:tr h="592118">
                <a:tc>
                  <a:txBody>
                    <a:bodyPr/>
                    <a:lstStyle/>
                    <a:p>
                      <a:pPr algn="l">
                        <a:spcBef>
                          <a:spcPts val="20"/>
                        </a:spcBef>
                        <a:spcAft>
                          <a:spcPts val="20"/>
                        </a:spcAft>
                      </a:pPr>
                      <a:r>
                        <a:rPr lang="fr-FR" sz="1200" b="1" i="1" u="sng" dirty="0">
                          <a:effectLst/>
                          <a:latin typeface="Calibri" panose="020F0502020204030204" pitchFamily="34" charset="0"/>
                          <a:ea typeface="Times New Roman" panose="02020603050405020304" pitchFamily="18" charset="0"/>
                          <a:cs typeface="Arial" panose="020B0604020202020204" pitchFamily="34" charset="0"/>
                        </a:rPr>
                        <a:t>EVOLUTION :  </a:t>
                      </a:r>
                      <a:endParaRPr lang="fr-FR" sz="1000" dirty="0">
                        <a:effectLst/>
                        <a:latin typeface="Times New Roman" panose="02020603050405020304" pitchFamily="18" charset="0"/>
                        <a:ea typeface="Times New Roman" panose="02020603050405020304" pitchFamily="18" charset="0"/>
                      </a:endParaRPr>
                    </a:p>
                    <a:p>
                      <a:pPr algn="just">
                        <a:spcBef>
                          <a:spcPts val="20"/>
                        </a:spcBef>
                        <a:spcAft>
                          <a:spcPts val="20"/>
                        </a:spcAft>
                      </a:pPr>
                      <a:r>
                        <a:rPr lang="fr-FR" sz="1100" dirty="0">
                          <a:effectLst/>
                          <a:latin typeface="Calibri" panose="020F0502020204030204" pitchFamily="34" charset="0"/>
                          <a:ea typeface="Times New Roman" panose="02020603050405020304" pitchFamily="18" charset="0"/>
                          <a:cs typeface="Arial" panose="020B0604020202020204" pitchFamily="34" charset="0"/>
                        </a:rPr>
                        <a:t>1. Dribbling</a:t>
                      </a:r>
                      <a:r>
                        <a:rPr lang="fr-FR" sz="1100" baseline="0" dirty="0">
                          <a:effectLst/>
                          <a:latin typeface="Calibri" panose="020F0502020204030204" pitchFamily="34" charset="0"/>
                          <a:ea typeface="Times New Roman" panose="02020603050405020304" pitchFamily="18" charset="0"/>
                          <a:cs typeface="Arial" panose="020B0604020202020204" pitchFamily="34" charset="0"/>
                        </a:rPr>
                        <a:t> au pied entre les piquets.</a:t>
                      </a:r>
                      <a:endParaRPr lang="fr-FR" sz="900" dirty="0">
                        <a:effectLst/>
                        <a:latin typeface="Times New Roman" panose="02020603050405020304" pitchFamily="18" charset="0"/>
                        <a:ea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193485"/>
                  </a:ext>
                </a:extLst>
              </a:tr>
            </a:tbl>
          </a:graphicData>
        </a:graphic>
      </p:graphicFrame>
      <p:sp>
        <p:nvSpPr>
          <p:cNvPr id="19" name="Trapèze 10"/>
          <p:cNvSpPr/>
          <p:nvPr/>
        </p:nvSpPr>
        <p:spPr>
          <a:xfrm>
            <a:off x="923313" y="-4757"/>
            <a:ext cx="8595260" cy="405618"/>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JEUX IMAGÉS </a:t>
            </a:r>
          </a:p>
        </p:txBody>
      </p:sp>
      <p:grpSp>
        <p:nvGrpSpPr>
          <p:cNvPr id="17" name="Group 2"/>
          <p:cNvGrpSpPr>
            <a:grpSpLocks/>
          </p:cNvGrpSpPr>
          <p:nvPr/>
        </p:nvGrpSpPr>
        <p:grpSpPr bwMode="auto">
          <a:xfrm>
            <a:off x="6858433" y="1378901"/>
            <a:ext cx="2166419" cy="3772261"/>
            <a:chOff x="2177" y="5079"/>
            <a:chExt cx="6163" cy="9411"/>
          </a:xfrm>
        </p:grpSpPr>
        <p:sp>
          <p:nvSpPr>
            <p:cNvPr id="5163" name="Rectangle 3"/>
            <p:cNvSpPr>
              <a:spLocks noChangeArrowheads="1"/>
            </p:cNvSpPr>
            <p:nvPr/>
          </p:nvSpPr>
          <p:spPr bwMode="auto">
            <a:xfrm>
              <a:off x="2180" y="5079"/>
              <a:ext cx="6160" cy="9411"/>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fr-FR"/>
            </a:p>
          </p:txBody>
        </p:sp>
        <p:grpSp>
          <p:nvGrpSpPr>
            <p:cNvPr id="5164" name="Group 4"/>
            <p:cNvGrpSpPr>
              <a:grpSpLocks/>
            </p:cNvGrpSpPr>
            <p:nvPr/>
          </p:nvGrpSpPr>
          <p:grpSpPr bwMode="auto">
            <a:xfrm rot="274074">
              <a:off x="7665" y="5629"/>
              <a:ext cx="548" cy="549"/>
              <a:chOff x="7717" y="2497"/>
              <a:chExt cx="1580" cy="1620"/>
            </a:xfrm>
          </p:grpSpPr>
          <p:sp>
            <p:nvSpPr>
              <p:cNvPr id="3155" name="AutoShape 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4F81BD"/>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56" name="Oval 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7" name="AutoShape 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58" name="AutoShape 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5" name="Group 9"/>
            <p:cNvGrpSpPr>
              <a:grpSpLocks/>
            </p:cNvGrpSpPr>
            <p:nvPr/>
          </p:nvGrpSpPr>
          <p:grpSpPr bwMode="auto">
            <a:xfrm>
              <a:off x="3233" y="6026"/>
              <a:ext cx="547" cy="552"/>
              <a:chOff x="7717" y="2497"/>
              <a:chExt cx="1580" cy="1620"/>
            </a:xfrm>
          </p:grpSpPr>
          <p:sp>
            <p:nvSpPr>
              <p:cNvPr id="3151" name="AutoShape 1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52" name="Oval 1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53" name="AutoShape 1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54" name="AutoShape 1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6" name="Group 14"/>
            <p:cNvGrpSpPr>
              <a:grpSpLocks/>
            </p:cNvGrpSpPr>
            <p:nvPr/>
          </p:nvGrpSpPr>
          <p:grpSpPr bwMode="auto">
            <a:xfrm>
              <a:off x="3595" y="5168"/>
              <a:ext cx="547" cy="552"/>
              <a:chOff x="7717" y="2497"/>
              <a:chExt cx="1580" cy="1620"/>
            </a:xfrm>
          </p:grpSpPr>
          <p:sp>
            <p:nvSpPr>
              <p:cNvPr id="3147" name="AutoShape 1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48" name="Oval 1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9" name="AutoShape 1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50" name="AutoShape 1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7" name="Group 19"/>
            <p:cNvGrpSpPr>
              <a:grpSpLocks/>
            </p:cNvGrpSpPr>
            <p:nvPr/>
          </p:nvGrpSpPr>
          <p:grpSpPr bwMode="auto">
            <a:xfrm>
              <a:off x="2482" y="5208"/>
              <a:ext cx="547" cy="552"/>
              <a:chOff x="7717" y="2497"/>
              <a:chExt cx="1580" cy="1620"/>
            </a:xfrm>
          </p:grpSpPr>
          <p:sp>
            <p:nvSpPr>
              <p:cNvPr id="3143" name="AutoShape 2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44" name="Oval 2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5" name="AutoShape 2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46" name="AutoShape 2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8" name="Group 24"/>
            <p:cNvGrpSpPr>
              <a:grpSpLocks/>
            </p:cNvGrpSpPr>
            <p:nvPr/>
          </p:nvGrpSpPr>
          <p:grpSpPr bwMode="auto">
            <a:xfrm rot="304045">
              <a:off x="6185" y="5167"/>
              <a:ext cx="548" cy="550"/>
              <a:chOff x="7717" y="2497"/>
              <a:chExt cx="1580" cy="1620"/>
            </a:xfrm>
          </p:grpSpPr>
          <p:sp>
            <p:nvSpPr>
              <p:cNvPr id="3139" name="AutoShape 2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40" name="Oval 2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41" name="AutoShape 2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42" name="AutoShape 2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69" name="Group 29"/>
            <p:cNvGrpSpPr>
              <a:grpSpLocks/>
            </p:cNvGrpSpPr>
            <p:nvPr/>
          </p:nvGrpSpPr>
          <p:grpSpPr bwMode="auto">
            <a:xfrm>
              <a:off x="6619" y="5936"/>
              <a:ext cx="548" cy="550"/>
              <a:chOff x="7717" y="2497"/>
              <a:chExt cx="1580" cy="1620"/>
            </a:xfrm>
          </p:grpSpPr>
          <p:sp>
            <p:nvSpPr>
              <p:cNvPr id="3262" name="AutoShape 3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63" name="Oval 3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36" name="AutoShape 3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37" name="AutoShape 3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0" name="Group 34"/>
            <p:cNvGrpSpPr>
              <a:grpSpLocks/>
            </p:cNvGrpSpPr>
            <p:nvPr/>
          </p:nvGrpSpPr>
          <p:grpSpPr bwMode="auto">
            <a:xfrm rot="21908480">
              <a:off x="3048" y="5184"/>
              <a:ext cx="547" cy="552"/>
              <a:chOff x="7717" y="2497"/>
              <a:chExt cx="1580" cy="1620"/>
            </a:xfrm>
          </p:grpSpPr>
          <p:sp>
            <p:nvSpPr>
              <p:cNvPr id="3258" name="AutoShape 3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59" name="Oval 3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60" name="AutoShape 3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61" name="AutoShape 3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1" name="Group 39"/>
            <p:cNvGrpSpPr>
              <a:grpSpLocks/>
            </p:cNvGrpSpPr>
            <p:nvPr/>
          </p:nvGrpSpPr>
          <p:grpSpPr bwMode="auto">
            <a:xfrm>
              <a:off x="6731" y="5168"/>
              <a:ext cx="548" cy="549"/>
              <a:chOff x="7717" y="2497"/>
              <a:chExt cx="1580" cy="1620"/>
            </a:xfrm>
          </p:grpSpPr>
          <p:sp>
            <p:nvSpPr>
              <p:cNvPr id="3254" name="AutoShape 4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55" name="Oval 4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56" name="AutoShape 4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57" name="AutoShape 4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2" name="Group 44"/>
            <p:cNvGrpSpPr>
              <a:grpSpLocks/>
            </p:cNvGrpSpPr>
            <p:nvPr/>
          </p:nvGrpSpPr>
          <p:grpSpPr bwMode="auto">
            <a:xfrm>
              <a:off x="7241" y="5168"/>
              <a:ext cx="549" cy="550"/>
              <a:chOff x="7717" y="2497"/>
              <a:chExt cx="1580" cy="1620"/>
            </a:xfrm>
          </p:grpSpPr>
          <p:sp>
            <p:nvSpPr>
              <p:cNvPr id="3250" name="AutoShape 45"/>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51" name="Oval 46"/>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52" name="AutoShape 47"/>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53" name="AutoShape 48"/>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3" name="Group 49"/>
            <p:cNvGrpSpPr>
              <a:grpSpLocks/>
            </p:cNvGrpSpPr>
            <p:nvPr/>
          </p:nvGrpSpPr>
          <p:grpSpPr bwMode="auto">
            <a:xfrm>
              <a:off x="2519" y="9988"/>
              <a:ext cx="1564" cy="4502"/>
              <a:chOff x="2519" y="9988"/>
              <a:chExt cx="1564" cy="4502"/>
            </a:xfrm>
          </p:grpSpPr>
          <p:sp>
            <p:nvSpPr>
              <p:cNvPr id="3231" name="Rectangle 50"/>
              <p:cNvSpPr>
                <a:spLocks noChangeArrowheads="1"/>
              </p:cNvSpPr>
              <p:nvPr/>
            </p:nvSpPr>
            <p:spPr bwMode="auto">
              <a:xfrm>
                <a:off x="2686" y="12856"/>
                <a:ext cx="1357" cy="1076"/>
              </a:xfrm>
              <a:prstGeom prst="rect">
                <a:avLst/>
              </a:prstGeom>
              <a:solidFill>
                <a:srgbClr val="C2D69B"/>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32" name="AutoShape 51"/>
              <p:cNvSpPr>
                <a:spLocks noChangeArrowheads="1"/>
              </p:cNvSpPr>
              <p:nvPr/>
            </p:nvSpPr>
            <p:spPr bwMode="auto">
              <a:xfrm>
                <a:off x="3822" y="13696"/>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3233" name="Group 52"/>
              <p:cNvGrpSpPr>
                <a:grpSpLocks/>
              </p:cNvGrpSpPr>
              <p:nvPr/>
            </p:nvGrpSpPr>
            <p:grpSpPr bwMode="auto">
              <a:xfrm rot="12592374">
                <a:off x="2519" y="13941"/>
                <a:ext cx="549" cy="549"/>
                <a:chOff x="7717" y="2497"/>
                <a:chExt cx="1580" cy="1620"/>
              </a:xfrm>
            </p:grpSpPr>
            <p:sp>
              <p:nvSpPr>
                <p:cNvPr id="3244" name="AutoShape 53"/>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45" name="Oval 54"/>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48" name="AutoShape 55"/>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49" name="AutoShape 56"/>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3234" name="Rectangle 57"/>
              <p:cNvSpPr>
                <a:spLocks noChangeArrowheads="1"/>
              </p:cNvSpPr>
              <p:nvPr/>
            </p:nvSpPr>
            <p:spPr bwMode="auto">
              <a:xfrm>
                <a:off x="2725" y="10405"/>
                <a:ext cx="1358" cy="2276"/>
              </a:xfrm>
              <a:prstGeom prst="rect">
                <a:avLst/>
              </a:prstGeom>
              <a:solidFill>
                <a:srgbClr val="C2D69B"/>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3235" name="Group 58"/>
              <p:cNvGrpSpPr>
                <a:grpSpLocks/>
              </p:cNvGrpSpPr>
              <p:nvPr/>
            </p:nvGrpSpPr>
            <p:grpSpPr bwMode="auto">
              <a:xfrm>
                <a:off x="3031" y="9988"/>
                <a:ext cx="413" cy="910"/>
                <a:chOff x="5010" y="8535"/>
                <a:chExt cx="415" cy="863"/>
              </a:xfrm>
            </p:grpSpPr>
            <p:sp>
              <p:nvSpPr>
                <p:cNvPr id="3243" name="AutoShape 59"/>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3132" name="AutoShape 60"/>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grpSp>
            <p:nvGrpSpPr>
              <p:cNvPr id="3236" name="Group 61"/>
              <p:cNvGrpSpPr>
                <a:grpSpLocks/>
              </p:cNvGrpSpPr>
              <p:nvPr/>
            </p:nvGrpSpPr>
            <p:grpSpPr bwMode="auto">
              <a:xfrm>
                <a:off x="3645" y="10747"/>
                <a:ext cx="413" cy="910"/>
                <a:chOff x="5010" y="8535"/>
                <a:chExt cx="415" cy="863"/>
              </a:xfrm>
            </p:grpSpPr>
            <p:sp>
              <p:nvSpPr>
                <p:cNvPr id="3242" name="AutoShape 62"/>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3135" name="AutoShape 63"/>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grpSp>
            <p:nvGrpSpPr>
              <p:cNvPr id="3237" name="Group 64"/>
              <p:cNvGrpSpPr>
                <a:grpSpLocks/>
              </p:cNvGrpSpPr>
              <p:nvPr/>
            </p:nvGrpSpPr>
            <p:grpSpPr bwMode="auto">
              <a:xfrm>
                <a:off x="2808" y="11505"/>
                <a:ext cx="413" cy="911"/>
                <a:chOff x="5010" y="8535"/>
                <a:chExt cx="415" cy="863"/>
              </a:xfrm>
            </p:grpSpPr>
            <p:sp>
              <p:nvSpPr>
                <p:cNvPr id="3241" name="AutoShape 65"/>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3138" name="AutoShape 66"/>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sp>
            <p:nvSpPr>
              <p:cNvPr id="3238" name="AutoShape 67"/>
              <p:cNvSpPr>
                <a:spLocks noChangeArrowheads="1"/>
              </p:cNvSpPr>
              <p:nvPr/>
            </p:nvSpPr>
            <p:spPr bwMode="auto">
              <a:xfrm>
                <a:off x="2686" y="13714"/>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39" name="AutoShape 68"/>
              <p:cNvSpPr>
                <a:spLocks noChangeArrowheads="1"/>
              </p:cNvSpPr>
              <p:nvPr/>
            </p:nvSpPr>
            <p:spPr bwMode="auto">
              <a:xfrm>
                <a:off x="3822" y="12856"/>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40" name="AutoShape 69"/>
              <p:cNvSpPr>
                <a:spLocks noChangeArrowheads="1"/>
              </p:cNvSpPr>
              <p:nvPr/>
            </p:nvSpPr>
            <p:spPr bwMode="auto">
              <a:xfrm>
                <a:off x="2615" y="12856"/>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4" name="Group 70"/>
            <p:cNvGrpSpPr>
              <a:grpSpLocks/>
            </p:cNvGrpSpPr>
            <p:nvPr/>
          </p:nvGrpSpPr>
          <p:grpSpPr bwMode="auto">
            <a:xfrm>
              <a:off x="6227" y="6195"/>
              <a:ext cx="1309" cy="2332"/>
              <a:chOff x="6227" y="6195"/>
              <a:chExt cx="1309" cy="2332"/>
            </a:xfrm>
          </p:grpSpPr>
          <p:grpSp>
            <p:nvGrpSpPr>
              <p:cNvPr id="3212" name="Group 71"/>
              <p:cNvGrpSpPr>
                <a:grpSpLocks/>
              </p:cNvGrpSpPr>
              <p:nvPr/>
            </p:nvGrpSpPr>
            <p:grpSpPr bwMode="auto">
              <a:xfrm>
                <a:off x="6231" y="6649"/>
                <a:ext cx="1305" cy="1878"/>
                <a:chOff x="5349" y="5868"/>
                <a:chExt cx="995" cy="1552"/>
              </a:xfrm>
            </p:grpSpPr>
            <p:sp>
              <p:nvSpPr>
                <p:cNvPr id="3226" name="Rectangle 72"/>
                <p:cNvSpPr>
                  <a:spLocks noChangeArrowheads="1"/>
                </p:cNvSpPr>
                <p:nvPr/>
              </p:nvSpPr>
              <p:spPr bwMode="auto">
                <a:xfrm>
                  <a:off x="5349" y="5868"/>
                  <a:ext cx="995" cy="1552"/>
                </a:xfrm>
                <a:prstGeom prst="rect">
                  <a:avLst/>
                </a:prstGeom>
                <a:solidFill>
                  <a:srgbClr val="C2D69B"/>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27" name="AutoShape 73"/>
                <p:cNvSpPr>
                  <a:spLocks noChangeArrowheads="1"/>
                </p:cNvSpPr>
                <p:nvPr/>
              </p:nvSpPr>
              <p:spPr bwMode="auto">
                <a:xfrm>
                  <a:off x="5842" y="594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28" name="AutoShape 74"/>
                <p:cNvSpPr>
                  <a:spLocks noChangeArrowheads="1"/>
                </p:cNvSpPr>
                <p:nvPr/>
              </p:nvSpPr>
              <p:spPr bwMode="auto">
                <a:xfrm>
                  <a:off x="5482" y="630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29" name="AutoShape 75"/>
                <p:cNvSpPr>
                  <a:spLocks noChangeArrowheads="1"/>
                </p:cNvSpPr>
                <p:nvPr/>
              </p:nvSpPr>
              <p:spPr bwMode="auto">
                <a:xfrm>
                  <a:off x="5873" y="657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30" name="AutoShape 76"/>
                <p:cNvSpPr>
                  <a:spLocks noChangeArrowheads="1"/>
                </p:cNvSpPr>
                <p:nvPr/>
              </p:nvSpPr>
              <p:spPr bwMode="auto">
                <a:xfrm>
                  <a:off x="5505" y="693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213" name="Group 77"/>
              <p:cNvGrpSpPr>
                <a:grpSpLocks/>
              </p:cNvGrpSpPr>
              <p:nvPr/>
            </p:nvGrpSpPr>
            <p:grpSpPr bwMode="auto">
              <a:xfrm>
                <a:off x="6227" y="6195"/>
                <a:ext cx="236" cy="436"/>
                <a:chOff x="3757" y="3577"/>
                <a:chExt cx="2160" cy="2880"/>
              </a:xfrm>
            </p:grpSpPr>
            <p:sp>
              <p:nvSpPr>
                <p:cNvPr id="3222"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23"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24"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25"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214" name="Group 82"/>
              <p:cNvGrpSpPr>
                <a:grpSpLocks/>
              </p:cNvGrpSpPr>
              <p:nvPr/>
            </p:nvGrpSpPr>
            <p:grpSpPr bwMode="auto">
              <a:xfrm>
                <a:off x="7247" y="6195"/>
                <a:ext cx="237" cy="436"/>
                <a:chOff x="3757" y="3577"/>
                <a:chExt cx="2160" cy="2880"/>
              </a:xfrm>
            </p:grpSpPr>
            <p:sp>
              <p:nvSpPr>
                <p:cNvPr id="3218"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19"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20"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21"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3215" name="Freeform 87"/>
              <p:cNvSpPr>
                <a:spLocks/>
              </p:cNvSpPr>
              <p:nvPr/>
            </p:nvSpPr>
            <p:spPr bwMode="auto">
              <a:xfrm>
                <a:off x="6586" y="6851"/>
                <a:ext cx="515" cy="483"/>
              </a:xfrm>
              <a:custGeom>
                <a:avLst/>
                <a:gdLst>
                  <a:gd name="T0" fmla="*/ 392 w 392"/>
                  <a:gd name="T1" fmla="*/ 57 h 399"/>
                  <a:gd name="T2" fmla="*/ 56 w 392"/>
                  <a:gd name="T3" fmla="*/ 57 h 399"/>
                  <a:gd name="T4" fmla="*/ 56 w 392"/>
                  <a:gd name="T5" fmla="*/ 399 h 399"/>
                </a:gdLst>
                <a:ahLst/>
                <a:cxnLst>
                  <a:cxn ang="0">
                    <a:pos x="T0" y="T1"/>
                  </a:cxn>
                  <a:cxn ang="0">
                    <a:pos x="T2" y="T3"/>
                  </a:cxn>
                  <a:cxn ang="0">
                    <a:pos x="T4" y="T5"/>
                  </a:cxn>
                </a:cxnLst>
                <a:rect l="0" t="0" r="r" b="b"/>
                <a:pathLst>
                  <a:path w="392" h="399">
                    <a:moveTo>
                      <a:pt x="392" y="57"/>
                    </a:moveTo>
                    <a:cubicBezTo>
                      <a:pt x="252" y="28"/>
                      <a:pt x="112" y="0"/>
                      <a:pt x="56" y="57"/>
                    </a:cubicBezTo>
                    <a:cubicBezTo>
                      <a:pt x="0" y="114"/>
                      <a:pt x="28" y="256"/>
                      <a:pt x="56" y="399"/>
                    </a:cubicBezTo>
                  </a:path>
                </a:pathLst>
              </a:custGeom>
              <a:noFill/>
              <a:ln w="19050"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16" name="Freeform 88"/>
              <p:cNvSpPr>
                <a:spLocks/>
              </p:cNvSpPr>
              <p:nvPr/>
            </p:nvSpPr>
            <p:spPr bwMode="auto">
              <a:xfrm>
                <a:off x="6727" y="7272"/>
                <a:ext cx="451" cy="493"/>
              </a:xfrm>
              <a:custGeom>
                <a:avLst/>
                <a:gdLst>
                  <a:gd name="T0" fmla="*/ 0 w 344"/>
                  <a:gd name="T1" fmla="*/ 102 h 407"/>
                  <a:gd name="T2" fmla="*/ 276 w 344"/>
                  <a:gd name="T3" fmla="*/ 51 h 407"/>
                  <a:gd name="T4" fmla="*/ 344 w 344"/>
                  <a:gd name="T5" fmla="*/ 407 h 407"/>
                </a:gdLst>
                <a:ahLst/>
                <a:cxnLst>
                  <a:cxn ang="0">
                    <a:pos x="T0" y="T1"/>
                  </a:cxn>
                  <a:cxn ang="0">
                    <a:pos x="T2" y="T3"/>
                  </a:cxn>
                  <a:cxn ang="0">
                    <a:pos x="T4" y="T5"/>
                  </a:cxn>
                </a:cxnLst>
                <a:rect l="0" t="0" r="r" b="b"/>
                <a:pathLst>
                  <a:path w="344" h="407">
                    <a:moveTo>
                      <a:pt x="0" y="102"/>
                    </a:moveTo>
                    <a:cubicBezTo>
                      <a:pt x="109" y="51"/>
                      <a:pt x="219" y="0"/>
                      <a:pt x="276" y="51"/>
                    </a:cubicBezTo>
                    <a:cubicBezTo>
                      <a:pt x="333" y="102"/>
                      <a:pt x="338" y="254"/>
                      <a:pt x="344" y="407"/>
                    </a:cubicBezTo>
                  </a:path>
                </a:pathLst>
              </a:custGeom>
              <a:noFill/>
              <a:ln w="19050"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17" name="Freeform 89"/>
              <p:cNvSpPr>
                <a:spLocks/>
              </p:cNvSpPr>
              <p:nvPr/>
            </p:nvSpPr>
            <p:spPr bwMode="auto">
              <a:xfrm>
                <a:off x="6619" y="7703"/>
                <a:ext cx="470" cy="431"/>
              </a:xfrm>
              <a:custGeom>
                <a:avLst/>
                <a:gdLst>
                  <a:gd name="T0" fmla="*/ 358 w 358"/>
                  <a:gd name="T1" fmla="*/ 51 h 356"/>
                  <a:gd name="T2" fmla="*/ 54 w 358"/>
                  <a:gd name="T3" fmla="*/ 51 h 356"/>
                  <a:gd name="T4" fmla="*/ 31 w 358"/>
                  <a:gd name="T5" fmla="*/ 356 h 356"/>
                </a:gdLst>
                <a:ahLst/>
                <a:cxnLst>
                  <a:cxn ang="0">
                    <a:pos x="T0" y="T1"/>
                  </a:cxn>
                  <a:cxn ang="0">
                    <a:pos x="T2" y="T3"/>
                  </a:cxn>
                  <a:cxn ang="0">
                    <a:pos x="T4" y="T5"/>
                  </a:cxn>
                </a:cxnLst>
                <a:rect l="0" t="0" r="r" b="b"/>
                <a:pathLst>
                  <a:path w="358" h="356">
                    <a:moveTo>
                      <a:pt x="358" y="51"/>
                    </a:moveTo>
                    <a:cubicBezTo>
                      <a:pt x="233" y="25"/>
                      <a:pt x="108" y="0"/>
                      <a:pt x="54" y="51"/>
                    </a:cubicBezTo>
                    <a:cubicBezTo>
                      <a:pt x="0" y="102"/>
                      <a:pt x="31" y="305"/>
                      <a:pt x="31" y="356"/>
                    </a:cubicBezTo>
                  </a:path>
                </a:pathLst>
              </a:custGeom>
              <a:noFill/>
              <a:ln w="19050"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5175" name="Freeform 90"/>
            <p:cNvSpPr>
              <a:spLocks/>
            </p:cNvSpPr>
            <p:nvPr/>
          </p:nvSpPr>
          <p:spPr bwMode="auto">
            <a:xfrm>
              <a:off x="2654" y="10467"/>
              <a:ext cx="1591" cy="3110"/>
            </a:xfrm>
            <a:custGeom>
              <a:avLst/>
              <a:gdLst>
                <a:gd name="T0" fmla="*/ 580 w 1213"/>
                <a:gd name="T1" fmla="*/ 0 h 2570"/>
                <a:gd name="T2" fmla="*/ 150 w 1213"/>
                <a:gd name="T3" fmla="*/ 231 h 2570"/>
                <a:gd name="T4" fmla="*/ 250 w 1213"/>
                <a:gd name="T5" fmla="*/ 551 h 2570"/>
                <a:gd name="T6" fmla="*/ 691 w 1213"/>
                <a:gd name="T7" fmla="*/ 584 h 2570"/>
                <a:gd name="T8" fmla="*/ 1082 w 1213"/>
                <a:gd name="T9" fmla="*/ 779 h 2570"/>
                <a:gd name="T10" fmla="*/ 1184 w 1213"/>
                <a:gd name="T11" fmla="*/ 1020 h 2570"/>
                <a:gd name="T12" fmla="*/ 909 w 1213"/>
                <a:gd name="T13" fmla="*/ 1182 h 2570"/>
                <a:gd name="T14" fmla="*/ 305 w 1213"/>
                <a:gd name="T15" fmla="*/ 1303 h 2570"/>
                <a:gd name="T16" fmla="*/ 54 w 1213"/>
                <a:gd name="T17" fmla="*/ 1517 h 2570"/>
                <a:gd name="T18" fmla="*/ 92 w 1213"/>
                <a:gd name="T19" fmla="*/ 1837 h 2570"/>
                <a:gd name="T20" fmla="*/ 604 w 1213"/>
                <a:gd name="T21" fmla="*/ 2199 h 2570"/>
                <a:gd name="T22" fmla="*/ 604 w 1213"/>
                <a:gd name="T23" fmla="*/ 2570 h 2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3" h="2570">
                  <a:moveTo>
                    <a:pt x="580" y="0"/>
                  </a:moveTo>
                  <a:cubicBezTo>
                    <a:pt x="392" y="69"/>
                    <a:pt x="205" y="139"/>
                    <a:pt x="150" y="231"/>
                  </a:cubicBezTo>
                  <a:cubicBezTo>
                    <a:pt x="95" y="323"/>
                    <a:pt x="160" y="492"/>
                    <a:pt x="250" y="551"/>
                  </a:cubicBezTo>
                  <a:cubicBezTo>
                    <a:pt x="340" y="610"/>
                    <a:pt x="552" y="546"/>
                    <a:pt x="691" y="584"/>
                  </a:cubicBezTo>
                  <a:cubicBezTo>
                    <a:pt x="830" y="622"/>
                    <a:pt x="1000" y="706"/>
                    <a:pt x="1082" y="779"/>
                  </a:cubicBezTo>
                  <a:cubicBezTo>
                    <a:pt x="1164" y="852"/>
                    <a:pt x="1213" y="953"/>
                    <a:pt x="1184" y="1020"/>
                  </a:cubicBezTo>
                  <a:cubicBezTo>
                    <a:pt x="1155" y="1087"/>
                    <a:pt x="1055" y="1135"/>
                    <a:pt x="909" y="1182"/>
                  </a:cubicBezTo>
                  <a:cubicBezTo>
                    <a:pt x="763" y="1229"/>
                    <a:pt x="447" y="1247"/>
                    <a:pt x="305" y="1303"/>
                  </a:cubicBezTo>
                  <a:cubicBezTo>
                    <a:pt x="163" y="1359"/>
                    <a:pt x="89" y="1428"/>
                    <a:pt x="54" y="1517"/>
                  </a:cubicBezTo>
                  <a:cubicBezTo>
                    <a:pt x="19" y="1606"/>
                    <a:pt x="0" y="1723"/>
                    <a:pt x="92" y="1837"/>
                  </a:cubicBezTo>
                  <a:cubicBezTo>
                    <a:pt x="184" y="1951"/>
                    <a:pt x="519" y="2077"/>
                    <a:pt x="604" y="2199"/>
                  </a:cubicBezTo>
                  <a:cubicBezTo>
                    <a:pt x="689" y="2321"/>
                    <a:pt x="646" y="2445"/>
                    <a:pt x="604" y="2570"/>
                  </a:cubicBezTo>
                </a:path>
              </a:pathLst>
            </a:custGeom>
            <a:noFill/>
            <a:ln w="19050"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176" name="Group 91"/>
            <p:cNvGrpSpPr>
              <a:grpSpLocks/>
            </p:cNvGrpSpPr>
            <p:nvPr/>
          </p:nvGrpSpPr>
          <p:grpSpPr bwMode="auto">
            <a:xfrm rot="274074">
              <a:off x="2177" y="5760"/>
              <a:ext cx="548" cy="550"/>
              <a:chOff x="7717" y="2497"/>
              <a:chExt cx="1580" cy="1620"/>
            </a:xfrm>
          </p:grpSpPr>
          <p:sp>
            <p:nvSpPr>
              <p:cNvPr id="3208" name="AutoShape 92"/>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4F81BD"/>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09" name="Oval 93"/>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10" name="AutoShape 94"/>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11" name="AutoShape 95"/>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77" name="Group 96"/>
            <p:cNvGrpSpPr>
              <a:grpSpLocks/>
            </p:cNvGrpSpPr>
            <p:nvPr/>
          </p:nvGrpSpPr>
          <p:grpSpPr bwMode="auto">
            <a:xfrm>
              <a:off x="5823" y="9939"/>
              <a:ext cx="2114" cy="4529"/>
              <a:chOff x="5823" y="9939"/>
              <a:chExt cx="2114" cy="4529"/>
            </a:xfrm>
          </p:grpSpPr>
          <p:grpSp>
            <p:nvGrpSpPr>
              <p:cNvPr id="5234" name="Group 97"/>
              <p:cNvGrpSpPr>
                <a:grpSpLocks/>
              </p:cNvGrpSpPr>
              <p:nvPr/>
            </p:nvGrpSpPr>
            <p:grpSpPr bwMode="auto">
              <a:xfrm rot="9476364">
                <a:off x="7390" y="13916"/>
                <a:ext cx="547" cy="552"/>
                <a:chOff x="7717" y="2497"/>
                <a:chExt cx="1580" cy="1620"/>
              </a:xfrm>
            </p:grpSpPr>
            <p:sp>
              <p:nvSpPr>
                <p:cNvPr id="3204" name="AutoShape 98"/>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05" name="Oval 99"/>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06" name="AutoShape 100"/>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07" name="AutoShape 101"/>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5235" name="Rectangle 102"/>
              <p:cNvSpPr>
                <a:spLocks noChangeArrowheads="1"/>
              </p:cNvSpPr>
              <p:nvPr/>
            </p:nvSpPr>
            <p:spPr bwMode="auto">
              <a:xfrm>
                <a:off x="6231" y="10405"/>
                <a:ext cx="1357" cy="2276"/>
              </a:xfrm>
              <a:prstGeom prst="rect">
                <a:avLst/>
              </a:prstGeom>
              <a:solidFill>
                <a:srgbClr val="C2D69B"/>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5236" name="Group 103"/>
              <p:cNvGrpSpPr>
                <a:grpSpLocks/>
              </p:cNvGrpSpPr>
              <p:nvPr/>
            </p:nvGrpSpPr>
            <p:grpSpPr bwMode="auto">
              <a:xfrm>
                <a:off x="6537" y="9988"/>
                <a:ext cx="413" cy="910"/>
                <a:chOff x="5010" y="8535"/>
                <a:chExt cx="415" cy="863"/>
              </a:xfrm>
            </p:grpSpPr>
            <p:sp>
              <p:nvSpPr>
                <p:cNvPr id="3203" name="AutoShape 104"/>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3177" name="AutoShape 105"/>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grpSp>
            <p:nvGrpSpPr>
              <p:cNvPr id="5237" name="Group 106"/>
              <p:cNvGrpSpPr>
                <a:grpSpLocks/>
              </p:cNvGrpSpPr>
              <p:nvPr/>
            </p:nvGrpSpPr>
            <p:grpSpPr bwMode="auto">
              <a:xfrm>
                <a:off x="7150" y="10747"/>
                <a:ext cx="414" cy="910"/>
                <a:chOff x="5010" y="8535"/>
                <a:chExt cx="415" cy="863"/>
              </a:xfrm>
            </p:grpSpPr>
            <p:sp>
              <p:nvSpPr>
                <p:cNvPr id="3202" name="AutoShape 107"/>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3180" name="AutoShape 108"/>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grpSp>
            <p:nvGrpSpPr>
              <p:cNvPr id="5238" name="Group 109"/>
              <p:cNvGrpSpPr>
                <a:grpSpLocks/>
              </p:cNvGrpSpPr>
              <p:nvPr/>
            </p:nvGrpSpPr>
            <p:grpSpPr bwMode="auto">
              <a:xfrm>
                <a:off x="6314" y="11505"/>
                <a:ext cx="413" cy="911"/>
                <a:chOff x="5010" y="8535"/>
                <a:chExt cx="415" cy="863"/>
              </a:xfrm>
            </p:grpSpPr>
            <p:sp>
              <p:nvSpPr>
                <p:cNvPr id="3201" name="AutoShape 110"/>
                <p:cNvSpPr>
                  <a:spLocks noChangeArrowheads="1"/>
                </p:cNvSpPr>
                <p:nvPr/>
              </p:nvSpPr>
              <p:spPr bwMode="auto">
                <a:xfrm>
                  <a:off x="5010" y="9255"/>
                  <a:ext cx="415" cy="143"/>
                </a:xfrm>
                <a:prstGeom prst="triangle">
                  <a:avLst>
                    <a:gd name="adj" fmla="val 50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cxnSp>
              <p:nvCxnSpPr>
                <p:cNvPr id="3183" name="AutoShape 111"/>
                <p:cNvCxnSpPr>
                  <a:cxnSpLocks noChangeShapeType="1"/>
                </p:cNvCxnSpPr>
                <p:nvPr/>
              </p:nvCxnSpPr>
              <p:spPr bwMode="auto">
                <a:xfrm flipV="1">
                  <a:off x="5213" y="8535"/>
                  <a:ext cx="0" cy="72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sp>
            <p:nvSpPr>
              <p:cNvPr id="5239" name="Rectangle 112"/>
              <p:cNvSpPr>
                <a:spLocks noChangeArrowheads="1"/>
              </p:cNvSpPr>
              <p:nvPr/>
            </p:nvSpPr>
            <p:spPr bwMode="auto">
              <a:xfrm>
                <a:off x="6206" y="12856"/>
                <a:ext cx="1358" cy="1076"/>
              </a:xfrm>
              <a:prstGeom prst="rect">
                <a:avLst/>
              </a:prstGeom>
              <a:solidFill>
                <a:srgbClr val="C2D69B"/>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40" name="AutoShape 113"/>
              <p:cNvSpPr>
                <a:spLocks noChangeArrowheads="1"/>
              </p:cNvSpPr>
              <p:nvPr/>
            </p:nvSpPr>
            <p:spPr bwMode="auto">
              <a:xfrm>
                <a:off x="6167" y="12856"/>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1" name="AutoShape 114"/>
              <p:cNvSpPr>
                <a:spLocks noChangeArrowheads="1"/>
              </p:cNvSpPr>
              <p:nvPr/>
            </p:nvSpPr>
            <p:spPr bwMode="auto">
              <a:xfrm>
                <a:off x="7363" y="12856"/>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2" name="AutoShape 115"/>
              <p:cNvSpPr>
                <a:spLocks noChangeArrowheads="1"/>
              </p:cNvSpPr>
              <p:nvPr/>
            </p:nvSpPr>
            <p:spPr bwMode="auto">
              <a:xfrm>
                <a:off x="6135" y="13714"/>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3" name="AutoShape 116"/>
              <p:cNvSpPr>
                <a:spLocks noChangeArrowheads="1"/>
              </p:cNvSpPr>
              <p:nvPr/>
            </p:nvSpPr>
            <p:spPr bwMode="auto">
              <a:xfrm>
                <a:off x="7363" y="13714"/>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CC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4" name="Freeform 117"/>
              <p:cNvSpPr>
                <a:spLocks/>
              </p:cNvSpPr>
              <p:nvPr/>
            </p:nvSpPr>
            <p:spPr bwMode="auto">
              <a:xfrm>
                <a:off x="5823" y="9939"/>
                <a:ext cx="1967" cy="3585"/>
              </a:xfrm>
              <a:custGeom>
                <a:avLst/>
                <a:gdLst>
                  <a:gd name="T0" fmla="*/ 0 w 1500"/>
                  <a:gd name="T1" fmla="*/ 0 h 2962"/>
                  <a:gd name="T2" fmla="*/ 544 w 1500"/>
                  <a:gd name="T3" fmla="*/ 323 h 2962"/>
                  <a:gd name="T4" fmla="*/ 418 w 1500"/>
                  <a:gd name="T5" fmla="*/ 660 h 2962"/>
                  <a:gd name="T6" fmla="*/ 661 w 1500"/>
                  <a:gd name="T7" fmla="*/ 1106 h 2962"/>
                  <a:gd name="T8" fmla="*/ 1078 w 1500"/>
                  <a:gd name="T9" fmla="*/ 1074 h 2962"/>
                  <a:gd name="T10" fmla="*/ 1445 w 1500"/>
                  <a:gd name="T11" fmla="*/ 1186 h 2962"/>
                  <a:gd name="T12" fmla="*/ 1393 w 1500"/>
                  <a:gd name="T13" fmla="*/ 1596 h 2962"/>
                  <a:gd name="T14" fmla="*/ 804 w 1500"/>
                  <a:gd name="T15" fmla="*/ 1759 h 2962"/>
                  <a:gd name="T16" fmla="*/ 332 w 1500"/>
                  <a:gd name="T17" fmla="*/ 1878 h 2962"/>
                  <a:gd name="T18" fmla="*/ 207 w 1500"/>
                  <a:gd name="T19" fmla="*/ 2145 h 2962"/>
                  <a:gd name="T20" fmla="*/ 465 w 1500"/>
                  <a:gd name="T21" fmla="*/ 2297 h 2962"/>
                  <a:gd name="T22" fmla="*/ 851 w 1500"/>
                  <a:gd name="T23" fmla="*/ 2561 h 2962"/>
                  <a:gd name="T24" fmla="*/ 870 w 1500"/>
                  <a:gd name="T25" fmla="*/ 2962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0" h="2962">
                    <a:moveTo>
                      <a:pt x="0" y="0"/>
                    </a:moveTo>
                    <a:cubicBezTo>
                      <a:pt x="237" y="106"/>
                      <a:pt x="474" y="213"/>
                      <a:pt x="544" y="323"/>
                    </a:cubicBezTo>
                    <a:cubicBezTo>
                      <a:pt x="614" y="433"/>
                      <a:pt x="399" y="530"/>
                      <a:pt x="418" y="660"/>
                    </a:cubicBezTo>
                    <a:cubicBezTo>
                      <a:pt x="437" y="790"/>
                      <a:pt x="551" y="1037"/>
                      <a:pt x="661" y="1106"/>
                    </a:cubicBezTo>
                    <a:cubicBezTo>
                      <a:pt x="771" y="1175"/>
                      <a:pt x="947" y="1061"/>
                      <a:pt x="1078" y="1074"/>
                    </a:cubicBezTo>
                    <a:cubicBezTo>
                      <a:pt x="1209" y="1087"/>
                      <a:pt x="1393" y="1099"/>
                      <a:pt x="1445" y="1186"/>
                    </a:cubicBezTo>
                    <a:cubicBezTo>
                      <a:pt x="1497" y="1273"/>
                      <a:pt x="1500" y="1501"/>
                      <a:pt x="1393" y="1596"/>
                    </a:cubicBezTo>
                    <a:cubicBezTo>
                      <a:pt x="1286" y="1691"/>
                      <a:pt x="981" y="1712"/>
                      <a:pt x="804" y="1759"/>
                    </a:cubicBezTo>
                    <a:cubicBezTo>
                      <a:pt x="627" y="1806"/>
                      <a:pt x="431" y="1814"/>
                      <a:pt x="332" y="1878"/>
                    </a:cubicBezTo>
                    <a:cubicBezTo>
                      <a:pt x="233" y="1942"/>
                      <a:pt x="185" y="2075"/>
                      <a:pt x="207" y="2145"/>
                    </a:cubicBezTo>
                    <a:cubicBezTo>
                      <a:pt x="229" y="2215"/>
                      <a:pt x="358" y="2228"/>
                      <a:pt x="465" y="2297"/>
                    </a:cubicBezTo>
                    <a:cubicBezTo>
                      <a:pt x="572" y="2366"/>
                      <a:pt x="784" y="2450"/>
                      <a:pt x="851" y="2561"/>
                    </a:cubicBezTo>
                    <a:cubicBezTo>
                      <a:pt x="918" y="2672"/>
                      <a:pt x="894" y="2817"/>
                      <a:pt x="870" y="2962"/>
                    </a:cubicBezTo>
                  </a:path>
                </a:pathLst>
              </a:custGeom>
              <a:noFill/>
              <a:ln w="19050"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245" name="Group 118"/>
              <p:cNvGrpSpPr>
                <a:grpSpLocks/>
              </p:cNvGrpSpPr>
              <p:nvPr/>
            </p:nvGrpSpPr>
            <p:grpSpPr bwMode="auto">
              <a:xfrm flipH="1">
                <a:off x="6436" y="13361"/>
                <a:ext cx="335" cy="216"/>
                <a:chOff x="6561" y="2704"/>
                <a:chExt cx="1620" cy="900"/>
              </a:xfrm>
            </p:grpSpPr>
            <p:sp>
              <p:nvSpPr>
                <p:cNvPr id="5246" name="Oval 119"/>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47" name="Freeform 120"/>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00" name="Freeform 121"/>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178" name="Group 122"/>
            <p:cNvGrpSpPr>
              <a:grpSpLocks/>
            </p:cNvGrpSpPr>
            <p:nvPr/>
          </p:nvGrpSpPr>
          <p:grpSpPr bwMode="auto">
            <a:xfrm>
              <a:off x="2851" y="6213"/>
              <a:ext cx="1397" cy="2314"/>
              <a:chOff x="2851" y="6213"/>
              <a:chExt cx="1397" cy="2314"/>
            </a:xfrm>
          </p:grpSpPr>
          <p:grpSp>
            <p:nvGrpSpPr>
              <p:cNvPr id="5206" name="Group 123"/>
              <p:cNvGrpSpPr>
                <a:grpSpLocks/>
              </p:cNvGrpSpPr>
              <p:nvPr/>
            </p:nvGrpSpPr>
            <p:grpSpPr bwMode="auto">
              <a:xfrm>
                <a:off x="2851" y="6649"/>
                <a:ext cx="1305" cy="1878"/>
                <a:chOff x="2851" y="6649"/>
                <a:chExt cx="1305" cy="1878"/>
              </a:xfrm>
            </p:grpSpPr>
            <p:grpSp>
              <p:nvGrpSpPr>
                <p:cNvPr id="5221" name="Group 124"/>
                <p:cNvGrpSpPr>
                  <a:grpSpLocks/>
                </p:cNvGrpSpPr>
                <p:nvPr/>
              </p:nvGrpSpPr>
              <p:grpSpPr bwMode="auto">
                <a:xfrm>
                  <a:off x="2851" y="6649"/>
                  <a:ext cx="1305" cy="1878"/>
                  <a:chOff x="5349" y="5868"/>
                  <a:chExt cx="995" cy="1552"/>
                </a:xfrm>
              </p:grpSpPr>
              <p:sp>
                <p:nvSpPr>
                  <p:cNvPr id="5229" name="Rectangle 125"/>
                  <p:cNvSpPr>
                    <a:spLocks noChangeArrowheads="1"/>
                  </p:cNvSpPr>
                  <p:nvPr/>
                </p:nvSpPr>
                <p:spPr bwMode="auto">
                  <a:xfrm>
                    <a:off x="5349" y="5868"/>
                    <a:ext cx="995" cy="1552"/>
                  </a:xfrm>
                  <a:prstGeom prst="rect">
                    <a:avLst/>
                  </a:prstGeom>
                  <a:solidFill>
                    <a:srgbClr val="C2D69B"/>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30" name="AutoShape 126"/>
                  <p:cNvSpPr>
                    <a:spLocks noChangeArrowheads="1"/>
                  </p:cNvSpPr>
                  <p:nvPr/>
                </p:nvSpPr>
                <p:spPr bwMode="auto">
                  <a:xfrm>
                    <a:off x="5842" y="594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1" name="AutoShape 127"/>
                  <p:cNvSpPr>
                    <a:spLocks noChangeArrowheads="1"/>
                  </p:cNvSpPr>
                  <p:nvPr/>
                </p:nvSpPr>
                <p:spPr bwMode="auto">
                  <a:xfrm>
                    <a:off x="5482" y="630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2" name="AutoShape 128"/>
                  <p:cNvSpPr>
                    <a:spLocks noChangeArrowheads="1"/>
                  </p:cNvSpPr>
                  <p:nvPr/>
                </p:nvSpPr>
                <p:spPr bwMode="auto">
                  <a:xfrm>
                    <a:off x="5873" y="657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33" name="AutoShape 129"/>
                  <p:cNvSpPr>
                    <a:spLocks noChangeArrowheads="1"/>
                  </p:cNvSpPr>
                  <p:nvPr/>
                </p:nvSpPr>
                <p:spPr bwMode="auto">
                  <a:xfrm>
                    <a:off x="5505" y="6934"/>
                    <a:ext cx="360" cy="360"/>
                  </a:xfrm>
                  <a:custGeom>
                    <a:avLst/>
                    <a:gdLst>
                      <a:gd name="G0" fmla="+- 1800 0 0"/>
                      <a:gd name="G1" fmla="+- 21600 0 1800"/>
                      <a:gd name="G2" fmla="+- 21600 0 18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 y="10800"/>
                        </a:moveTo>
                        <a:cubicBezTo>
                          <a:pt x="1800" y="15771"/>
                          <a:pt x="5829" y="19800"/>
                          <a:pt x="10800" y="19800"/>
                        </a:cubicBezTo>
                        <a:cubicBezTo>
                          <a:pt x="15771" y="19800"/>
                          <a:pt x="19800" y="15771"/>
                          <a:pt x="19800" y="10800"/>
                        </a:cubicBezTo>
                        <a:cubicBezTo>
                          <a:pt x="19800" y="5829"/>
                          <a:pt x="15771" y="1800"/>
                          <a:pt x="10800" y="1800"/>
                        </a:cubicBezTo>
                        <a:cubicBezTo>
                          <a:pt x="5829" y="1800"/>
                          <a:pt x="1800" y="5829"/>
                          <a:pt x="1800" y="10800"/>
                        </a:cubicBezTo>
                        <a:close/>
                      </a:path>
                    </a:pathLst>
                  </a:custGeom>
                  <a:solidFill>
                    <a:srgbClr val="0000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22" name="Group 130"/>
                <p:cNvGrpSpPr>
                  <a:grpSpLocks/>
                </p:cNvGrpSpPr>
                <p:nvPr/>
              </p:nvGrpSpPr>
              <p:grpSpPr bwMode="auto">
                <a:xfrm rot="18737640">
                  <a:off x="3057" y="7761"/>
                  <a:ext cx="504" cy="598"/>
                  <a:chOff x="7717" y="2497"/>
                  <a:chExt cx="1580" cy="1620"/>
                </a:xfrm>
              </p:grpSpPr>
              <p:sp>
                <p:nvSpPr>
                  <p:cNvPr id="5225" name="AutoShape 131"/>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CC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6" name="Oval 132"/>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27" name="AutoShape 133"/>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8" name="AutoShape 134"/>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5223" name="Freeform 135"/>
                <p:cNvSpPr>
                  <a:spLocks/>
                </p:cNvSpPr>
                <p:nvPr/>
              </p:nvSpPr>
              <p:spPr bwMode="auto">
                <a:xfrm>
                  <a:off x="3233" y="6920"/>
                  <a:ext cx="543" cy="414"/>
                </a:xfrm>
                <a:custGeom>
                  <a:avLst/>
                  <a:gdLst>
                    <a:gd name="T0" fmla="*/ 426 w 433"/>
                    <a:gd name="T1" fmla="*/ 0 h 393"/>
                    <a:gd name="T2" fmla="*/ 362 w 433"/>
                    <a:gd name="T3" fmla="*/ 305 h 393"/>
                    <a:gd name="T4" fmla="*/ 0 w 433"/>
                    <a:gd name="T5" fmla="*/ 393 h 393"/>
                  </a:gdLst>
                  <a:ahLst/>
                  <a:cxnLst>
                    <a:cxn ang="0">
                      <a:pos x="T0" y="T1"/>
                    </a:cxn>
                    <a:cxn ang="0">
                      <a:pos x="T2" y="T3"/>
                    </a:cxn>
                    <a:cxn ang="0">
                      <a:pos x="T4" y="T5"/>
                    </a:cxn>
                  </a:cxnLst>
                  <a:rect l="0" t="0" r="r" b="b"/>
                  <a:pathLst>
                    <a:path w="433" h="393">
                      <a:moveTo>
                        <a:pt x="426" y="0"/>
                      </a:moveTo>
                      <a:cubicBezTo>
                        <a:pt x="429" y="120"/>
                        <a:pt x="433" y="240"/>
                        <a:pt x="362" y="305"/>
                      </a:cubicBezTo>
                      <a:cubicBezTo>
                        <a:pt x="291" y="370"/>
                        <a:pt x="145" y="381"/>
                        <a:pt x="0" y="393"/>
                      </a:cubicBezTo>
                    </a:path>
                  </a:pathLst>
                </a:custGeom>
                <a:noFill/>
                <a:ln w="19050"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24" name="Freeform 136"/>
                <p:cNvSpPr>
                  <a:spLocks/>
                </p:cNvSpPr>
                <p:nvPr/>
              </p:nvSpPr>
              <p:spPr bwMode="auto">
                <a:xfrm>
                  <a:off x="3364" y="7503"/>
                  <a:ext cx="403" cy="305"/>
                </a:xfrm>
                <a:custGeom>
                  <a:avLst/>
                  <a:gdLst>
                    <a:gd name="T0" fmla="*/ 0 w 307"/>
                    <a:gd name="T1" fmla="*/ 0 h 252"/>
                    <a:gd name="T2" fmla="*/ 60 w 307"/>
                    <a:gd name="T3" fmla="*/ 216 h 252"/>
                    <a:gd name="T4" fmla="*/ 307 w 307"/>
                    <a:gd name="T5" fmla="*/ 216 h 252"/>
                  </a:gdLst>
                  <a:ahLst/>
                  <a:cxnLst>
                    <a:cxn ang="0">
                      <a:pos x="T0" y="T1"/>
                    </a:cxn>
                    <a:cxn ang="0">
                      <a:pos x="T2" y="T3"/>
                    </a:cxn>
                    <a:cxn ang="0">
                      <a:pos x="T4" y="T5"/>
                    </a:cxn>
                  </a:cxnLst>
                  <a:rect l="0" t="0" r="r" b="b"/>
                  <a:pathLst>
                    <a:path w="307" h="252">
                      <a:moveTo>
                        <a:pt x="0" y="0"/>
                      </a:moveTo>
                      <a:cubicBezTo>
                        <a:pt x="4" y="90"/>
                        <a:pt x="9" y="180"/>
                        <a:pt x="60" y="216"/>
                      </a:cubicBezTo>
                      <a:cubicBezTo>
                        <a:pt x="111" y="252"/>
                        <a:pt x="209" y="234"/>
                        <a:pt x="307" y="216"/>
                      </a:cubicBezTo>
                    </a:path>
                  </a:pathLst>
                </a:custGeom>
                <a:noFill/>
                <a:ln w="19050" cap="rnd">
                  <a:solidFill>
                    <a:srgbClr val="000000"/>
                  </a:solidFill>
                  <a:prstDash val="sysDot"/>
                  <a:round/>
                  <a:headEn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5207" name="Group 137"/>
              <p:cNvGrpSpPr>
                <a:grpSpLocks/>
              </p:cNvGrpSpPr>
              <p:nvPr/>
            </p:nvGrpSpPr>
            <p:grpSpPr bwMode="auto">
              <a:xfrm>
                <a:off x="2851" y="6213"/>
                <a:ext cx="236" cy="436"/>
                <a:chOff x="3757" y="3577"/>
                <a:chExt cx="2160" cy="2880"/>
              </a:xfrm>
            </p:grpSpPr>
            <p:sp>
              <p:nvSpPr>
                <p:cNvPr id="5213"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4"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9"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20"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08" name="Group 142"/>
              <p:cNvGrpSpPr>
                <a:grpSpLocks/>
              </p:cNvGrpSpPr>
              <p:nvPr/>
            </p:nvGrpSpPr>
            <p:grpSpPr bwMode="auto">
              <a:xfrm>
                <a:off x="4012" y="6213"/>
                <a:ext cx="236" cy="436"/>
                <a:chOff x="3757" y="3577"/>
                <a:chExt cx="2160" cy="2880"/>
              </a:xfrm>
            </p:grpSpPr>
            <p:sp>
              <p:nvSpPr>
                <p:cNvPr id="5209" name="Pyr1"/>
                <p:cNvSpPr>
                  <a:spLocks noEditPoints="1" noChangeArrowheads="1"/>
                </p:cNvSpPr>
                <p:nvPr/>
              </p:nvSpPr>
              <p:spPr bwMode="auto">
                <a:xfrm>
                  <a:off x="4598" y="3577"/>
                  <a:ext cx="484" cy="63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0" name="Pyr2"/>
                <p:cNvSpPr>
                  <a:spLocks noEditPoints="1" noChangeArrowheads="1"/>
                </p:cNvSpPr>
                <p:nvPr/>
              </p:nvSpPr>
              <p:spPr bwMode="auto">
                <a:xfrm>
                  <a:off x="4317" y="4215"/>
                  <a:ext cx="1042" cy="749"/>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1" name="Pyr3"/>
                <p:cNvSpPr>
                  <a:spLocks noEditPoints="1" noChangeArrowheads="1"/>
                </p:cNvSpPr>
                <p:nvPr/>
              </p:nvSpPr>
              <p:spPr bwMode="auto">
                <a:xfrm>
                  <a:off x="4040" y="4964"/>
                  <a:ext cx="1597" cy="748"/>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12" name="Pyr4"/>
                <p:cNvSpPr>
                  <a:spLocks noEditPoints="1" noChangeArrowheads="1"/>
                </p:cNvSpPr>
                <p:nvPr/>
              </p:nvSpPr>
              <p:spPr bwMode="auto">
                <a:xfrm>
                  <a:off x="3757" y="5708"/>
                  <a:ext cx="2160" cy="749"/>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6600"/>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grpSp>
          <p:nvGrpSpPr>
            <p:cNvPr id="5179" name="Group 147"/>
            <p:cNvGrpSpPr>
              <a:grpSpLocks/>
            </p:cNvGrpSpPr>
            <p:nvPr/>
          </p:nvGrpSpPr>
          <p:grpSpPr bwMode="auto">
            <a:xfrm>
              <a:off x="3776" y="8309"/>
              <a:ext cx="2914" cy="2096"/>
              <a:chOff x="3776" y="8309"/>
              <a:chExt cx="2914" cy="2096"/>
            </a:xfrm>
          </p:grpSpPr>
          <p:sp>
            <p:nvSpPr>
              <p:cNvPr id="5180" name="Rectangle 148"/>
              <p:cNvSpPr>
                <a:spLocks noChangeArrowheads="1"/>
              </p:cNvSpPr>
              <p:nvPr/>
            </p:nvSpPr>
            <p:spPr bwMode="auto">
              <a:xfrm>
                <a:off x="4181" y="8527"/>
                <a:ext cx="1973" cy="1878"/>
              </a:xfrm>
              <a:prstGeom prst="rect">
                <a:avLst/>
              </a:prstGeom>
              <a:solidFill>
                <a:srgbClr val="C2D69B"/>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81" name="AutoShape 149"/>
              <p:cNvSpPr>
                <a:spLocks noChangeArrowheads="1"/>
              </p:cNvSpPr>
              <p:nvPr/>
            </p:nvSpPr>
            <p:spPr bwMode="auto">
              <a:xfrm>
                <a:off x="4084" y="8509"/>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82" name="AutoShape 150"/>
              <p:cNvSpPr>
                <a:spLocks noChangeArrowheads="1"/>
              </p:cNvSpPr>
              <p:nvPr/>
            </p:nvSpPr>
            <p:spPr bwMode="auto">
              <a:xfrm>
                <a:off x="4114" y="10169"/>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83" name="AutoShape 151"/>
              <p:cNvSpPr>
                <a:spLocks noChangeArrowheads="1"/>
              </p:cNvSpPr>
              <p:nvPr/>
            </p:nvSpPr>
            <p:spPr bwMode="auto">
              <a:xfrm>
                <a:off x="5948" y="8509"/>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84" name="AutoShape 152"/>
              <p:cNvSpPr>
                <a:spLocks noChangeArrowheads="1"/>
              </p:cNvSpPr>
              <p:nvPr/>
            </p:nvSpPr>
            <p:spPr bwMode="auto">
              <a:xfrm>
                <a:off x="5948" y="10169"/>
                <a:ext cx="236" cy="218"/>
              </a:xfrm>
              <a:custGeom>
                <a:avLst/>
                <a:gdLst>
                  <a:gd name="G0" fmla="+- 9415 0 0"/>
                  <a:gd name="G1" fmla="+- 21600 0 9415"/>
                  <a:gd name="G2" fmla="+- 21600 0 941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15" y="10800"/>
                    </a:moveTo>
                    <a:cubicBezTo>
                      <a:pt x="9415" y="11565"/>
                      <a:pt x="10035" y="12185"/>
                      <a:pt x="10800" y="12185"/>
                    </a:cubicBezTo>
                    <a:cubicBezTo>
                      <a:pt x="11565" y="12185"/>
                      <a:pt x="12185" y="11565"/>
                      <a:pt x="12185" y="10800"/>
                    </a:cubicBezTo>
                    <a:cubicBezTo>
                      <a:pt x="12185" y="10035"/>
                      <a:pt x="11565" y="9415"/>
                      <a:pt x="10800" y="9415"/>
                    </a:cubicBezTo>
                    <a:cubicBezTo>
                      <a:pt x="10035" y="9415"/>
                      <a:pt x="9415" y="10035"/>
                      <a:pt x="9415" y="10800"/>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nvGrpSpPr>
              <p:cNvPr id="5185" name="Group 153"/>
              <p:cNvGrpSpPr>
                <a:grpSpLocks/>
              </p:cNvGrpSpPr>
              <p:nvPr/>
            </p:nvGrpSpPr>
            <p:grpSpPr bwMode="auto">
              <a:xfrm flipH="1">
                <a:off x="5393" y="9598"/>
                <a:ext cx="336" cy="217"/>
                <a:chOff x="6561" y="2704"/>
                <a:chExt cx="1620" cy="900"/>
              </a:xfrm>
            </p:grpSpPr>
            <p:sp>
              <p:nvSpPr>
                <p:cNvPr id="5203" name="Oval 154"/>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04" name="Freeform 155"/>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05" name="Freeform 156"/>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86" name="Group 157"/>
              <p:cNvGrpSpPr>
                <a:grpSpLocks/>
              </p:cNvGrpSpPr>
              <p:nvPr/>
            </p:nvGrpSpPr>
            <p:grpSpPr bwMode="auto">
              <a:xfrm flipH="1">
                <a:off x="5393" y="8897"/>
                <a:ext cx="336" cy="217"/>
                <a:chOff x="6561" y="2704"/>
                <a:chExt cx="1620" cy="900"/>
              </a:xfrm>
            </p:grpSpPr>
            <p:sp>
              <p:nvSpPr>
                <p:cNvPr id="5200" name="Oval 158"/>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01" name="Freeform 159"/>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02" name="Freeform 160"/>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87" name="Group 161"/>
              <p:cNvGrpSpPr>
                <a:grpSpLocks/>
              </p:cNvGrpSpPr>
              <p:nvPr/>
            </p:nvGrpSpPr>
            <p:grpSpPr bwMode="auto">
              <a:xfrm flipH="1">
                <a:off x="4399" y="9801"/>
                <a:ext cx="336" cy="217"/>
                <a:chOff x="6561" y="2704"/>
                <a:chExt cx="1620" cy="900"/>
              </a:xfrm>
            </p:grpSpPr>
            <p:sp>
              <p:nvSpPr>
                <p:cNvPr id="5197" name="Oval 162"/>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8" name="Freeform 163"/>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9" name="Freeform 164"/>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88" name="Group 165"/>
              <p:cNvGrpSpPr>
                <a:grpSpLocks/>
              </p:cNvGrpSpPr>
              <p:nvPr/>
            </p:nvGrpSpPr>
            <p:grpSpPr bwMode="auto">
              <a:xfrm flipH="1">
                <a:off x="4801" y="9305"/>
                <a:ext cx="336" cy="217"/>
                <a:chOff x="6561" y="2704"/>
                <a:chExt cx="1620" cy="900"/>
              </a:xfrm>
            </p:grpSpPr>
            <p:sp>
              <p:nvSpPr>
                <p:cNvPr id="5194" name="Oval 166"/>
                <p:cNvSpPr>
                  <a:spLocks noChangeArrowheads="1"/>
                </p:cNvSpPr>
                <p:nvPr/>
              </p:nvSpPr>
              <p:spPr bwMode="auto">
                <a:xfrm>
                  <a:off x="6561" y="2704"/>
                  <a:ext cx="1620" cy="900"/>
                </a:xfrm>
                <a:prstGeom prst="ellipse">
                  <a:avLst/>
                </a:prstGeom>
                <a:solidFill>
                  <a:srgbClr val="E36C0A"/>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5" name="Freeform 167"/>
                <p:cNvSpPr>
                  <a:spLocks/>
                </p:cNvSpPr>
                <p:nvPr/>
              </p:nvSpPr>
              <p:spPr bwMode="auto">
                <a:xfrm>
                  <a:off x="7823" y="2794"/>
                  <a:ext cx="1" cy="752"/>
                </a:xfrm>
                <a:custGeom>
                  <a:avLst/>
                  <a:gdLst>
                    <a:gd name="T0" fmla="*/ 0 w 1"/>
                    <a:gd name="T1" fmla="*/ 0 h 752"/>
                    <a:gd name="T2" fmla="*/ 0 w 1"/>
                    <a:gd name="T3" fmla="*/ 752 h 752"/>
                  </a:gdLst>
                  <a:ahLst/>
                  <a:cxnLst>
                    <a:cxn ang="0">
                      <a:pos x="T0" y="T1"/>
                    </a:cxn>
                    <a:cxn ang="0">
                      <a:pos x="T2" y="T3"/>
                    </a:cxn>
                  </a:cxnLst>
                  <a:rect l="0" t="0" r="r" b="b"/>
                  <a:pathLst>
                    <a:path w="1" h="752">
                      <a:moveTo>
                        <a:pt x="0" y="0"/>
                      </a:moveTo>
                      <a:lnTo>
                        <a:pt x="0" y="752"/>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6" name="Freeform 168"/>
                <p:cNvSpPr>
                  <a:spLocks/>
                </p:cNvSpPr>
                <p:nvPr/>
              </p:nvSpPr>
              <p:spPr bwMode="auto">
                <a:xfrm>
                  <a:off x="6921" y="2794"/>
                  <a:ext cx="1" cy="774"/>
                </a:xfrm>
                <a:custGeom>
                  <a:avLst/>
                  <a:gdLst>
                    <a:gd name="T0" fmla="*/ 0 w 1"/>
                    <a:gd name="T1" fmla="*/ 0 h 774"/>
                    <a:gd name="T2" fmla="*/ 0 w 1"/>
                    <a:gd name="T3" fmla="*/ 774 h 774"/>
                  </a:gdLst>
                  <a:ahLst/>
                  <a:cxnLst>
                    <a:cxn ang="0">
                      <a:pos x="T0" y="T1"/>
                    </a:cxn>
                    <a:cxn ang="0">
                      <a:pos x="T2" y="T3"/>
                    </a:cxn>
                  </a:cxnLst>
                  <a:rect l="0" t="0" r="r" b="b"/>
                  <a:pathLst>
                    <a:path w="1" h="774">
                      <a:moveTo>
                        <a:pt x="0" y="0"/>
                      </a:moveTo>
                      <a:lnTo>
                        <a:pt x="0" y="774"/>
                      </a:lnTo>
                    </a:path>
                  </a:pathLst>
                </a:custGeom>
                <a:solidFill>
                  <a:srgbClr val="FFA2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189" name="Group 169"/>
              <p:cNvGrpSpPr>
                <a:grpSpLocks/>
              </p:cNvGrpSpPr>
              <p:nvPr/>
            </p:nvGrpSpPr>
            <p:grpSpPr bwMode="auto">
              <a:xfrm rot="1912306">
                <a:off x="5457" y="9305"/>
                <a:ext cx="548" cy="549"/>
                <a:chOff x="7717" y="2497"/>
                <a:chExt cx="1580" cy="1620"/>
              </a:xfrm>
            </p:grpSpPr>
            <p:sp>
              <p:nvSpPr>
                <p:cNvPr id="5190" name="AutoShape 170"/>
                <p:cNvSpPr>
                  <a:spLocks noChangeArrowheads="1"/>
                </p:cNvSpPr>
                <p:nvPr/>
              </p:nvSpPr>
              <p:spPr bwMode="auto">
                <a:xfrm>
                  <a:off x="7717" y="2497"/>
                  <a:ext cx="1580" cy="16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00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91" name="Oval 171"/>
                <p:cNvSpPr>
                  <a:spLocks noChangeArrowheads="1"/>
                </p:cNvSpPr>
                <p:nvPr/>
              </p:nvSpPr>
              <p:spPr bwMode="auto">
                <a:xfrm>
                  <a:off x="8112" y="2902"/>
                  <a:ext cx="790" cy="810"/>
                </a:xfrm>
                <a:prstGeom prst="ellipse">
                  <a:avLst/>
                </a:prstGeom>
                <a:solidFill>
                  <a:srgbClr val="FFFFFF"/>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92" name="AutoShape 172"/>
                <p:cNvSpPr>
                  <a:spLocks noChangeArrowheads="1"/>
                </p:cNvSpPr>
                <p:nvPr/>
              </p:nvSpPr>
              <p:spPr bwMode="auto">
                <a:xfrm>
                  <a:off x="7717"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193" name="AutoShape 173"/>
                <p:cNvSpPr>
                  <a:spLocks noChangeArrowheads="1"/>
                </p:cNvSpPr>
                <p:nvPr/>
              </p:nvSpPr>
              <p:spPr bwMode="auto">
                <a:xfrm>
                  <a:off x="8902" y="3307"/>
                  <a:ext cx="395" cy="40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3246" name="AutoShape 174"/>
              <p:cNvCxnSpPr>
                <a:cxnSpLocks noChangeShapeType="1"/>
              </p:cNvCxnSpPr>
              <p:nvPr/>
            </p:nvCxnSpPr>
            <p:spPr bwMode="auto">
              <a:xfrm flipH="1">
                <a:off x="5898" y="8527"/>
                <a:ext cx="792" cy="778"/>
              </a:xfrm>
              <a:prstGeom prst="straightConnector1">
                <a:avLst/>
              </a:prstGeom>
              <a:noFill/>
              <a:ln w="19050" cap="rnd">
                <a:solidFill>
                  <a:srgbClr val="000000"/>
                </a:solidFill>
                <a:prstDash val="sysDot"/>
                <a:round/>
                <a:headEnd/>
                <a:tailEnd type="arrow" w="med" len="med"/>
              </a:ln>
              <a:extLst>
                <a:ext uri="{909E8E84-426E-40DD-AFC4-6F175D3DCCD1}">
                  <a14:hiddenFill xmlns:a14="http://schemas.microsoft.com/office/drawing/2010/main">
                    <a:noFill/>
                  </a14:hiddenFill>
                </a:ext>
              </a:extLst>
            </p:spPr>
          </p:cxnSp>
          <p:cxnSp>
            <p:nvCxnSpPr>
              <p:cNvPr id="3247" name="AutoShape 175"/>
              <p:cNvCxnSpPr>
                <a:cxnSpLocks noChangeShapeType="1"/>
              </p:cNvCxnSpPr>
              <p:nvPr/>
            </p:nvCxnSpPr>
            <p:spPr bwMode="auto">
              <a:xfrm>
                <a:off x="3776" y="8309"/>
                <a:ext cx="595" cy="996"/>
              </a:xfrm>
              <a:prstGeom prst="straightConnector1">
                <a:avLst/>
              </a:prstGeom>
              <a:noFill/>
              <a:ln w="19050" cap="rnd">
                <a:solidFill>
                  <a:srgbClr val="000000"/>
                </a:solidFill>
                <a:prstDash val="sysDot"/>
                <a:round/>
                <a:headEnd/>
                <a:tailEnd type="arrow" w="med" len="med"/>
              </a:ln>
              <a:extLst>
                <a:ext uri="{909E8E84-426E-40DD-AFC4-6F175D3DCCD1}">
                  <a14:hiddenFill xmlns:a14="http://schemas.microsoft.com/office/drawing/2010/main">
                    <a:noFill/>
                  </a14:hiddenFill>
                </a:ext>
              </a:extLst>
            </p:spPr>
          </p:cxnSp>
        </p:grpSp>
      </p:grpSp>
      <p:sp>
        <p:nvSpPr>
          <p:cNvPr id="190" name="Parallélogramme 189"/>
          <p:cNvSpPr/>
          <p:nvPr/>
        </p:nvSpPr>
        <p:spPr>
          <a:xfrm>
            <a:off x="817230" y="394533"/>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Chasse aux trésors </a:t>
            </a:r>
          </a:p>
        </p:txBody>
      </p:sp>
    </p:spTree>
    <p:extLst>
      <p:ext uri="{BB962C8B-B14F-4D97-AF65-F5344CB8AC3E}">
        <p14:creationId xmlns:p14="http://schemas.microsoft.com/office/powerpoint/2010/main" val="3424939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èze 10"/>
          <p:cNvSpPr/>
          <p:nvPr/>
        </p:nvSpPr>
        <p:spPr>
          <a:xfrm>
            <a:off x="-171026" y="2849078"/>
            <a:ext cx="9486053" cy="88757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RESSOURCES ÉDUCATEURS</a:t>
            </a:r>
          </a:p>
        </p:txBody>
      </p:sp>
      <p:grpSp>
        <p:nvGrpSpPr>
          <p:cNvPr id="8" name="Groupe 7"/>
          <p:cNvGrpSpPr/>
          <p:nvPr/>
        </p:nvGrpSpPr>
        <p:grpSpPr>
          <a:xfrm>
            <a:off x="353465" y="1145406"/>
            <a:ext cx="3096669" cy="0"/>
            <a:chOff x="121939" y="1530127"/>
            <a:chExt cx="7809277" cy="3763767"/>
          </a:xfrm>
        </p:grpSpPr>
        <p:sp>
          <p:nvSpPr>
            <p:cNvPr id="9" name="Ellipse 8"/>
            <p:cNvSpPr/>
            <p:nvPr/>
          </p:nvSpPr>
          <p:spPr>
            <a:xfrm>
              <a:off x="4050455" y="1594554"/>
              <a:ext cx="3880761" cy="3699340"/>
            </a:xfrm>
            <a:prstGeom prst="ellipse">
              <a:avLst/>
            </a:prstGeom>
            <a:solidFill>
              <a:srgbClr val="14A8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435" y="1843255"/>
              <a:ext cx="2635379" cy="2635379"/>
            </a:xfrm>
            <a:prstGeom prst="rect">
              <a:avLst/>
            </a:prstGeom>
          </p:spPr>
        </p:pic>
        <p:sp>
          <p:nvSpPr>
            <p:cNvPr id="11" name="ZoneTexte 10"/>
            <p:cNvSpPr txBox="1"/>
            <p:nvPr/>
          </p:nvSpPr>
          <p:spPr>
            <a:xfrm>
              <a:off x="121939" y="1530127"/>
              <a:ext cx="2770741" cy="0"/>
            </a:xfrm>
            <a:prstGeom prst="rect">
              <a:avLst/>
            </a:prstGeom>
            <a:noFill/>
          </p:spPr>
          <p:txBody>
            <a:bodyPr wrap="square" rtlCol="0">
              <a:spAutoFit/>
            </a:bodyPr>
            <a:lstStyle/>
            <a:p>
              <a:r>
                <a:rPr lang="fr-FR" sz="4400" b="1" dirty="0">
                  <a:solidFill>
                    <a:schemeClr val="bg1"/>
                  </a:solidFill>
                </a:rPr>
                <a:t>U8</a:t>
              </a:r>
            </a:p>
          </p:txBody>
        </p:sp>
      </p:grpSp>
    </p:spTree>
    <p:extLst>
      <p:ext uri="{BB962C8B-B14F-4D97-AF65-F5344CB8AC3E}">
        <p14:creationId xmlns:p14="http://schemas.microsoft.com/office/powerpoint/2010/main" val="2382684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èze 10"/>
          <p:cNvSpPr/>
          <p:nvPr/>
        </p:nvSpPr>
        <p:spPr>
          <a:xfrm>
            <a:off x="958464" y="-10742"/>
            <a:ext cx="8284688" cy="408618"/>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OUTILS PÉDAGOGIQUES</a:t>
            </a:r>
          </a:p>
        </p:txBody>
      </p:sp>
      <p:sp>
        <p:nvSpPr>
          <p:cNvPr id="3" name="Parallélogramme 2"/>
          <p:cNvSpPr/>
          <p:nvPr/>
        </p:nvSpPr>
        <p:spPr>
          <a:xfrm>
            <a:off x="837830" y="397878"/>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site « Formation.ffr.fr »</a:t>
            </a:r>
          </a:p>
        </p:txBody>
      </p:sp>
      <p:sp>
        <p:nvSpPr>
          <p:cNvPr id="5" name="Rectangle 4"/>
          <p:cNvSpPr/>
          <p:nvPr/>
        </p:nvSpPr>
        <p:spPr>
          <a:xfrm>
            <a:off x="289190" y="890273"/>
            <a:ext cx="8405322" cy="1200329"/>
          </a:xfrm>
          <a:prstGeom prst="rect">
            <a:avLst/>
          </a:prstGeom>
        </p:spPr>
        <p:txBody>
          <a:bodyPr wrap="square">
            <a:spAutoFit/>
          </a:bodyPr>
          <a:lstStyle/>
          <a:p>
            <a:pPr algn="ctr"/>
            <a:r>
              <a:rPr lang="fr-FR" b="1" dirty="0">
                <a:solidFill>
                  <a:srgbClr val="02528A"/>
                </a:solidFill>
                <a:latin typeface="+mj-lt"/>
              </a:rPr>
              <a:t>Le site « Formation.ffr.fr » </a:t>
            </a:r>
            <a:r>
              <a:rPr lang="fr-FR" dirty="0">
                <a:latin typeface="+mj-lt"/>
              </a:rPr>
              <a:t>ne cesse d’évoluer et propose à tous une bibliothèque</a:t>
            </a:r>
          </a:p>
          <a:p>
            <a:pPr algn="ctr"/>
            <a:r>
              <a:rPr lang="fr-FR" dirty="0">
                <a:latin typeface="+mj-lt"/>
              </a:rPr>
              <a:t>ainsi qu’une vidéothèque en ligne regroupant plusieurs types de contenus</a:t>
            </a:r>
          </a:p>
          <a:p>
            <a:pPr algn="ctr"/>
            <a:r>
              <a:rPr lang="fr-FR" dirty="0">
                <a:latin typeface="+mj-lt"/>
              </a:rPr>
              <a:t>tels que des ateliers en fonction de la catégorie d’âge, des vidéos de situations</a:t>
            </a:r>
          </a:p>
          <a:p>
            <a:pPr algn="ctr"/>
            <a:r>
              <a:rPr lang="fr-FR" dirty="0">
                <a:latin typeface="+mj-lt"/>
              </a:rPr>
              <a:t>d’échauffements ou encore de préparation physique spécifique.</a:t>
            </a:r>
          </a:p>
        </p:txBody>
      </p:sp>
      <p:pic>
        <p:nvPicPr>
          <p:cNvPr id="6" name="Imag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6202"/>
            <a:ext cx="9144000" cy="3163154"/>
          </a:xfrm>
          <a:prstGeom prst="rect">
            <a:avLst/>
          </a:prstGeom>
        </p:spPr>
      </p:pic>
      <p:cxnSp>
        <p:nvCxnSpPr>
          <p:cNvPr id="8" name="Connecteur droit avec flèche 7"/>
          <p:cNvCxnSpPr/>
          <p:nvPr/>
        </p:nvCxnSpPr>
        <p:spPr>
          <a:xfrm>
            <a:off x="4572000" y="2107935"/>
            <a:ext cx="0" cy="423512"/>
          </a:xfrm>
          <a:prstGeom prst="straightConnector1">
            <a:avLst/>
          </a:prstGeom>
          <a:ln>
            <a:solidFill>
              <a:srgbClr val="2A4A83"/>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557459" y="2534437"/>
            <a:ext cx="2029082" cy="369332"/>
          </a:xfrm>
          <a:prstGeom prst="rect">
            <a:avLst/>
          </a:prstGeom>
          <a:noFill/>
        </p:spPr>
        <p:txBody>
          <a:bodyPr wrap="none" rtlCol="0">
            <a:spAutoFit/>
          </a:bodyPr>
          <a:lstStyle/>
          <a:p>
            <a:r>
              <a:rPr lang="fr-FR" dirty="0">
                <a:solidFill>
                  <a:srgbClr val="2A4A83"/>
                </a:solidFill>
              </a:rPr>
              <a:t>Cliquer sur la photo</a:t>
            </a:r>
          </a:p>
        </p:txBody>
      </p:sp>
    </p:spTree>
    <p:extLst>
      <p:ext uri="{BB962C8B-B14F-4D97-AF65-F5344CB8AC3E}">
        <p14:creationId xmlns:p14="http://schemas.microsoft.com/office/powerpoint/2010/main" val="31012549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arallélogramme 36"/>
          <p:cNvSpPr/>
          <p:nvPr/>
        </p:nvSpPr>
        <p:spPr>
          <a:xfrm>
            <a:off x="2435671" y="383630"/>
            <a:ext cx="4836055" cy="360043"/>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brevets </a:t>
            </a:r>
          </a:p>
        </p:txBody>
      </p:sp>
      <p:sp>
        <p:nvSpPr>
          <p:cNvPr id="41" name="Trapèze 10"/>
          <p:cNvSpPr/>
          <p:nvPr/>
        </p:nvSpPr>
        <p:spPr>
          <a:xfrm>
            <a:off x="2435671" y="0"/>
            <a:ext cx="6719133" cy="383630"/>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LES FORMATIONS FÉDÉRALES</a:t>
            </a:r>
          </a:p>
        </p:txBody>
      </p:sp>
      <p:sp>
        <p:nvSpPr>
          <p:cNvPr id="2" name="ZoneTexte 1"/>
          <p:cNvSpPr txBox="1"/>
          <p:nvPr/>
        </p:nvSpPr>
        <p:spPr>
          <a:xfrm>
            <a:off x="2734416" y="2375355"/>
            <a:ext cx="4054956" cy="369332"/>
          </a:xfrm>
          <a:prstGeom prst="rect">
            <a:avLst/>
          </a:prstGeom>
          <a:noFill/>
        </p:spPr>
        <p:txBody>
          <a:bodyPr wrap="none" rtlCol="0">
            <a:spAutoFit/>
          </a:bodyPr>
          <a:lstStyle/>
          <a:p>
            <a:r>
              <a:rPr lang="fr-FR" i="1" dirty="0">
                <a:solidFill>
                  <a:srgbClr val="2A4A83"/>
                </a:solidFill>
                <a:latin typeface="+mj-lt"/>
              </a:rPr>
              <a:t>Brevet Fédéral « Découverte – Initiation »</a:t>
            </a:r>
          </a:p>
        </p:txBody>
      </p:sp>
      <p:sp>
        <p:nvSpPr>
          <p:cNvPr id="3" name="ZoneTexte 2"/>
          <p:cNvSpPr txBox="1"/>
          <p:nvPr/>
        </p:nvSpPr>
        <p:spPr>
          <a:xfrm>
            <a:off x="2945334" y="1212784"/>
            <a:ext cx="6025413" cy="738664"/>
          </a:xfrm>
          <a:prstGeom prst="rect">
            <a:avLst/>
          </a:prstGeom>
          <a:noFill/>
        </p:spPr>
        <p:txBody>
          <a:bodyPr wrap="square" rtlCol="0">
            <a:spAutoFit/>
          </a:bodyPr>
          <a:lstStyle/>
          <a:p>
            <a:pPr algn="ctr"/>
            <a:r>
              <a:rPr lang="fr-FR" sz="2400" b="1" dirty="0">
                <a:solidFill>
                  <a:srgbClr val="2A4A83"/>
                </a:solidFill>
                <a:latin typeface="+mj-lt"/>
              </a:rPr>
              <a:t>3</a:t>
            </a:r>
            <a:r>
              <a:rPr lang="fr-FR" sz="2400" dirty="0">
                <a:solidFill>
                  <a:schemeClr val="accent5">
                    <a:lumMod val="75000"/>
                  </a:schemeClr>
                </a:solidFill>
                <a:latin typeface="+mj-lt"/>
              </a:rPr>
              <a:t> </a:t>
            </a:r>
            <a:r>
              <a:rPr lang="fr-FR" dirty="0">
                <a:latin typeface="+mj-lt"/>
              </a:rPr>
              <a:t>brevets composent la filière de formation ciblant quatre publics bien différenciés : </a:t>
            </a:r>
          </a:p>
        </p:txBody>
      </p:sp>
      <p:sp>
        <p:nvSpPr>
          <p:cNvPr id="5" name="Rectangle 4"/>
          <p:cNvSpPr/>
          <p:nvPr/>
        </p:nvSpPr>
        <p:spPr>
          <a:xfrm>
            <a:off x="2734416" y="3323123"/>
            <a:ext cx="3441520" cy="369332"/>
          </a:xfrm>
          <a:prstGeom prst="rect">
            <a:avLst/>
          </a:prstGeom>
          <a:noFill/>
        </p:spPr>
        <p:txBody>
          <a:bodyPr wrap="none" rtlCol="0">
            <a:spAutoFit/>
          </a:bodyPr>
          <a:lstStyle/>
          <a:p>
            <a:r>
              <a:rPr lang="fr-FR" i="1" dirty="0">
                <a:solidFill>
                  <a:srgbClr val="2A4A83"/>
                </a:solidFill>
                <a:latin typeface="+mj-lt"/>
              </a:rPr>
              <a:t>Brevet Fédéral « Développement »</a:t>
            </a:r>
          </a:p>
        </p:txBody>
      </p:sp>
      <p:grpSp>
        <p:nvGrpSpPr>
          <p:cNvPr id="6" name="Groupe 5"/>
          <p:cNvGrpSpPr/>
          <p:nvPr/>
        </p:nvGrpSpPr>
        <p:grpSpPr>
          <a:xfrm>
            <a:off x="6948206" y="2298878"/>
            <a:ext cx="503133" cy="493200"/>
            <a:chOff x="4050455" y="1594554"/>
            <a:chExt cx="3880761" cy="3699340"/>
          </a:xfrm>
        </p:grpSpPr>
        <p:sp>
          <p:nvSpPr>
            <p:cNvPr id="7" name="Ellipse 6"/>
            <p:cNvSpPr/>
            <p:nvPr/>
          </p:nvSpPr>
          <p:spPr>
            <a:xfrm>
              <a:off x="4050455" y="1594554"/>
              <a:ext cx="3880761" cy="36993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953" y="1697936"/>
              <a:ext cx="3118976" cy="3118989"/>
            </a:xfrm>
            <a:prstGeom prst="rect">
              <a:avLst/>
            </a:prstGeom>
          </p:spPr>
        </p:pic>
        <p:sp>
          <p:nvSpPr>
            <p:cNvPr id="9" name="ZoneTexte 8"/>
            <p:cNvSpPr txBox="1"/>
            <p:nvPr/>
          </p:nvSpPr>
          <p:spPr>
            <a:xfrm>
              <a:off x="5160475" y="3140236"/>
              <a:ext cx="2770741" cy="1962255"/>
            </a:xfrm>
            <a:prstGeom prst="rect">
              <a:avLst/>
            </a:prstGeom>
            <a:noFill/>
          </p:spPr>
          <p:txBody>
            <a:bodyPr wrap="square" rtlCol="0">
              <a:spAutoFit/>
            </a:bodyPr>
            <a:lstStyle/>
            <a:p>
              <a:r>
                <a:rPr lang="fr-FR" sz="1100" b="1" dirty="0">
                  <a:solidFill>
                    <a:schemeClr val="bg1"/>
                  </a:solidFill>
                </a:rPr>
                <a:t>U6</a:t>
              </a:r>
            </a:p>
          </p:txBody>
        </p:sp>
      </p:grpSp>
      <p:sp>
        <p:nvSpPr>
          <p:cNvPr id="10" name="Rectangle 9"/>
          <p:cNvSpPr/>
          <p:nvPr/>
        </p:nvSpPr>
        <p:spPr>
          <a:xfrm>
            <a:off x="2734416" y="4326803"/>
            <a:ext cx="3684598" cy="369332"/>
          </a:xfrm>
          <a:prstGeom prst="rect">
            <a:avLst/>
          </a:prstGeom>
          <a:noFill/>
        </p:spPr>
        <p:txBody>
          <a:bodyPr wrap="none" rtlCol="0">
            <a:spAutoFit/>
          </a:bodyPr>
          <a:lstStyle/>
          <a:p>
            <a:r>
              <a:rPr lang="fr-FR" i="1" dirty="0">
                <a:solidFill>
                  <a:srgbClr val="2A4A83"/>
                </a:solidFill>
                <a:latin typeface="+mj-lt"/>
              </a:rPr>
              <a:t> Brevet Fédéral « Perfectionnement »</a:t>
            </a:r>
          </a:p>
        </p:txBody>
      </p:sp>
      <p:grpSp>
        <p:nvGrpSpPr>
          <p:cNvPr id="12" name="Groupe 11"/>
          <p:cNvGrpSpPr/>
          <p:nvPr/>
        </p:nvGrpSpPr>
        <p:grpSpPr>
          <a:xfrm>
            <a:off x="7595251" y="2285127"/>
            <a:ext cx="518325" cy="493200"/>
            <a:chOff x="4050455" y="1594554"/>
            <a:chExt cx="3997942" cy="3699340"/>
          </a:xfrm>
        </p:grpSpPr>
        <p:sp>
          <p:nvSpPr>
            <p:cNvPr id="13" name="Ellipse 12"/>
            <p:cNvSpPr/>
            <p:nvPr/>
          </p:nvSpPr>
          <p:spPr>
            <a:xfrm>
              <a:off x="4050455" y="1594554"/>
              <a:ext cx="3880761" cy="3699340"/>
            </a:xfrm>
            <a:prstGeom prst="ellipse">
              <a:avLst/>
            </a:prstGeom>
            <a:solidFill>
              <a:srgbClr val="14A8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4435" y="1843247"/>
              <a:ext cx="3118977" cy="3118989"/>
            </a:xfrm>
            <a:prstGeom prst="rect">
              <a:avLst/>
            </a:prstGeom>
          </p:spPr>
        </p:pic>
        <p:sp>
          <p:nvSpPr>
            <p:cNvPr id="15" name="ZoneTexte 14"/>
            <p:cNvSpPr txBox="1"/>
            <p:nvPr/>
          </p:nvSpPr>
          <p:spPr>
            <a:xfrm>
              <a:off x="5277655" y="3134656"/>
              <a:ext cx="2770742" cy="1962255"/>
            </a:xfrm>
            <a:prstGeom prst="rect">
              <a:avLst/>
            </a:prstGeom>
            <a:noFill/>
          </p:spPr>
          <p:txBody>
            <a:bodyPr wrap="square" rtlCol="0">
              <a:spAutoFit/>
            </a:bodyPr>
            <a:lstStyle/>
            <a:p>
              <a:r>
                <a:rPr lang="fr-FR" sz="1100" b="1" dirty="0">
                  <a:solidFill>
                    <a:schemeClr val="bg1"/>
                  </a:solidFill>
                </a:rPr>
                <a:t>U8</a:t>
              </a:r>
            </a:p>
          </p:txBody>
        </p:sp>
      </p:grpSp>
      <p:grpSp>
        <p:nvGrpSpPr>
          <p:cNvPr id="16" name="Groupe 15"/>
          <p:cNvGrpSpPr/>
          <p:nvPr/>
        </p:nvGrpSpPr>
        <p:grpSpPr>
          <a:xfrm>
            <a:off x="8242296" y="2285127"/>
            <a:ext cx="547533" cy="494320"/>
            <a:chOff x="4050455" y="1594554"/>
            <a:chExt cx="4184618" cy="3699340"/>
          </a:xfrm>
        </p:grpSpPr>
        <p:sp>
          <p:nvSpPr>
            <p:cNvPr id="17" name="Ellipse 16"/>
            <p:cNvSpPr/>
            <p:nvPr/>
          </p:nvSpPr>
          <p:spPr>
            <a:xfrm>
              <a:off x="4050455" y="1594554"/>
              <a:ext cx="3880761" cy="3699340"/>
            </a:xfrm>
            <a:prstGeom prst="ellipse">
              <a:avLst/>
            </a:prstGeom>
            <a:solidFill>
              <a:srgbClr val="7AC40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788" tIns="37894" rIns="75788" bIns="37894" numCol="1" spcCol="0" rtlCol="0" fromWordArt="0" anchor="ctr" anchorCtr="0" forceAA="0" compatLnSpc="1">
              <a:prstTxWarp prst="textNoShape">
                <a:avLst/>
              </a:prstTxWarp>
              <a:noAutofit/>
            </a:bodyPr>
            <a:lstStyle/>
            <a:p>
              <a:pPr algn="ctr"/>
              <a:endParaRPr lang="fr-FR" sz="1492" dirty="0"/>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0455" y="1795129"/>
              <a:ext cx="2635379" cy="2635379"/>
            </a:xfrm>
            <a:prstGeom prst="rect">
              <a:avLst/>
            </a:prstGeom>
          </p:spPr>
        </p:pic>
        <p:sp>
          <p:nvSpPr>
            <p:cNvPr id="19" name="ZoneTexte 18"/>
            <p:cNvSpPr txBox="1"/>
            <p:nvPr/>
          </p:nvSpPr>
          <p:spPr>
            <a:xfrm>
              <a:off x="4624076" y="2968351"/>
              <a:ext cx="3610997" cy="1957809"/>
            </a:xfrm>
            <a:prstGeom prst="rect">
              <a:avLst/>
            </a:prstGeom>
            <a:noFill/>
          </p:spPr>
          <p:txBody>
            <a:bodyPr wrap="square" rtlCol="0">
              <a:spAutoFit/>
            </a:bodyPr>
            <a:lstStyle/>
            <a:p>
              <a:r>
                <a:rPr lang="fr-FR" sz="1100" b="1" dirty="0">
                  <a:solidFill>
                    <a:schemeClr val="bg1"/>
                  </a:solidFill>
                </a:rPr>
                <a:t>U10</a:t>
              </a:r>
            </a:p>
          </p:txBody>
        </p:sp>
      </p:grpSp>
      <p:grpSp>
        <p:nvGrpSpPr>
          <p:cNvPr id="20" name="Groupe 19"/>
          <p:cNvGrpSpPr/>
          <p:nvPr/>
        </p:nvGrpSpPr>
        <p:grpSpPr>
          <a:xfrm>
            <a:off x="6417397" y="3261189"/>
            <a:ext cx="615786" cy="493200"/>
            <a:chOff x="4050456" y="1594554"/>
            <a:chExt cx="4655517" cy="3699340"/>
          </a:xfrm>
        </p:grpSpPr>
        <p:sp>
          <p:nvSpPr>
            <p:cNvPr id="21" name="Ellipse 20"/>
            <p:cNvSpPr/>
            <p:nvPr/>
          </p:nvSpPr>
          <p:spPr>
            <a:xfrm>
              <a:off x="4050456" y="1594554"/>
              <a:ext cx="3880761" cy="3699340"/>
            </a:xfrm>
            <a:prstGeom prst="ellipse">
              <a:avLst/>
            </a:prstGeom>
            <a:solidFill>
              <a:srgbClr val="B51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527" y="1795130"/>
              <a:ext cx="2472424" cy="2472430"/>
            </a:xfrm>
            <a:prstGeom prst="rect">
              <a:avLst/>
            </a:prstGeom>
          </p:spPr>
        </p:pic>
        <p:sp>
          <p:nvSpPr>
            <p:cNvPr id="23" name="ZoneTexte 22"/>
            <p:cNvSpPr txBox="1"/>
            <p:nvPr/>
          </p:nvSpPr>
          <p:spPr>
            <a:xfrm>
              <a:off x="4747620" y="3100790"/>
              <a:ext cx="3958353" cy="1904545"/>
            </a:xfrm>
            <a:prstGeom prst="rect">
              <a:avLst/>
            </a:prstGeom>
            <a:noFill/>
          </p:spPr>
          <p:txBody>
            <a:bodyPr wrap="square" rtlCol="0">
              <a:spAutoFit/>
            </a:bodyPr>
            <a:lstStyle/>
            <a:p>
              <a:r>
                <a:rPr lang="fr-FR" sz="1050" b="1" dirty="0">
                  <a:solidFill>
                    <a:schemeClr val="bg1"/>
                  </a:solidFill>
                </a:rPr>
                <a:t>U12</a:t>
              </a:r>
            </a:p>
          </p:txBody>
        </p:sp>
      </p:grpSp>
      <p:grpSp>
        <p:nvGrpSpPr>
          <p:cNvPr id="24" name="Groupe 23"/>
          <p:cNvGrpSpPr/>
          <p:nvPr/>
        </p:nvGrpSpPr>
        <p:grpSpPr>
          <a:xfrm>
            <a:off x="7070044" y="3261189"/>
            <a:ext cx="625385" cy="493200"/>
            <a:chOff x="4050455" y="1594554"/>
            <a:chExt cx="4641296" cy="3699340"/>
          </a:xfrm>
        </p:grpSpPr>
        <p:sp>
          <p:nvSpPr>
            <p:cNvPr id="25" name="Ellipse 24"/>
            <p:cNvSpPr/>
            <p:nvPr/>
          </p:nvSpPr>
          <p:spPr>
            <a:xfrm>
              <a:off x="4050455" y="1594554"/>
              <a:ext cx="3880761" cy="3699340"/>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4751" y="1795130"/>
              <a:ext cx="2635375" cy="2635382"/>
            </a:xfrm>
            <a:prstGeom prst="rect">
              <a:avLst/>
            </a:prstGeom>
          </p:spPr>
        </p:pic>
        <p:sp>
          <p:nvSpPr>
            <p:cNvPr id="27" name="ZoneTexte 26"/>
            <p:cNvSpPr txBox="1"/>
            <p:nvPr/>
          </p:nvSpPr>
          <p:spPr>
            <a:xfrm>
              <a:off x="4840333" y="3129098"/>
              <a:ext cx="3851418" cy="2077684"/>
            </a:xfrm>
            <a:prstGeom prst="rect">
              <a:avLst/>
            </a:prstGeom>
            <a:noFill/>
          </p:spPr>
          <p:txBody>
            <a:bodyPr wrap="square" rtlCol="0">
              <a:spAutoFit/>
            </a:bodyPr>
            <a:lstStyle/>
            <a:p>
              <a:r>
                <a:rPr lang="fr-FR" sz="1200" b="1" dirty="0">
                  <a:solidFill>
                    <a:schemeClr val="bg1"/>
                  </a:solidFill>
                </a:rPr>
                <a:t>U14</a:t>
              </a:r>
            </a:p>
          </p:txBody>
        </p:sp>
      </p:grpSp>
      <p:grpSp>
        <p:nvGrpSpPr>
          <p:cNvPr id="28" name="Groupe 27"/>
          <p:cNvGrpSpPr/>
          <p:nvPr/>
        </p:nvGrpSpPr>
        <p:grpSpPr>
          <a:xfrm>
            <a:off x="6417399" y="4264869"/>
            <a:ext cx="618489" cy="493200"/>
            <a:chOff x="4050456" y="1594554"/>
            <a:chExt cx="4675952" cy="3699340"/>
          </a:xfrm>
        </p:grpSpPr>
        <p:sp>
          <p:nvSpPr>
            <p:cNvPr id="29" name="Ellipse 28"/>
            <p:cNvSpPr/>
            <p:nvPr/>
          </p:nvSpPr>
          <p:spPr>
            <a:xfrm>
              <a:off x="4050456" y="1594554"/>
              <a:ext cx="3880761" cy="3699340"/>
            </a:xfrm>
            <a:prstGeom prst="ellipse">
              <a:avLst/>
            </a:pr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30" name="Imag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631" y="1909740"/>
              <a:ext cx="2472424" cy="2472430"/>
            </a:xfrm>
            <a:prstGeom prst="rect">
              <a:avLst/>
            </a:prstGeom>
          </p:spPr>
        </p:pic>
        <p:sp>
          <p:nvSpPr>
            <p:cNvPr id="31" name="ZoneTexte 30"/>
            <p:cNvSpPr txBox="1"/>
            <p:nvPr/>
          </p:nvSpPr>
          <p:spPr>
            <a:xfrm>
              <a:off x="4768055" y="3100572"/>
              <a:ext cx="3958353" cy="1904545"/>
            </a:xfrm>
            <a:prstGeom prst="rect">
              <a:avLst/>
            </a:prstGeom>
            <a:noFill/>
          </p:spPr>
          <p:txBody>
            <a:bodyPr wrap="square" rtlCol="0">
              <a:spAutoFit/>
            </a:bodyPr>
            <a:lstStyle/>
            <a:p>
              <a:r>
                <a:rPr lang="fr-FR" sz="1050" b="1" dirty="0">
                  <a:solidFill>
                    <a:schemeClr val="bg1"/>
                  </a:solidFill>
                </a:rPr>
                <a:t>U16</a:t>
              </a:r>
            </a:p>
          </p:txBody>
        </p:sp>
      </p:grpSp>
      <p:grpSp>
        <p:nvGrpSpPr>
          <p:cNvPr id="33" name="Groupe 32"/>
          <p:cNvGrpSpPr/>
          <p:nvPr/>
        </p:nvGrpSpPr>
        <p:grpSpPr>
          <a:xfrm>
            <a:off x="7063792" y="4270891"/>
            <a:ext cx="639007" cy="493200"/>
            <a:chOff x="4050456" y="1594554"/>
            <a:chExt cx="4831074" cy="3699340"/>
          </a:xfrm>
        </p:grpSpPr>
        <p:sp>
          <p:nvSpPr>
            <p:cNvPr id="34" name="Ellipse 33"/>
            <p:cNvSpPr/>
            <p:nvPr/>
          </p:nvSpPr>
          <p:spPr>
            <a:xfrm>
              <a:off x="4050456" y="1594554"/>
              <a:ext cx="3880761" cy="3699340"/>
            </a:xfrm>
            <a:prstGeom prst="ellipse">
              <a:avLst/>
            </a:pr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35" name="Imag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4137" y="2013933"/>
              <a:ext cx="2472425" cy="2472430"/>
            </a:xfrm>
            <a:prstGeom prst="rect">
              <a:avLst/>
            </a:prstGeom>
          </p:spPr>
        </p:pic>
        <p:sp>
          <p:nvSpPr>
            <p:cNvPr id="36" name="ZoneTexte 35"/>
            <p:cNvSpPr txBox="1"/>
            <p:nvPr/>
          </p:nvSpPr>
          <p:spPr>
            <a:xfrm>
              <a:off x="4923177" y="2985587"/>
              <a:ext cx="3958353" cy="1904545"/>
            </a:xfrm>
            <a:prstGeom prst="rect">
              <a:avLst/>
            </a:prstGeom>
            <a:noFill/>
          </p:spPr>
          <p:txBody>
            <a:bodyPr wrap="square" rtlCol="0">
              <a:spAutoFit/>
            </a:bodyPr>
            <a:lstStyle/>
            <a:p>
              <a:r>
                <a:rPr lang="fr-FR" sz="1050" b="1" dirty="0">
                  <a:solidFill>
                    <a:schemeClr val="bg1"/>
                  </a:solidFill>
                </a:rPr>
                <a:t>U18</a:t>
              </a:r>
            </a:p>
          </p:txBody>
        </p:sp>
      </p:grpSp>
      <p:pic>
        <p:nvPicPr>
          <p:cNvPr id="42" name="Image 41">
            <a:hlinkClick r:id="rId7"/>
            <a:extLst>
              <a:ext uri="{FF2B5EF4-FFF2-40B4-BE49-F238E27FC236}">
                <a16:creationId xmlns:a16="http://schemas.microsoft.com/office/drawing/2014/main" id="{CD6044D5-C933-9641-A4EA-921AAC6D7C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6401" y="5607801"/>
            <a:ext cx="357977" cy="357977"/>
          </a:xfrm>
          <a:prstGeom prst="rect">
            <a:avLst/>
          </a:prstGeom>
        </p:spPr>
      </p:pic>
      <p:sp>
        <p:nvSpPr>
          <p:cNvPr id="43" name="ZoneTexte 42">
            <a:extLst>
              <a:ext uri="{FF2B5EF4-FFF2-40B4-BE49-F238E27FC236}">
                <a16:creationId xmlns:a16="http://schemas.microsoft.com/office/drawing/2014/main" id="{750210B6-DA27-004E-9FE9-F6A1C50A187A}"/>
              </a:ext>
            </a:extLst>
          </p:cNvPr>
          <p:cNvSpPr txBox="1"/>
          <p:nvPr/>
        </p:nvSpPr>
        <p:spPr>
          <a:xfrm>
            <a:off x="3265714" y="5667421"/>
            <a:ext cx="3740595" cy="369332"/>
          </a:xfrm>
          <a:prstGeom prst="rect">
            <a:avLst/>
          </a:prstGeom>
          <a:noFill/>
        </p:spPr>
        <p:txBody>
          <a:bodyPr wrap="square" rtlCol="0">
            <a:spAutoFit/>
          </a:bodyPr>
          <a:lstStyle/>
          <a:p>
            <a:r>
              <a:rPr lang="fr-FR" dirty="0">
                <a:latin typeface="+mj-lt"/>
              </a:rPr>
              <a:t> Cliquer ici pour plus d’informations</a:t>
            </a:r>
          </a:p>
        </p:txBody>
      </p:sp>
      <p:cxnSp>
        <p:nvCxnSpPr>
          <p:cNvPr id="47" name="Connecteur droit avec flèche 46">
            <a:extLst>
              <a:ext uri="{FF2B5EF4-FFF2-40B4-BE49-F238E27FC236}">
                <a16:creationId xmlns:a16="http://schemas.microsoft.com/office/drawing/2014/main" id="{47E1F7FE-15E2-4D42-B170-705073919AF2}"/>
              </a:ext>
            </a:extLst>
          </p:cNvPr>
          <p:cNvCxnSpPr>
            <a:cxnSpLocks/>
          </p:cNvCxnSpPr>
          <p:nvPr/>
        </p:nvCxnSpPr>
        <p:spPr>
          <a:xfrm>
            <a:off x="6847754" y="5852087"/>
            <a:ext cx="693131" cy="0"/>
          </a:xfrm>
          <a:prstGeom prst="straightConnector1">
            <a:avLst/>
          </a:prstGeom>
          <a:ln>
            <a:solidFill>
              <a:srgbClr val="2A4983"/>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B889F93D-FD45-5346-9025-301978C456C1}"/>
              </a:ext>
            </a:extLst>
          </p:cNvPr>
          <p:cNvCxnSpPr/>
          <p:nvPr/>
        </p:nvCxnSpPr>
        <p:spPr>
          <a:xfrm>
            <a:off x="3434965" y="5338928"/>
            <a:ext cx="4160284" cy="0"/>
          </a:xfrm>
          <a:prstGeom prst="line">
            <a:avLst/>
          </a:prstGeom>
          <a:ln>
            <a:solidFill>
              <a:srgbClr val="2A4A83"/>
            </a:solidFill>
          </a:ln>
        </p:spPr>
        <p:style>
          <a:lnRef idx="1">
            <a:schemeClr val="accent1"/>
          </a:lnRef>
          <a:fillRef idx="0">
            <a:schemeClr val="accent1"/>
          </a:fillRef>
          <a:effectRef idx="0">
            <a:schemeClr val="accent1"/>
          </a:effectRef>
          <a:fontRef idx="minor">
            <a:schemeClr val="tx1"/>
          </a:fontRef>
        </p:style>
      </p:cxnSp>
      <p:pic>
        <p:nvPicPr>
          <p:cNvPr id="44" name="Image 43"/>
          <p:cNvPicPr>
            <a:picLocks noChangeAspect="1"/>
          </p:cNvPicPr>
          <p:nvPr/>
        </p:nvPicPr>
        <p:blipFill rotWithShape="1">
          <a:blip r:embed="rId9"/>
          <a:srcRect l="14300" r="19343"/>
          <a:stretch/>
        </p:blipFill>
        <p:spPr>
          <a:xfrm>
            <a:off x="-45720" y="5628"/>
            <a:ext cx="2626558" cy="6178002"/>
          </a:xfrm>
          <a:prstGeom prst="parallelogram">
            <a:avLst>
              <a:gd name="adj" fmla="val 0"/>
            </a:avLst>
          </a:prstGeom>
        </p:spPr>
      </p:pic>
    </p:spTree>
    <p:extLst>
      <p:ext uri="{BB962C8B-B14F-4D97-AF65-F5344CB8AC3E}">
        <p14:creationId xmlns:p14="http://schemas.microsoft.com/office/powerpoint/2010/main" val="2230874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rapèze 10"/>
          <p:cNvSpPr/>
          <p:nvPr/>
        </p:nvSpPr>
        <p:spPr>
          <a:xfrm>
            <a:off x="958464" y="-24990"/>
            <a:ext cx="8284688" cy="408618"/>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RÔLE DES ÉDUCATEURS</a:t>
            </a:r>
          </a:p>
        </p:txBody>
      </p:sp>
      <p:cxnSp>
        <p:nvCxnSpPr>
          <p:cNvPr id="43" name="Connecteur droit 42"/>
          <p:cNvCxnSpPr/>
          <p:nvPr/>
        </p:nvCxnSpPr>
        <p:spPr>
          <a:xfrm>
            <a:off x="4746679" y="1923345"/>
            <a:ext cx="0" cy="39420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74850" y="1712055"/>
            <a:ext cx="4081112" cy="4062651"/>
          </a:xfrm>
          <a:prstGeom prst="rect">
            <a:avLst/>
          </a:prstGeom>
        </p:spPr>
        <p:txBody>
          <a:bodyPr wrap="square">
            <a:spAutoFit/>
          </a:bodyPr>
          <a:lstStyle/>
          <a:p>
            <a:pPr algn="ctr"/>
            <a:r>
              <a:rPr lang="fr-FR" sz="1600" b="1" dirty="0">
                <a:solidFill>
                  <a:srgbClr val="2A4A83"/>
                </a:solidFill>
                <a:latin typeface="+mj-lt"/>
              </a:rPr>
              <a:t>DROITS </a:t>
            </a:r>
          </a:p>
          <a:p>
            <a:pPr algn="just"/>
            <a:r>
              <a:rPr lang="fr-FR" sz="1400" dirty="0">
                <a:latin typeface="+mj-lt"/>
              </a:rPr>
              <a:t>à la reconnaissance liée à son investissement, sa compétence et sa mission éducative à une formation et un recyclage de qualité à l’appui et l’aide de ses dirigeants et collaborateurs de son club contribuant à faciliter sa tâche : administratif, logistique, etc...</a:t>
            </a:r>
          </a:p>
          <a:p>
            <a:pPr algn="just"/>
            <a:endParaRPr lang="fr-FR" sz="1400" dirty="0">
              <a:solidFill>
                <a:srgbClr val="2A4A83"/>
              </a:solidFill>
              <a:latin typeface="+mj-lt"/>
            </a:endParaRPr>
          </a:p>
          <a:p>
            <a:pPr algn="ctr"/>
            <a:r>
              <a:rPr lang="fr-FR" sz="1600" b="1" dirty="0">
                <a:solidFill>
                  <a:srgbClr val="2A4A83"/>
                </a:solidFill>
                <a:latin typeface="+mj-lt"/>
              </a:rPr>
              <a:t>DEVOIRS</a:t>
            </a:r>
          </a:p>
          <a:p>
            <a:pPr algn="just"/>
            <a:r>
              <a:rPr lang="fr-FR" sz="1400" dirty="0">
                <a:latin typeface="+mj-lt"/>
              </a:rPr>
              <a:t>de préparer des contenus, de séances en relation, avec les objectifs de Formation, de veiller à la sécurité, des joueurs, de chercher toujours à transmettre une technique et une passion, en donnant du plaisir d’échanger avec les parents sur l’évolution de l’enfant</a:t>
            </a:r>
          </a:p>
          <a:p>
            <a:pPr algn="just"/>
            <a:endParaRPr lang="fr-FR" sz="1400" dirty="0">
              <a:solidFill>
                <a:srgbClr val="2A4A83"/>
              </a:solidFill>
              <a:latin typeface="+mj-lt"/>
            </a:endParaRPr>
          </a:p>
          <a:p>
            <a:pPr algn="ctr"/>
            <a:r>
              <a:rPr lang="fr-FR" sz="1600" b="1" dirty="0">
                <a:solidFill>
                  <a:srgbClr val="2A4A83"/>
                </a:solidFill>
                <a:latin typeface="+mj-lt"/>
              </a:rPr>
              <a:t>IMPÉRATIFS</a:t>
            </a:r>
          </a:p>
          <a:p>
            <a:pPr algn="just"/>
            <a:r>
              <a:rPr lang="fr-FR" sz="1400" dirty="0">
                <a:latin typeface="+mj-lt"/>
              </a:rPr>
              <a:t>d’être intransigeant sur le respect des « valeurs » : Respect, Solidarité, Camaraderie, Tolérance, plaisir…de veiller à donner à TOUS du temps de jeu.</a:t>
            </a:r>
          </a:p>
        </p:txBody>
      </p:sp>
      <p:sp>
        <p:nvSpPr>
          <p:cNvPr id="46" name="Rectangle 45"/>
          <p:cNvSpPr/>
          <p:nvPr/>
        </p:nvSpPr>
        <p:spPr>
          <a:xfrm>
            <a:off x="1250297" y="849662"/>
            <a:ext cx="6992764" cy="646331"/>
          </a:xfrm>
          <a:prstGeom prst="rect">
            <a:avLst/>
          </a:prstGeom>
        </p:spPr>
        <p:txBody>
          <a:bodyPr wrap="square">
            <a:spAutoFit/>
          </a:bodyPr>
          <a:lstStyle/>
          <a:p>
            <a:pPr algn="ctr"/>
            <a:r>
              <a:rPr lang="fr-FR" b="1" dirty="0">
                <a:solidFill>
                  <a:srgbClr val="2A4A83"/>
                </a:solidFill>
                <a:latin typeface="+mj-lt"/>
              </a:rPr>
              <a:t>Il apporte à l’enfant une formation physique et sportive.</a:t>
            </a:r>
          </a:p>
          <a:p>
            <a:pPr algn="ctr"/>
            <a:r>
              <a:rPr lang="fr-FR" b="1" dirty="0">
                <a:solidFill>
                  <a:srgbClr val="2A4A83"/>
                </a:solidFill>
                <a:latin typeface="+mj-lt"/>
              </a:rPr>
              <a:t>Il lui inculque les «Valeurs du Rugby et de la vie en groupe».</a:t>
            </a:r>
          </a:p>
        </p:txBody>
      </p:sp>
      <p:sp>
        <p:nvSpPr>
          <p:cNvPr id="7" name="Parallélogramme 6"/>
          <p:cNvSpPr/>
          <p:nvPr/>
        </p:nvSpPr>
        <p:spPr>
          <a:xfrm>
            <a:off x="837830" y="383630"/>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Droits, Devoirs des éducateurs</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6013" y="2949808"/>
            <a:ext cx="4066219" cy="1327626"/>
          </a:xfrm>
          <a:prstGeom prst="rect">
            <a:avLst/>
          </a:prstGeom>
        </p:spPr>
      </p:pic>
    </p:spTree>
    <p:extLst>
      <p:ext uri="{BB962C8B-B14F-4D97-AF65-F5344CB8AC3E}">
        <p14:creationId xmlns:p14="http://schemas.microsoft.com/office/powerpoint/2010/main" val="1361950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rapèze 10"/>
          <p:cNvSpPr/>
          <p:nvPr/>
        </p:nvSpPr>
        <p:spPr>
          <a:xfrm>
            <a:off x="958464" y="-24990"/>
            <a:ext cx="8284688" cy="408618"/>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CHARTE DU JOUEUR</a:t>
            </a:r>
          </a:p>
        </p:txBody>
      </p:sp>
      <p:cxnSp>
        <p:nvCxnSpPr>
          <p:cNvPr id="43" name="Connecteur droit 42"/>
          <p:cNvCxnSpPr/>
          <p:nvPr/>
        </p:nvCxnSpPr>
        <p:spPr>
          <a:xfrm>
            <a:off x="4746679" y="1658939"/>
            <a:ext cx="0" cy="39420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74850" y="1447649"/>
            <a:ext cx="4081112" cy="3847207"/>
          </a:xfrm>
          <a:prstGeom prst="rect">
            <a:avLst/>
          </a:prstGeom>
        </p:spPr>
        <p:txBody>
          <a:bodyPr wrap="square">
            <a:spAutoFit/>
          </a:bodyPr>
          <a:lstStyle/>
          <a:p>
            <a:pPr algn="ctr"/>
            <a:r>
              <a:rPr lang="fr-FR" sz="1600" b="1" dirty="0">
                <a:solidFill>
                  <a:srgbClr val="2A4A83"/>
                </a:solidFill>
                <a:latin typeface="+mj-lt"/>
              </a:rPr>
              <a:t>DROITS </a:t>
            </a:r>
          </a:p>
          <a:p>
            <a:pPr algn="just"/>
            <a:r>
              <a:rPr lang="fr-FR" sz="1400" dirty="0">
                <a:latin typeface="+mj-lt"/>
              </a:rPr>
              <a:t>À une formation de qualité, de s’amuser en toute sécurité, à la reconnaissance de ses efforts, de ses progrès, de ses difficultés.</a:t>
            </a:r>
          </a:p>
          <a:p>
            <a:pPr algn="just"/>
            <a:endParaRPr lang="fr-FR" sz="1400" dirty="0">
              <a:solidFill>
                <a:srgbClr val="2A4A83"/>
              </a:solidFill>
              <a:latin typeface="+mj-lt"/>
            </a:endParaRPr>
          </a:p>
          <a:p>
            <a:pPr algn="ctr"/>
            <a:r>
              <a:rPr lang="fr-FR" sz="1600" b="1" dirty="0">
                <a:solidFill>
                  <a:srgbClr val="2A4A83"/>
                </a:solidFill>
                <a:latin typeface="+mj-lt"/>
              </a:rPr>
              <a:t>DEVOIRS</a:t>
            </a:r>
          </a:p>
          <a:p>
            <a:pPr algn="just"/>
            <a:r>
              <a:rPr lang="fr-FR" sz="1400" dirty="0">
                <a:latin typeface="+mj-lt"/>
              </a:rPr>
              <a:t>D’être respectueux des règles du jeu, de son encadrement, de ses partenaires, de ses adversaires, de l’arbitre, de son équipement, du matériel et des installations.</a:t>
            </a:r>
          </a:p>
          <a:p>
            <a:pPr algn="just"/>
            <a:r>
              <a:rPr lang="fr-FR" sz="1400" dirty="0">
                <a:latin typeface="+mj-lt"/>
              </a:rPr>
              <a:t>D’accepter le partage du temps de jeu, des honneurs ou des remarques.</a:t>
            </a:r>
          </a:p>
          <a:p>
            <a:pPr algn="ctr"/>
            <a:r>
              <a:rPr lang="fr-FR" sz="1600" b="1" dirty="0">
                <a:solidFill>
                  <a:srgbClr val="2A4A83"/>
                </a:solidFill>
                <a:latin typeface="+mj-lt"/>
              </a:rPr>
              <a:t>IMPÉRATIFS</a:t>
            </a:r>
          </a:p>
          <a:p>
            <a:pPr algn="just"/>
            <a:r>
              <a:rPr lang="fr-FR" sz="1400" dirty="0">
                <a:latin typeface="+mj-lt"/>
              </a:rPr>
              <a:t>D’être un compagnon agréable dans la vie de groupe.</a:t>
            </a:r>
          </a:p>
          <a:p>
            <a:pPr algn="just"/>
            <a:r>
              <a:rPr lang="fr-FR" sz="1400" dirty="0">
                <a:latin typeface="+mj-lt"/>
              </a:rPr>
              <a:t>D’accepter, voire d’aider ceux qui auraient des difficultés.</a:t>
            </a:r>
          </a:p>
          <a:p>
            <a:pPr algn="just"/>
            <a:r>
              <a:rPr lang="fr-FR" sz="1400" dirty="0">
                <a:latin typeface="+mj-lt"/>
              </a:rPr>
              <a:t>D’accepter et de respecter les différences.</a:t>
            </a:r>
          </a:p>
        </p:txBody>
      </p:sp>
      <p:sp>
        <p:nvSpPr>
          <p:cNvPr id="7" name="Parallélogramme 6"/>
          <p:cNvSpPr/>
          <p:nvPr/>
        </p:nvSpPr>
        <p:spPr>
          <a:xfrm>
            <a:off x="837830" y="383630"/>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Droits, Devoirs des joueurs</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6013" y="2707437"/>
            <a:ext cx="4066219" cy="1327626"/>
          </a:xfrm>
          <a:prstGeom prst="rect">
            <a:avLst/>
          </a:prstGeom>
        </p:spPr>
      </p:pic>
    </p:spTree>
    <p:extLst>
      <p:ext uri="{BB962C8B-B14F-4D97-AF65-F5344CB8AC3E}">
        <p14:creationId xmlns:p14="http://schemas.microsoft.com/office/powerpoint/2010/main" val="1989705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EB42AD-AFE6-F442-A542-17FA96A24943}"/>
              </a:ext>
            </a:extLst>
          </p:cNvPr>
          <p:cNvPicPr>
            <a:picLocks noChangeAspect="1"/>
          </p:cNvPicPr>
          <p:nvPr/>
        </p:nvPicPr>
        <p:blipFill>
          <a:blip r:embed="rId2"/>
          <a:stretch>
            <a:fillRect/>
          </a:stretch>
        </p:blipFill>
        <p:spPr>
          <a:xfrm>
            <a:off x="-1670536" y="0"/>
            <a:ext cx="12192000" cy="6858000"/>
          </a:xfrm>
          <a:prstGeom prst="rect">
            <a:avLst/>
          </a:prstGeom>
        </p:spPr>
      </p:pic>
      <p:sp>
        <p:nvSpPr>
          <p:cNvPr id="4" name="ZoneTexte 3"/>
          <p:cNvSpPr txBox="1"/>
          <p:nvPr/>
        </p:nvSpPr>
        <p:spPr>
          <a:xfrm>
            <a:off x="3045407" y="6477002"/>
            <a:ext cx="2760115" cy="338554"/>
          </a:xfrm>
          <a:prstGeom prst="rect">
            <a:avLst/>
          </a:prstGeom>
          <a:noFill/>
        </p:spPr>
        <p:txBody>
          <a:bodyPr wrap="none" rtlCol="0">
            <a:spAutoFit/>
          </a:bodyPr>
          <a:lstStyle/>
          <a:p>
            <a:pPr>
              <a:defRPr/>
            </a:pPr>
            <a:r>
              <a:rPr lang="fr-FR" sz="1600" i="1" dirty="0">
                <a:solidFill>
                  <a:schemeClr val="bg1"/>
                </a:solidFill>
                <a:latin typeface="Calibri" panose="020F0502020204030204"/>
              </a:rPr>
              <a:t>Crédits photos : Isabelle Picarel</a:t>
            </a:r>
          </a:p>
        </p:txBody>
      </p:sp>
    </p:spTree>
    <p:extLst>
      <p:ext uri="{BB962C8B-B14F-4D97-AF65-F5344CB8AC3E}">
        <p14:creationId xmlns:p14="http://schemas.microsoft.com/office/powerpoint/2010/main" val="3353385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125105" y="2041749"/>
            <a:ext cx="3026653" cy="2774505"/>
            <a:chOff x="4050455" y="1594554"/>
            <a:chExt cx="4085796" cy="3699340"/>
          </a:xfrm>
        </p:grpSpPr>
        <p:sp>
          <p:nvSpPr>
            <p:cNvPr id="3" name="Ellipse 2"/>
            <p:cNvSpPr/>
            <p:nvPr/>
          </p:nvSpPr>
          <p:spPr>
            <a:xfrm>
              <a:off x="4050455" y="1594554"/>
              <a:ext cx="3880761" cy="36993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788" tIns="37894" rIns="75788" bIns="37894" numCol="1" spcCol="0" rtlCol="0" fromWordArt="0" anchor="ctr" anchorCtr="0" forceAA="0" compatLnSpc="1">
              <a:prstTxWarp prst="textNoShape">
                <a:avLst/>
              </a:prstTxWarp>
              <a:noAutofit/>
            </a:bodyPr>
            <a:lstStyle/>
            <a:p>
              <a:pPr algn="ctr"/>
              <a:endParaRPr lang="fr-FR" sz="1492"/>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4225" y="1897307"/>
              <a:ext cx="2635379" cy="2635379"/>
            </a:xfrm>
            <a:prstGeom prst="rect">
              <a:avLst/>
            </a:prstGeom>
          </p:spPr>
        </p:pic>
        <p:sp>
          <p:nvSpPr>
            <p:cNvPr id="5" name="ZoneTexte 4"/>
            <p:cNvSpPr txBox="1"/>
            <p:nvPr/>
          </p:nvSpPr>
          <p:spPr>
            <a:xfrm>
              <a:off x="5365510" y="3093141"/>
              <a:ext cx="2770741" cy="1892825"/>
            </a:xfrm>
            <a:prstGeom prst="rect">
              <a:avLst/>
            </a:prstGeom>
            <a:noFill/>
          </p:spPr>
          <p:txBody>
            <a:bodyPr wrap="square" rtlCol="0">
              <a:spAutoFit/>
            </a:bodyPr>
            <a:lstStyle/>
            <a:p>
              <a:r>
                <a:rPr lang="fr-FR" sz="8625" b="1" dirty="0">
                  <a:solidFill>
                    <a:schemeClr val="bg1"/>
                  </a:solidFill>
                </a:rPr>
                <a:t>M6</a:t>
              </a:r>
            </a:p>
          </p:txBody>
        </p:sp>
      </p:grpSp>
    </p:spTree>
    <p:extLst>
      <p:ext uri="{BB962C8B-B14F-4D97-AF65-F5344CB8AC3E}">
        <p14:creationId xmlns:p14="http://schemas.microsoft.com/office/powerpoint/2010/main" val="1485710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apèze 10"/>
          <p:cNvSpPr/>
          <p:nvPr/>
        </p:nvSpPr>
        <p:spPr>
          <a:xfrm>
            <a:off x="1189105" y="-15081"/>
            <a:ext cx="8054047" cy="411070"/>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LE PLAN DE FORMATION DU JOUEUR</a:t>
            </a:r>
          </a:p>
        </p:txBody>
      </p:sp>
      <p:sp>
        <p:nvSpPr>
          <p:cNvPr id="10" name="Hexagone 9">
            <a:hlinkClick r:id="rId2" action="ppaction://hlinksldjump"/>
          </p:cNvPr>
          <p:cNvSpPr/>
          <p:nvPr/>
        </p:nvSpPr>
        <p:spPr>
          <a:xfrm>
            <a:off x="6565627" y="3712267"/>
            <a:ext cx="1963777" cy="1349001"/>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latin typeface="Calibri Light" panose="020F0302020204030204" pitchFamily="34" charset="0"/>
                <a:cs typeface="Calibri Light" panose="020F0302020204030204" pitchFamily="34" charset="0"/>
              </a:rPr>
              <a:t>OBSERVABLES</a:t>
            </a:r>
          </a:p>
          <a:p>
            <a:pPr algn="ctr"/>
            <a:r>
              <a:rPr lang="fr-FR" sz="1600" b="1" dirty="0">
                <a:solidFill>
                  <a:schemeClr val="bg1"/>
                </a:solidFill>
                <a:latin typeface="Calibri Light" panose="020F0302020204030204" pitchFamily="34" charset="0"/>
                <a:cs typeface="Calibri Light" panose="020F0302020204030204" pitchFamily="34" charset="0"/>
              </a:rPr>
              <a:t>&amp; </a:t>
            </a:r>
          </a:p>
          <a:p>
            <a:pPr algn="ctr"/>
            <a:r>
              <a:rPr lang="fr-FR" sz="1600" b="1" dirty="0">
                <a:solidFill>
                  <a:schemeClr val="bg1"/>
                </a:solidFill>
                <a:latin typeface="Calibri Light" panose="020F0302020204030204" pitchFamily="34" charset="0"/>
                <a:cs typeface="Calibri Light" panose="020F0302020204030204" pitchFamily="34" charset="0"/>
              </a:rPr>
              <a:t>OBJECTIFS</a:t>
            </a:r>
          </a:p>
        </p:txBody>
      </p:sp>
      <p:sp>
        <p:nvSpPr>
          <p:cNvPr id="15" name="Hexagone 14">
            <a:hlinkClick r:id="rId3" action="ppaction://hlinksldjump"/>
          </p:cNvPr>
          <p:cNvSpPr/>
          <p:nvPr/>
        </p:nvSpPr>
        <p:spPr>
          <a:xfrm>
            <a:off x="4842569" y="2992562"/>
            <a:ext cx="1965600" cy="1350001"/>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bg1"/>
                </a:solidFill>
                <a:latin typeface="Calibri Light" panose="020F0302020204030204" pitchFamily="34" charset="0"/>
                <a:cs typeface="Calibri Light" panose="020F0302020204030204" pitchFamily="34" charset="0"/>
              </a:rPr>
              <a:t>RÈGLES</a:t>
            </a:r>
          </a:p>
          <a:p>
            <a:pPr algn="ctr"/>
            <a:r>
              <a:rPr lang="fr-FR" sz="1600" b="1" dirty="0">
                <a:solidFill>
                  <a:schemeClr val="bg1"/>
                </a:solidFill>
                <a:latin typeface="Calibri Light" panose="020F0302020204030204" pitchFamily="34" charset="0"/>
                <a:cs typeface="Calibri Light" panose="020F0302020204030204" pitchFamily="34" charset="0"/>
              </a:rPr>
              <a:t> DU JEU</a:t>
            </a:r>
          </a:p>
        </p:txBody>
      </p:sp>
      <p:grpSp>
        <p:nvGrpSpPr>
          <p:cNvPr id="16" name="Groupe 15"/>
          <p:cNvGrpSpPr/>
          <p:nvPr/>
        </p:nvGrpSpPr>
        <p:grpSpPr>
          <a:xfrm>
            <a:off x="6714532" y="724273"/>
            <a:ext cx="1446499" cy="1307212"/>
            <a:chOff x="-3742130" y="2704340"/>
            <a:chExt cx="4099056" cy="3699340"/>
          </a:xfrm>
        </p:grpSpPr>
        <p:sp>
          <p:nvSpPr>
            <p:cNvPr id="17" name="Ellipse 16"/>
            <p:cNvSpPr/>
            <p:nvPr/>
          </p:nvSpPr>
          <p:spPr>
            <a:xfrm>
              <a:off x="-3742130" y="2704340"/>
              <a:ext cx="3880761" cy="36993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8" name="Imag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8150" y="2953040"/>
              <a:ext cx="2635379" cy="2635379"/>
            </a:xfrm>
            <a:prstGeom prst="rect">
              <a:avLst/>
            </a:prstGeom>
          </p:spPr>
        </p:pic>
        <p:sp>
          <p:nvSpPr>
            <p:cNvPr id="19" name="ZoneTexte 18"/>
            <p:cNvSpPr txBox="1"/>
            <p:nvPr/>
          </p:nvSpPr>
          <p:spPr>
            <a:xfrm>
              <a:off x="-2413817" y="4097039"/>
              <a:ext cx="2770743" cy="2003279"/>
            </a:xfrm>
            <a:prstGeom prst="rect">
              <a:avLst/>
            </a:prstGeom>
            <a:noFill/>
          </p:spPr>
          <p:txBody>
            <a:bodyPr wrap="square" rtlCol="0">
              <a:spAutoFit/>
            </a:bodyPr>
            <a:lstStyle/>
            <a:p>
              <a:r>
                <a:rPr lang="fr-FR" sz="4000" b="1" dirty="0">
                  <a:solidFill>
                    <a:schemeClr val="bg1"/>
                  </a:solidFill>
                </a:rPr>
                <a:t>M</a:t>
              </a:r>
              <a:r>
                <a:rPr lang="fr-FR" sz="4000" b="1">
                  <a:solidFill>
                    <a:schemeClr val="bg1"/>
                  </a:solidFill>
                </a:rPr>
                <a:t>6</a:t>
              </a:r>
              <a:endParaRPr lang="fr-FR" sz="4000" b="1" dirty="0">
                <a:solidFill>
                  <a:schemeClr val="bg1"/>
                </a:solidFill>
              </a:endParaRPr>
            </a:p>
          </p:txBody>
        </p:sp>
      </p:grpSp>
      <p:grpSp>
        <p:nvGrpSpPr>
          <p:cNvPr id="7" name="Groupe 6"/>
          <p:cNvGrpSpPr/>
          <p:nvPr/>
        </p:nvGrpSpPr>
        <p:grpSpPr>
          <a:xfrm>
            <a:off x="6569780" y="2229960"/>
            <a:ext cx="1959623" cy="1350000"/>
            <a:chOff x="2934365" y="3457846"/>
            <a:chExt cx="1839600" cy="1350000"/>
          </a:xfrm>
        </p:grpSpPr>
        <p:sp>
          <p:nvSpPr>
            <p:cNvPr id="13" name="Hexagone 12">
              <a:hlinkClick r:id="rId6" action="ppaction://hlinksldjump"/>
            </p:cNvPr>
            <p:cNvSpPr/>
            <p:nvPr/>
          </p:nvSpPr>
          <p:spPr>
            <a:xfrm>
              <a:off x="2934365" y="3457846"/>
              <a:ext cx="1839600" cy="1350000"/>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dirty="0">
                <a:solidFill>
                  <a:schemeClr val="bg1"/>
                </a:solidFill>
                <a:latin typeface="Calibri Light" panose="020F0302020204030204" pitchFamily="34" charset="0"/>
                <a:cs typeface="Calibri Light" panose="020F0302020204030204" pitchFamily="34" charset="0"/>
              </a:endParaRPr>
            </a:p>
          </p:txBody>
        </p:sp>
        <p:sp>
          <p:nvSpPr>
            <p:cNvPr id="2" name="Rectangle 1">
              <a:hlinkClick r:id="rId6" action="ppaction://hlinksldjump"/>
            </p:cNvPr>
            <p:cNvSpPr/>
            <p:nvPr/>
          </p:nvSpPr>
          <p:spPr>
            <a:xfrm>
              <a:off x="3286305" y="3963569"/>
              <a:ext cx="1127413" cy="338554"/>
            </a:xfrm>
            <a:prstGeom prst="rect">
              <a:avLst/>
            </a:prstGeom>
          </p:spPr>
          <p:txBody>
            <a:bodyPr wrap="none">
              <a:spAutoFit/>
            </a:bodyPr>
            <a:lstStyle/>
            <a:p>
              <a:pPr algn="ctr"/>
              <a:r>
                <a:rPr lang="fr-FR" sz="1600" b="1" dirty="0">
                  <a:solidFill>
                    <a:schemeClr val="bg1"/>
                  </a:solidFill>
                  <a:latin typeface="Calibri Light" panose="020F0302020204030204" pitchFamily="34" charset="0"/>
                  <a:cs typeface="Calibri Light" panose="020F0302020204030204" pitchFamily="34" charset="0"/>
                </a:rPr>
                <a:t>CALENDRIER</a:t>
              </a:r>
            </a:p>
          </p:txBody>
        </p:sp>
      </p:grpSp>
      <p:grpSp>
        <p:nvGrpSpPr>
          <p:cNvPr id="6" name="Groupe 5"/>
          <p:cNvGrpSpPr/>
          <p:nvPr/>
        </p:nvGrpSpPr>
        <p:grpSpPr>
          <a:xfrm>
            <a:off x="4856548" y="1502588"/>
            <a:ext cx="1933373" cy="1346222"/>
            <a:chOff x="622487" y="3543421"/>
            <a:chExt cx="1840613" cy="1346222"/>
          </a:xfrm>
        </p:grpSpPr>
        <p:sp>
          <p:nvSpPr>
            <p:cNvPr id="36" name="Hexagone 35">
              <a:hlinkClick r:id="rId7" action="ppaction://hlinksldjump"/>
            </p:cNvPr>
            <p:cNvSpPr/>
            <p:nvPr/>
          </p:nvSpPr>
          <p:spPr>
            <a:xfrm>
              <a:off x="622487" y="3543421"/>
              <a:ext cx="1840613" cy="1346222"/>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bg1"/>
                </a:solidFill>
                <a:latin typeface="Calibri Light" panose="020F0302020204030204" pitchFamily="34" charset="0"/>
                <a:cs typeface="Calibri Light" panose="020F0302020204030204" pitchFamily="34" charset="0"/>
              </a:endParaRPr>
            </a:p>
          </p:txBody>
        </p:sp>
        <p:sp>
          <p:nvSpPr>
            <p:cNvPr id="3" name="Rectangle 2">
              <a:hlinkClick r:id="rId7" action="ppaction://hlinksldjump"/>
            </p:cNvPr>
            <p:cNvSpPr/>
            <p:nvPr/>
          </p:nvSpPr>
          <p:spPr>
            <a:xfrm>
              <a:off x="717517" y="3984154"/>
              <a:ext cx="1732605" cy="584775"/>
            </a:xfrm>
            <a:prstGeom prst="rect">
              <a:avLst/>
            </a:prstGeom>
          </p:spPr>
          <p:txBody>
            <a:bodyPr wrap="none">
              <a:spAutoFit/>
            </a:bodyPr>
            <a:lstStyle/>
            <a:p>
              <a:pPr algn="ctr"/>
              <a:r>
                <a:rPr lang="fr-FR" sz="1600" b="1" dirty="0">
                  <a:solidFill>
                    <a:schemeClr val="bg1"/>
                  </a:solidFill>
                  <a:latin typeface="Calibri Light" panose="020F0302020204030204" pitchFamily="34" charset="0"/>
                  <a:cs typeface="Calibri Light" panose="020F0302020204030204" pitchFamily="34" charset="0"/>
                </a:rPr>
                <a:t>CARACTÉRISTIQUES </a:t>
              </a:r>
            </a:p>
            <a:p>
              <a:pPr algn="ctr"/>
              <a:r>
                <a:rPr lang="fr-FR" sz="1600" b="1" dirty="0">
                  <a:solidFill>
                    <a:schemeClr val="bg1"/>
                  </a:solidFill>
                  <a:latin typeface="Calibri Light" panose="020F0302020204030204" pitchFamily="34" charset="0"/>
                  <a:cs typeface="Calibri Light" panose="020F0302020204030204" pitchFamily="34" charset="0"/>
                </a:rPr>
                <a:t>DE L’ENFANT</a:t>
              </a:r>
            </a:p>
          </p:txBody>
        </p:sp>
      </p:grpSp>
      <p:grpSp>
        <p:nvGrpSpPr>
          <p:cNvPr id="5" name="Groupe 4"/>
          <p:cNvGrpSpPr/>
          <p:nvPr/>
        </p:nvGrpSpPr>
        <p:grpSpPr>
          <a:xfrm>
            <a:off x="4841556" y="4474647"/>
            <a:ext cx="1965600" cy="1349002"/>
            <a:chOff x="2834547" y="5250452"/>
            <a:chExt cx="1839600" cy="1349002"/>
          </a:xfrm>
        </p:grpSpPr>
        <p:sp>
          <p:nvSpPr>
            <p:cNvPr id="14" name="Hexagone 13">
              <a:hlinkClick r:id="rId8" action="ppaction://hlinksldjump"/>
            </p:cNvPr>
            <p:cNvSpPr/>
            <p:nvPr/>
          </p:nvSpPr>
          <p:spPr>
            <a:xfrm>
              <a:off x="2834547" y="5250452"/>
              <a:ext cx="1839600" cy="1349002"/>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bg1"/>
                </a:solidFill>
                <a:latin typeface="Calibri Light" panose="020F0302020204030204" pitchFamily="34" charset="0"/>
                <a:cs typeface="Calibri Light" panose="020F0302020204030204" pitchFamily="34" charset="0"/>
              </a:endParaRPr>
            </a:p>
          </p:txBody>
        </p:sp>
        <p:sp>
          <p:nvSpPr>
            <p:cNvPr id="4" name="Rectangle 3">
              <a:hlinkClick r:id="rId8" action="ppaction://hlinksldjump"/>
            </p:cNvPr>
            <p:cNvSpPr/>
            <p:nvPr/>
          </p:nvSpPr>
          <p:spPr>
            <a:xfrm>
              <a:off x="3006365" y="5542956"/>
              <a:ext cx="1563556" cy="584775"/>
            </a:xfrm>
            <a:prstGeom prst="rect">
              <a:avLst/>
            </a:prstGeom>
          </p:spPr>
          <p:txBody>
            <a:bodyPr wrap="none">
              <a:spAutoFit/>
            </a:bodyPr>
            <a:lstStyle/>
            <a:p>
              <a:pPr algn="ctr"/>
              <a:r>
                <a:rPr lang="fr-FR" sz="1600" b="1" dirty="0">
                  <a:solidFill>
                    <a:schemeClr val="bg1"/>
                  </a:solidFill>
                  <a:latin typeface="Calibri Light" panose="020F0302020204030204" pitchFamily="34" charset="0"/>
                  <a:cs typeface="Calibri Light" panose="020F0302020204030204" pitchFamily="34" charset="0"/>
                </a:rPr>
                <a:t>CONTENUS </a:t>
              </a:r>
            </a:p>
            <a:p>
              <a:pPr algn="ctr"/>
              <a:r>
                <a:rPr lang="fr-FR" sz="1600" b="1" dirty="0">
                  <a:solidFill>
                    <a:schemeClr val="bg1"/>
                  </a:solidFill>
                  <a:latin typeface="Calibri Light" panose="020F0302020204030204" pitchFamily="34" charset="0"/>
                  <a:cs typeface="Calibri Light" panose="020F0302020204030204" pitchFamily="34" charset="0"/>
                </a:rPr>
                <a:t>D’ENTRAINEMENT</a:t>
              </a:r>
            </a:p>
          </p:txBody>
        </p:sp>
      </p:grpSp>
      <p:grpSp>
        <p:nvGrpSpPr>
          <p:cNvPr id="25" name="Groupe 24"/>
          <p:cNvGrpSpPr/>
          <p:nvPr/>
        </p:nvGrpSpPr>
        <p:grpSpPr>
          <a:xfrm>
            <a:off x="6565627" y="5198369"/>
            <a:ext cx="1963775" cy="1349002"/>
            <a:chOff x="6243435" y="5250452"/>
            <a:chExt cx="1839600" cy="1349002"/>
          </a:xfrm>
        </p:grpSpPr>
        <p:sp>
          <p:nvSpPr>
            <p:cNvPr id="45" name="Hexagone 44">
              <a:hlinkClick r:id="rId9" action="ppaction://hlinksldjump"/>
            </p:cNvPr>
            <p:cNvSpPr/>
            <p:nvPr/>
          </p:nvSpPr>
          <p:spPr>
            <a:xfrm>
              <a:off x="6243435" y="5250452"/>
              <a:ext cx="1839600" cy="1349002"/>
            </a:xfrm>
            <a:prstGeom prst="hexagon">
              <a:avLst/>
            </a:prstGeom>
            <a:gradFill flip="none" rotWithShape="1">
              <a:gsLst>
                <a:gs pos="0">
                  <a:srgbClr val="2A4A83">
                    <a:shade val="30000"/>
                    <a:satMod val="115000"/>
                  </a:srgbClr>
                </a:gs>
                <a:gs pos="50000">
                  <a:srgbClr val="2A4A83">
                    <a:shade val="67500"/>
                    <a:satMod val="115000"/>
                  </a:srgbClr>
                </a:gs>
                <a:gs pos="100000">
                  <a:srgbClr val="2A4A83">
                    <a:shade val="100000"/>
                    <a:satMod val="115000"/>
                  </a:srgbClr>
                </a:gs>
              </a:gsLst>
              <a:path path="circle">
                <a:fillToRect l="50000" t="50000" r="50000" b="50000"/>
              </a:path>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bg1"/>
                </a:solidFill>
                <a:latin typeface="Calibri Light" panose="020F0302020204030204" pitchFamily="34" charset="0"/>
                <a:cs typeface="Calibri Light" panose="020F0302020204030204" pitchFamily="34" charset="0"/>
              </a:endParaRPr>
            </a:p>
          </p:txBody>
        </p:sp>
        <p:sp>
          <p:nvSpPr>
            <p:cNvPr id="24" name="Rectangle 23">
              <a:hlinkClick r:id="rId9" action="ppaction://hlinksldjump"/>
            </p:cNvPr>
            <p:cNvSpPr/>
            <p:nvPr/>
          </p:nvSpPr>
          <p:spPr>
            <a:xfrm>
              <a:off x="6603998" y="5601787"/>
              <a:ext cx="1194524" cy="584775"/>
            </a:xfrm>
            <a:prstGeom prst="rect">
              <a:avLst/>
            </a:prstGeom>
          </p:spPr>
          <p:txBody>
            <a:bodyPr wrap="none">
              <a:spAutoFit/>
            </a:bodyPr>
            <a:lstStyle/>
            <a:p>
              <a:pPr algn="ctr"/>
              <a:r>
                <a:rPr lang="fr-FR" sz="1600" b="1" dirty="0">
                  <a:solidFill>
                    <a:schemeClr val="bg1"/>
                  </a:solidFill>
                  <a:latin typeface="Calibri Light" panose="020F0302020204030204" pitchFamily="34" charset="0"/>
                  <a:cs typeface="Calibri Light" panose="020F0302020204030204" pitchFamily="34" charset="0"/>
                </a:rPr>
                <a:t>RESSOURCES </a:t>
              </a:r>
            </a:p>
            <a:p>
              <a:pPr algn="ctr"/>
              <a:r>
                <a:rPr lang="fr-FR" sz="1600" b="1" dirty="0">
                  <a:solidFill>
                    <a:schemeClr val="bg1"/>
                  </a:solidFill>
                  <a:latin typeface="Calibri Light" panose="020F0302020204030204" pitchFamily="34" charset="0"/>
                  <a:cs typeface="Calibri Light" panose="020F0302020204030204" pitchFamily="34" charset="0"/>
                </a:rPr>
                <a:t>ÉDUCATEURS</a:t>
              </a:r>
            </a:p>
          </p:txBody>
        </p:sp>
      </p:grpSp>
      <p:pic>
        <p:nvPicPr>
          <p:cNvPr id="8" name="Image 7"/>
          <p:cNvPicPr>
            <a:picLocks noChangeAspect="1"/>
          </p:cNvPicPr>
          <p:nvPr/>
        </p:nvPicPr>
        <p:blipFill rotWithShape="1">
          <a:blip r:embed="rId10" cstate="print">
            <a:extLst>
              <a:ext uri="{28A0092B-C50C-407E-A947-70E740481C1C}">
                <a14:useLocalDpi xmlns:a14="http://schemas.microsoft.com/office/drawing/2010/main" val="0"/>
              </a:ext>
            </a:extLst>
          </a:blip>
          <a:srcRect l="30963" r="27350"/>
          <a:stretch/>
        </p:blipFill>
        <p:spPr>
          <a:xfrm>
            <a:off x="77963" y="395991"/>
            <a:ext cx="4482909" cy="6462011"/>
          </a:xfrm>
          <a:prstGeom prst="parallelogram">
            <a:avLst/>
          </a:prstGeom>
        </p:spPr>
      </p:pic>
    </p:spTree>
    <p:extLst>
      <p:ext uri="{BB962C8B-B14F-4D97-AF65-F5344CB8AC3E}">
        <p14:creationId xmlns:p14="http://schemas.microsoft.com/office/powerpoint/2010/main" val="2228416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èze 10"/>
          <p:cNvSpPr/>
          <p:nvPr/>
        </p:nvSpPr>
        <p:spPr>
          <a:xfrm>
            <a:off x="-171026" y="2849078"/>
            <a:ext cx="9486053" cy="88757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CARACTÉRISTIQUES DES ENFANTS DE MOINS DE 6 ANS </a:t>
            </a:r>
          </a:p>
        </p:txBody>
      </p:sp>
      <p:grpSp>
        <p:nvGrpSpPr>
          <p:cNvPr id="8" name="Groupe 7"/>
          <p:cNvGrpSpPr/>
          <p:nvPr/>
        </p:nvGrpSpPr>
        <p:grpSpPr>
          <a:xfrm>
            <a:off x="353465" y="1145406"/>
            <a:ext cx="3096669" cy="0"/>
            <a:chOff x="121939" y="1530127"/>
            <a:chExt cx="7809277" cy="3763767"/>
          </a:xfrm>
        </p:grpSpPr>
        <p:sp>
          <p:nvSpPr>
            <p:cNvPr id="9" name="Ellipse 8"/>
            <p:cNvSpPr/>
            <p:nvPr/>
          </p:nvSpPr>
          <p:spPr>
            <a:xfrm>
              <a:off x="4050455" y="1594554"/>
              <a:ext cx="3880761" cy="3699340"/>
            </a:xfrm>
            <a:prstGeom prst="ellipse">
              <a:avLst/>
            </a:prstGeom>
            <a:solidFill>
              <a:srgbClr val="14A8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435" y="1843255"/>
              <a:ext cx="2635379" cy="2635379"/>
            </a:xfrm>
            <a:prstGeom prst="rect">
              <a:avLst/>
            </a:prstGeom>
          </p:spPr>
        </p:pic>
        <p:sp>
          <p:nvSpPr>
            <p:cNvPr id="11" name="ZoneTexte 10"/>
            <p:cNvSpPr txBox="1"/>
            <p:nvPr/>
          </p:nvSpPr>
          <p:spPr>
            <a:xfrm>
              <a:off x="121939" y="1530127"/>
              <a:ext cx="2770741" cy="0"/>
            </a:xfrm>
            <a:prstGeom prst="rect">
              <a:avLst/>
            </a:prstGeom>
            <a:noFill/>
          </p:spPr>
          <p:txBody>
            <a:bodyPr wrap="square" rtlCol="0">
              <a:spAutoFit/>
            </a:bodyPr>
            <a:lstStyle/>
            <a:p>
              <a:r>
                <a:rPr lang="fr-FR" sz="4400" b="1" dirty="0">
                  <a:solidFill>
                    <a:schemeClr val="bg1"/>
                  </a:solidFill>
                </a:rPr>
                <a:t>U8</a:t>
              </a:r>
            </a:p>
          </p:txBody>
        </p:sp>
      </p:grpSp>
    </p:spTree>
    <p:extLst>
      <p:ext uri="{BB962C8B-B14F-4D97-AF65-F5344CB8AC3E}">
        <p14:creationId xmlns:p14="http://schemas.microsoft.com/office/powerpoint/2010/main" val="2918749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èze 10"/>
          <p:cNvSpPr/>
          <p:nvPr/>
        </p:nvSpPr>
        <p:spPr>
          <a:xfrm>
            <a:off x="955390" y="2"/>
            <a:ext cx="8405914" cy="463981"/>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CARACTÉRISTIQUES DE L’ENFANT DE MOINS DE 6 ANS </a:t>
            </a:r>
          </a:p>
        </p:txBody>
      </p:sp>
      <p:sp>
        <p:nvSpPr>
          <p:cNvPr id="13" name="Parallélogramme 12"/>
          <p:cNvSpPr/>
          <p:nvPr/>
        </p:nvSpPr>
        <p:spPr>
          <a:xfrm>
            <a:off x="839808" y="460722"/>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Qui est-ce ?</a:t>
            </a:r>
          </a:p>
        </p:txBody>
      </p:sp>
      <p:graphicFrame>
        <p:nvGraphicFramePr>
          <p:cNvPr id="7" name="Tableau 6"/>
          <p:cNvGraphicFramePr>
            <a:graphicFrameLocks noGrp="1"/>
          </p:cNvGraphicFramePr>
          <p:nvPr>
            <p:extLst>
              <p:ext uri="{D42A27DB-BD31-4B8C-83A1-F6EECF244321}">
                <p14:modId xmlns:p14="http://schemas.microsoft.com/office/powerpoint/2010/main" val="2765192809"/>
              </p:ext>
            </p:extLst>
          </p:nvPr>
        </p:nvGraphicFramePr>
        <p:xfrm>
          <a:off x="77002" y="1635964"/>
          <a:ext cx="8994477" cy="3513552"/>
        </p:xfrm>
        <a:graphic>
          <a:graphicData uri="http://schemas.openxmlformats.org/drawingml/2006/table">
            <a:tbl>
              <a:tblPr firstRow="1" bandRow="1">
                <a:tableStyleId>{5C22544A-7EE6-4342-B048-85BDC9FD1C3A}</a:tableStyleId>
              </a:tblPr>
              <a:tblGrid>
                <a:gridCol w="2998159">
                  <a:extLst>
                    <a:ext uri="{9D8B030D-6E8A-4147-A177-3AD203B41FA5}">
                      <a16:colId xmlns:a16="http://schemas.microsoft.com/office/drawing/2014/main" val="4131083139"/>
                    </a:ext>
                  </a:extLst>
                </a:gridCol>
                <a:gridCol w="2998159">
                  <a:extLst>
                    <a:ext uri="{9D8B030D-6E8A-4147-A177-3AD203B41FA5}">
                      <a16:colId xmlns:a16="http://schemas.microsoft.com/office/drawing/2014/main" val="3570850059"/>
                    </a:ext>
                  </a:extLst>
                </a:gridCol>
                <a:gridCol w="2998159">
                  <a:extLst>
                    <a:ext uri="{9D8B030D-6E8A-4147-A177-3AD203B41FA5}">
                      <a16:colId xmlns:a16="http://schemas.microsoft.com/office/drawing/2014/main" val="2056597666"/>
                    </a:ext>
                  </a:extLst>
                </a:gridCol>
              </a:tblGrid>
              <a:tr h="84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kern="1200" dirty="0">
                          <a:solidFill>
                            <a:srgbClr val="FFC000"/>
                          </a:solidFill>
                          <a:latin typeface="+mj-lt"/>
                          <a:ea typeface="+mn-ea"/>
                          <a:cs typeface="+mn-cs"/>
                        </a:rPr>
                        <a:t>CARACTÉRISTIQUES MORPHOLOGIQUES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kern="1200" dirty="0">
                          <a:solidFill>
                            <a:srgbClr val="FFC000"/>
                          </a:solidFill>
                          <a:latin typeface="+mj-lt"/>
                          <a:ea typeface="+mn-ea"/>
                          <a:cs typeface="+mn-cs"/>
                        </a:rPr>
                        <a:t>CARACTÉRISTIQUES PSYCHOMOTRICES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kern="1200" dirty="0">
                          <a:solidFill>
                            <a:srgbClr val="FFC000"/>
                          </a:solidFill>
                          <a:latin typeface="+mj-lt"/>
                          <a:ea typeface="+mn-ea"/>
                          <a:cs typeface="+mn-cs"/>
                        </a:rPr>
                        <a:t>CARACTÉRISTIQUES </a:t>
                      </a:r>
                    </a:p>
                    <a:p>
                      <a:pPr algn="ctr"/>
                      <a:r>
                        <a:rPr lang="fr-FR" sz="1800" b="0" kern="1200" dirty="0">
                          <a:solidFill>
                            <a:srgbClr val="FFC000"/>
                          </a:solidFill>
                          <a:latin typeface="+mj-lt"/>
                          <a:ea typeface="+mn-ea"/>
                          <a:cs typeface="+mn-cs"/>
                        </a:rPr>
                        <a:t>SOCIO AFFECTIVES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072919"/>
                  </a:ext>
                </a:extLst>
              </a:tr>
              <a:tr h="2663604">
                <a:tc>
                  <a:txBody>
                    <a:bodyPr/>
                    <a:lstStyle/>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Fragilité osseuse</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Faible masse musculaire et peu de puissance musculaire</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Grande amplitude articulaire</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Rythme cardiaque élevé</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Adaptation délicate à l’effort : fatigabilité et récupération rapides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Difficultés à trouver l’équilibre = </a:t>
                      </a:r>
                      <a:r>
                        <a:rPr lang="fr-FR" sz="1400" b="0" kern="1200" dirty="0">
                          <a:solidFill>
                            <a:schemeClr val="tx1"/>
                          </a:solidFill>
                          <a:latin typeface="+mn-lt"/>
                          <a:ea typeface="+mn-ea"/>
                          <a:cs typeface="+mn-cs"/>
                        </a:rPr>
                        <a:t>n</a:t>
                      </a:r>
                      <a:r>
                        <a:rPr lang="fr-FR" sz="1400" b="0" kern="1200" dirty="0" smtClean="0">
                          <a:solidFill>
                            <a:schemeClr val="tx1"/>
                          </a:solidFill>
                          <a:latin typeface="+mn-lt"/>
                          <a:ea typeface="+mn-ea"/>
                          <a:cs typeface="+mn-cs"/>
                        </a:rPr>
                        <a:t>ombreus</a:t>
                      </a:r>
                      <a:r>
                        <a:rPr lang="fr-FR" sz="1400" kern="1200" dirty="0" smtClean="0">
                          <a:solidFill>
                            <a:schemeClr val="tx1"/>
                          </a:solidFill>
                          <a:latin typeface="+mn-lt"/>
                          <a:ea typeface="+mn-ea"/>
                          <a:cs typeface="+mn-cs"/>
                        </a:rPr>
                        <a:t>es </a:t>
                      </a:r>
                      <a:r>
                        <a:rPr lang="fr-FR" sz="1400" kern="1200" dirty="0">
                          <a:solidFill>
                            <a:schemeClr val="tx1"/>
                          </a:solidFill>
                          <a:latin typeface="+mn-lt"/>
                          <a:ea typeface="+mn-ea"/>
                          <a:cs typeface="+mn-cs"/>
                        </a:rPr>
                        <a:t>chutes</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Difficultés à coordonner ses mouvements</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Difficultés à attraper un objet</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Latéralisation non acquise (gauche droite)</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Âge de la bougeotte, grand besoin d’activité</a:t>
                      </a:r>
                    </a:p>
                    <a:p>
                      <a:pPr marL="285750" marR="0" lvl="0" indent="-285750" algn="just"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lang="fr-FR" sz="1400" kern="1200" dirty="0">
                          <a:solidFill>
                            <a:schemeClr val="tx1"/>
                          </a:solidFill>
                          <a:latin typeface="+mn-lt"/>
                          <a:ea typeface="+mn-ea"/>
                          <a:cs typeface="+mn-cs"/>
                        </a:rPr>
                        <a:t>Mimétisme très développé</a:t>
                      </a:r>
                    </a:p>
                    <a:p>
                      <a:pPr algn="just">
                        <a:buClr>
                          <a:srgbClr val="FFC000"/>
                        </a:buClr>
                      </a:pPr>
                      <a:endParaRPr lang="fr-FR" sz="1400" kern="1200" dirty="0">
                        <a:solidFill>
                          <a:schemeClr val="tx1"/>
                        </a:solidFill>
                        <a:latin typeface="+mn-lt"/>
                        <a:ea typeface="+mn-ea"/>
                        <a:cs typeface="+mn-cs"/>
                      </a:endParaRPr>
                    </a:p>
                    <a:p>
                      <a:pPr marL="285750" indent="-285750" algn="just">
                        <a:buClr>
                          <a:srgbClr val="7AC40C"/>
                        </a:buClr>
                        <a:buFont typeface="Arial" panose="020B0604020202020204" pitchFamily="34" charset="0"/>
                        <a:buChar char="•"/>
                      </a:pPr>
                      <a:endParaRPr lang="fr-FR" sz="1400" kern="1200" dirty="0">
                        <a:solidFill>
                          <a:schemeClr val="tx1"/>
                        </a:solidFill>
                        <a:latin typeface="+mj-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La famille est son lieu privilégié d’évolution</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Rupture avec la famille difficile</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Besoin de relatio</a:t>
                      </a:r>
                      <a:r>
                        <a:rPr lang="fr-FR" sz="1400" b="0" kern="1200" dirty="0">
                          <a:solidFill>
                            <a:schemeClr val="tx1"/>
                          </a:solidFill>
                          <a:latin typeface="+mn-lt"/>
                          <a:ea typeface="+mn-ea"/>
                          <a:cs typeface="+mn-cs"/>
                        </a:rPr>
                        <a:t>ns</a:t>
                      </a:r>
                      <a:r>
                        <a:rPr lang="fr-FR" sz="1400" kern="1200" dirty="0">
                          <a:solidFill>
                            <a:schemeClr val="tx1"/>
                          </a:solidFill>
                          <a:latin typeface="+mn-lt"/>
                          <a:ea typeface="+mn-ea"/>
                          <a:cs typeface="+mn-cs"/>
                        </a:rPr>
                        <a:t> privilégiées, rassurantes</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Besoin de repères, d’habitudes, d’affection</a:t>
                      </a:r>
                    </a:p>
                    <a:p>
                      <a:pPr marL="285750" indent="-285750" algn="just">
                        <a:buClr>
                          <a:srgbClr val="FFC000"/>
                        </a:buClr>
                        <a:buFont typeface="Arial" panose="020B0604020202020204" pitchFamily="34" charset="0"/>
                        <a:buChar char="•"/>
                      </a:pPr>
                      <a:r>
                        <a:rPr lang="fr-FR" sz="1400" kern="1200" dirty="0">
                          <a:solidFill>
                            <a:schemeClr val="tx1"/>
                          </a:solidFill>
                          <a:latin typeface="+mn-lt"/>
                          <a:ea typeface="+mn-ea"/>
                          <a:cs typeface="+mn-cs"/>
                        </a:rPr>
                        <a:t>Importance des relations amicales (copains)</a:t>
                      </a:r>
                    </a:p>
                    <a:p>
                      <a:pPr marL="285750" marR="0" lvl="0" indent="-285750" algn="just"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lang="fr-FR" sz="1400" kern="1200" dirty="0">
                          <a:solidFill>
                            <a:schemeClr val="tx1"/>
                          </a:solidFill>
                          <a:latin typeface="+mn-lt"/>
                          <a:ea typeface="+mn-ea"/>
                          <a:cs typeface="+mn-cs"/>
                        </a:rPr>
                        <a:t>Âge du rêve, de l’imaginaire, du conte</a:t>
                      </a:r>
                    </a:p>
                    <a:p>
                      <a:pPr algn="just">
                        <a:buClr>
                          <a:srgbClr val="FFC000"/>
                        </a:buClr>
                      </a:pPr>
                      <a:endParaRPr lang="fr-FR" sz="1400" kern="120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3243034"/>
                  </a:ext>
                </a:extLst>
              </a:tr>
            </a:tbl>
          </a:graphicData>
        </a:graphic>
      </p:graphicFrame>
    </p:spTree>
    <p:extLst>
      <p:ext uri="{BB962C8B-B14F-4D97-AF65-F5344CB8AC3E}">
        <p14:creationId xmlns:p14="http://schemas.microsoft.com/office/powerpoint/2010/main" val="1075097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èze 10"/>
          <p:cNvSpPr/>
          <p:nvPr/>
        </p:nvSpPr>
        <p:spPr>
          <a:xfrm>
            <a:off x="-572876" y="2849078"/>
            <a:ext cx="9887903" cy="887576"/>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CALENDRIER</a:t>
            </a:r>
          </a:p>
        </p:txBody>
      </p:sp>
    </p:spTree>
    <p:extLst>
      <p:ext uri="{BB962C8B-B14F-4D97-AF65-F5344CB8AC3E}">
        <p14:creationId xmlns:p14="http://schemas.microsoft.com/office/powerpoint/2010/main" val="1688153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473098328"/>
              </p:ext>
            </p:extLst>
          </p:nvPr>
        </p:nvGraphicFramePr>
        <p:xfrm>
          <a:off x="203123" y="1298447"/>
          <a:ext cx="8720488" cy="797560"/>
        </p:xfrm>
        <a:graphic>
          <a:graphicData uri="http://schemas.openxmlformats.org/drawingml/2006/table">
            <a:tbl>
              <a:tblPr firstRow="1" bandRow="1">
                <a:tableStyleId>{5C22544A-7EE6-4342-B048-85BDC9FD1C3A}</a:tableStyleId>
              </a:tblPr>
              <a:tblGrid>
                <a:gridCol w="1973179">
                  <a:extLst>
                    <a:ext uri="{9D8B030D-6E8A-4147-A177-3AD203B41FA5}">
                      <a16:colId xmlns:a16="http://schemas.microsoft.com/office/drawing/2014/main" val="3514857124"/>
                    </a:ext>
                  </a:extLst>
                </a:gridCol>
                <a:gridCol w="2220704">
                  <a:extLst>
                    <a:ext uri="{9D8B030D-6E8A-4147-A177-3AD203B41FA5}">
                      <a16:colId xmlns:a16="http://schemas.microsoft.com/office/drawing/2014/main" val="3059842079"/>
                    </a:ext>
                  </a:extLst>
                </a:gridCol>
                <a:gridCol w="2390574">
                  <a:extLst>
                    <a:ext uri="{9D8B030D-6E8A-4147-A177-3AD203B41FA5}">
                      <a16:colId xmlns:a16="http://schemas.microsoft.com/office/drawing/2014/main" val="1779772442"/>
                    </a:ext>
                  </a:extLst>
                </a:gridCol>
                <a:gridCol w="2136031">
                  <a:extLst>
                    <a:ext uri="{9D8B030D-6E8A-4147-A177-3AD203B41FA5}">
                      <a16:colId xmlns:a16="http://schemas.microsoft.com/office/drawing/2014/main" val="3696715530"/>
                    </a:ext>
                  </a:extLst>
                </a:gridCol>
              </a:tblGrid>
              <a:tr h="398780">
                <a:tc>
                  <a:txBody>
                    <a:bodyPr/>
                    <a:lstStyle/>
                    <a:p>
                      <a:pPr algn="ctr"/>
                      <a:r>
                        <a:rPr lang="fr-FR" dirty="0">
                          <a:latin typeface="+mj-l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extLst>
                  <a:ext uri="{0D108BD9-81ED-4DB2-BD59-A6C34878D82A}">
                    <a16:rowId xmlns:a16="http://schemas.microsoft.com/office/drawing/2014/main" val="3663326143"/>
                  </a:ext>
                </a:extLst>
              </a:tr>
              <a:tr h="398780">
                <a:tc>
                  <a:txBody>
                    <a:bodyPr/>
                    <a:lstStyle/>
                    <a:p>
                      <a:pPr algn="l"/>
                      <a:r>
                        <a:rPr lang="fr-FR" dirty="0">
                          <a:latin typeface="+mj-lt"/>
                        </a:rPr>
                        <a:t>Manipulation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dirty="0">
                          <a:latin typeface="+mj-lt"/>
                        </a:rPr>
                        <a:t>Motricité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dirty="0">
                          <a:latin typeface="+mj-lt"/>
                        </a:rPr>
                        <a:t>Motricité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dirty="0">
                          <a:latin typeface="+mj-lt"/>
                        </a:rPr>
                        <a:t>Coordination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492016"/>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2647960418"/>
              </p:ext>
            </p:extLst>
          </p:nvPr>
        </p:nvGraphicFramePr>
        <p:xfrm>
          <a:off x="203124" y="2442456"/>
          <a:ext cx="8720489" cy="79756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1589617734"/>
                    </a:ext>
                  </a:extLst>
                </a:gridCol>
                <a:gridCol w="1511166">
                  <a:extLst>
                    <a:ext uri="{9D8B030D-6E8A-4147-A177-3AD203B41FA5}">
                      <a16:colId xmlns:a16="http://schemas.microsoft.com/office/drawing/2014/main" val="1591344362"/>
                    </a:ext>
                  </a:extLst>
                </a:gridCol>
                <a:gridCol w="1511166">
                  <a:extLst>
                    <a:ext uri="{9D8B030D-6E8A-4147-A177-3AD203B41FA5}">
                      <a16:colId xmlns:a16="http://schemas.microsoft.com/office/drawing/2014/main" val="4084180369"/>
                    </a:ext>
                  </a:extLst>
                </a:gridCol>
                <a:gridCol w="1434165">
                  <a:extLst>
                    <a:ext uri="{9D8B030D-6E8A-4147-A177-3AD203B41FA5}">
                      <a16:colId xmlns:a16="http://schemas.microsoft.com/office/drawing/2014/main" val="2437591121"/>
                    </a:ext>
                  </a:extLst>
                </a:gridCol>
                <a:gridCol w="1417393">
                  <a:extLst>
                    <a:ext uri="{9D8B030D-6E8A-4147-A177-3AD203B41FA5}">
                      <a16:colId xmlns:a16="http://schemas.microsoft.com/office/drawing/2014/main" val="563052262"/>
                    </a:ext>
                  </a:extLst>
                </a:gridCol>
                <a:gridCol w="1383559">
                  <a:extLst>
                    <a:ext uri="{9D8B030D-6E8A-4147-A177-3AD203B41FA5}">
                      <a16:colId xmlns:a16="http://schemas.microsoft.com/office/drawing/2014/main" val="3219852711"/>
                    </a:ext>
                  </a:extLst>
                </a:gridCol>
              </a:tblGrid>
              <a:tr h="398780">
                <a:tc>
                  <a:txBody>
                    <a:bodyPr/>
                    <a:lstStyle/>
                    <a:p>
                      <a:pPr algn="ctr"/>
                      <a:r>
                        <a:rPr lang="fr-FR" dirty="0">
                          <a:latin typeface="+mj-l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FEVRIER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tc>
                  <a:txBody>
                    <a:bodyPr/>
                    <a:lstStyle/>
                    <a:p>
                      <a:pPr algn="ctr"/>
                      <a:r>
                        <a:rPr lang="fr-FR" dirty="0">
                          <a:latin typeface="+mj-l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4A83"/>
                    </a:solidFill>
                  </a:tcPr>
                </a:tc>
                <a:extLst>
                  <a:ext uri="{0D108BD9-81ED-4DB2-BD59-A6C34878D82A}">
                    <a16:rowId xmlns:a16="http://schemas.microsoft.com/office/drawing/2014/main" val="1398224995"/>
                  </a:ext>
                </a:extLst>
              </a:tr>
              <a:tr h="398780">
                <a:tc>
                  <a:txBody>
                    <a:bodyPr/>
                    <a:lstStyle/>
                    <a:p>
                      <a:pPr algn="ctr"/>
                      <a:r>
                        <a:rPr lang="fr-FR" dirty="0">
                          <a:latin typeface="+mj-lt"/>
                        </a:rPr>
                        <a:t>Contact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dirty="0">
                          <a:latin typeface="+mj-lt"/>
                        </a:rPr>
                        <a:t>Lutte</a:t>
                      </a:r>
                      <a:r>
                        <a:rPr lang="fr-FR" baseline="0" dirty="0">
                          <a:latin typeface="+mj-lt"/>
                        </a:rPr>
                        <a:t> </a:t>
                      </a:r>
                      <a:endParaRPr lang="fr-FR"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dirty="0">
                          <a:latin typeface="+mj-lt"/>
                        </a:rPr>
                        <a:t>Opposition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dirty="0">
                          <a:latin typeface="+mj-lt"/>
                        </a:rPr>
                        <a:t>Opposition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dirty="0">
                          <a:latin typeface="+mj-lt"/>
                        </a:rPr>
                        <a:t>Tournois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355172"/>
                  </a:ext>
                </a:extLst>
              </a:tr>
            </a:tbl>
          </a:graphicData>
        </a:graphic>
      </p:graphicFrame>
      <p:sp>
        <p:nvSpPr>
          <p:cNvPr id="7" name="Trapèze 10"/>
          <p:cNvSpPr/>
          <p:nvPr/>
        </p:nvSpPr>
        <p:spPr>
          <a:xfrm>
            <a:off x="923313" y="-48321"/>
            <a:ext cx="8500605" cy="442900"/>
          </a:xfrm>
          <a:custGeom>
            <a:avLst/>
            <a:gdLst>
              <a:gd name="connsiteX0" fmla="*/ 0 w 5688632"/>
              <a:gd name="connsiteY0" fmla="*/ 411070 h 411070"/>
              <a:gd name="connsiteX1" fmla="*/ 102768 w 5688632"/>
              <a:gd name="connsiteY1" fmla="*/ 0 h 411070"/>
              <a:gd name="connsiteX2" fmla="*/ 5585865 w 5688632"/>
              <a:gd name="connsiteY2" fmla="*/ 0 h 411070"/>
              <a:gd name="connsiteX3" fmla="*/ 5688632 w 5688632"/>
              <a:gd name="connsiteY3" fmla="*/ 411070 h 411070"/>
              <a:gd name="connsiteX4" fmla="*/ 0 w 5688632"/>
              <a:gd name="connsiteY4" fmla="*/ 411070 h 411070"/>
              <a:gd name="connsiteX0" fmla="*/ 0 w 5602005"/>
              <a:gd name="connsiteY0" fmla="*/ 411070 h 411070"/>
              <a:gd name="connsiteX1" fmla="*/ 102768 w 5602005"/>
              <a:gd name="connsiteY1" fmla="*/ 0 h 411070"/>
              <a:gd name="connsiteX2" fmla="*/ 5585865 w 5602005"/>
              <a:gd name="connsiteY2" fmla="*/ 0 h 411070"/>
              <a:gd name="connsiteX3" fmla="*/ 5602005 w 5602005"/>
              <a:gd name="connsiteY3" fmla="*/ 411070 h 411070"/>
              <a:gd name="connsiteX4" fmla="*/ 0 w 5602005"/>
              <a:gd name="connsiteY4" fmla="*/ 411070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05" h="411070">
                <a:moveTo>
                  <a:pt x="0" y="411070"/>
                </a:moveTo>
                <a:lnTo>
                  <a:pt x="102768" y="0"/>
                </a:lnTo>
                <a:lnTo>
                  <a:pt x="5585865" y="0"/>
                </a:lnTo>
                <a:lnTo>
                  <a:pt x="5602005" y="411070"/>
                </a:lnTo>
                <a:lnTo>
                  <a:pt x="0" y="411070"/>
                </a:lnTo>
                <a:close/>
              </a:path>
            </a:pathLst>
          </a:custGeom>
          <a:solidFill>
            <a:srgbClr val="2A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CALENDRIER </a:t>
            </a:r>
          </a:p>
        </p:txBody>
      </p:sp>
      <p:cxnSp>
        <p:nvCxnSpPr>
          <p:cNvPr id="16" name="Connecteur droit 15"/>
          <p:cNvCxnSpPr/>
          <p:nvPr/>
        </p:nvCxnSpPr>
        <p:spPr>
          <a:xfrm>
            <a:off x="2522806" y="3672458"/>
            <a:ext cx="4160284" cy="0"/>
          </a:xfrm>
          <a:prstGeom prst="line">
            <a:avLst/>
          </a:prstGeom>
          <a:ln>
            <a:solidFill>
              <a:srgbClr val="2A4A83"/>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809595" y="4046048"/>
            <a:ext cx="3936912" cy="369332"/>
          </a:xfrm>
          <a:prstGeom prst="rect">
            <a:avLst/>
          </a:prstGeom>
        </p:spPr>
        <p:txBody>
          <a:bodyPr wrap="none">
            <a:spAutoFit/>
          </a:bodyPr>
          <a:lstStyle/>
          <a:p>
            <a:r>
              <a:rPr lang="fr-FR" dirty="0">
                <a:solidFill>
                  <a:srgbClr val="FFC000"/>
                </a:solidFill>
              </a:rPr>
              <a:t>Semaine Nationale des écoles de rugby</a:t>
            </a:r>
          </a:p>
        </p:txBody>
      </p:sp>
      <p:grpSp>
        <p:nvGrpSpPr>
          <p:cNvPr id="97" name="Groupe 96"/>
          <p:cNvGrpSpPr/>
          <p:nvPr/>
        </p:nvGrpSpPr>
        <p:grpSpPr>
          <a:xfrm>
            <a:off x="454937" y="4083890"/>
            <a:ext cx="354658" cy="300461"/>
            <a:chOff x="4050455" y="1594554"/>
            <a:chExt cx="3880761" cy="3699340"/>
          </a:xfrm>
          <a:solidFill>
            <a:srgbClr val="FFC000"/>
          </a:solidFill>
        </p:grpSpPr>
        <p:sp>
          <p:nvSpPr>
            <p:cNvPr id="98" name="Ellipse 97"/>
            <p:cNvSpPr/>
            <p:nvPr/>
          </p:nvSpPr>
          <p:spPr>
            <a:xfrm>
              <a:off x="4050455" y="1594554"/>
              <a:ext cx="3880761" cy="36993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99" name="Image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3146" y="2084617"/>
              <a:ext cx="2635378" cy="2635380"/>
            </a:xfrm>
            <a:prstGeom prst="rect">
              <a:avLst/>
            </a:prstGeom>
            <a:noFill/>
          </p:spPr>
        </p:pic>
      </p:grpSp>
      <p:grpSp>
        <p:nvGrpSpPr>
          <p:cNvPr id="103" name="Groupe 102"/>
          <p:cNvGrpSpPr/>
          <p:nvPr/>
        </p:nvGrpSpPr>
        <p:grpSpPr>
          <a:xfrm>
            <a:off x="1666993" y="1746388"/>
            <a:ext cx="354658" cy="300461"/>
            <a:chOff x="4050455" y="1594554"/>
            <a:chExt cx="3880761" cy="3699340"/>
          </a:xfrm>
          <a:solidFill>
            <a:srgbClr val="FFC000"/>
          </a:solidFill>
        </p:grpSpPr>
        <p:sp>
          <p:nvSpPr>
            <p:cNvPr id="104" name="Ellipse 103"/>
            <p:cNvSpPr/>
            <p:nvPr/>
          </p:nvSpPr>
          <p:spPr>
            <a:xfrm>
              <a:off x="4050455" y="1594554"/>
              <a:ext cx="3880761" cy="36993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a:p>
          </p:txBody>
        </p:sp>
        <p:pic>
          <p:nvPicPr>
            <p:cNvPr id="105" name="Image 10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0146" y1="36015" x2="40146" y2="36015"/>
                          <a14:foregroundMark x1="61679" y1="11877" x2="61679" y2="11877"/>
                          <a14:backgroundMark x1="72993" y1="75479" x2="72993" y2="75479"/>
                          <a14:backgroundMark x1="72993" y1="75479" x2="54015" y2="65134"/>
                          <a14:backgroundMark x1="39416" y1="87356" x2="98175" y2="87356"/>
                          <a14:backgroundMark x1="75912" y1="22605" x2="99270" y2="19157"/>
                        </a14:backgroundRemoval>
                      </a14:imgEffect>
                    </a14:imgLayer>
                  </a14:imgProps>
                </a:ext>
                <a:ext uri="{28A0092B-C50C-407E-A947-70E740481C1C}">
                  <a14:useLocalDpi xmlns:a14="http://schemas.microsoft.com/office/drawing/2010/main" val="0"/>
                </a:ext>
              </a:extLst>
            </a:blip>
            <a:stretch>
              <a:fillRect/>
            </a:stretch>
          </p:blipFill>
          <p:spPr>
            <a:xfrm>
              <a:off x="4671669" y="2068180"/>
              <a:ext cx="2638333" cy="2638335"/>
            </a:xfrm>
            <a:prstGeom prst="rect">
              <a:avLst/>
            </a:prstGeom>
            <a:noFill/>
            <a:ln>
              <a:noFill/>
            </a:ln>
          </p:spPr>
        </p:pic>
      </p:grpSp>
      <p:sp>
        <p:nvSpPr>
          <p:cNvPr id="22" name="Rectangle 21"/>
          <p:cNvSpPr/>
          <p:nvPr/>
        </p:nvSpPr>
        <p:spPr>
          <a:xfrm>
            <a:off x="-243927" y="4588835"/>
            <a:ext cx="3595698" cy="369332"/>
          </a:xfrm>
          <a:prstGeom prst="rect">
            <a:avLst/>
          </a:prstGeom>
        </p:spPr>
        <p:txBody>
          <a:bodyPr wrap="square">
            <a:spAutoFit/>
          </a:bodyPr>
          <a:lstStyle/>
          <a:p>
            <a:pPr algn="ctr"/>
            <a:r>
              <a:rPr lang="fr-FR" dirty="0">
                <a:solidFill>
                  <a:srgbClr val="7AC40C"/>
                </a:solidFill>
              </a:rPr>
              <a:t>Tournois clubs</a:t>
            </a:r>
          </a:p>
        </p:txBody>
      </p:sp>
      <p:grpSp>
        <p:nvGrpSpPr>
          <p:cNvPr id="23" name="Groupe 22"/>
          <p:cNvGrpSpPr/>
          <p:nvPr/>
        </p:nvGrpSpPr>
        <p:grpSpPr>
          <a:xfrm>
            <a:off x="461549" y="4623272"/>
            <a:ext cx="354658" cy="300461"/>
            <a:chOff x="4050455" y="1594554"/>
            <a:chExt cx="3880761" cy="3699340"/>
          </a:xfrm>
          <a:solidFill>
            <a:srgbClr val="7AC40C"/>
          </a:solidFill>
        </p:grpSpPr>
        <p:sp>
          <p:nvSpPr>
            <p:cNvPr id="24" name="Ellipse 23"/>
            <p:cNvSpPr/>
            <p:nvPr/>
          </p:nvSpPr>
          <p:spPr>
            <a:xfrm>
              <a:off x="4050455" y="1594554"/>
              <a:ext cx="3880761" cy="36993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dirty="0"/>
            </a:p>
          </p:txBody>
        </p:sp>
        <p:pic>
          <p:nvPicPr>
            <p:cNvPr id="25" name="Imag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20" y="2269152"/>
              <a:ext cx="2635376" cy="2635380"/>
            </a:xfrm>
            <a:prstGeom prst="rect">
              <a:avLst/>
            </a:prstGeom>
            <a:noFill/>
          </p:spPr>
        </p:pic>
      </p:grpSp>
      <p:grpSp>
        <p:nvGrpSpPr>
          <p:cNvPr id="26" name="Groupe 25"/>
          <p:cNvGrpSpPr/>
          <p:nvPr/>
        </p:nvGrpSpPr>
        <p:grpSpPr>
          <a:xfrm>
            <a:off x="7086325" y="2890397"/>
            <a:ext cx="354658" cy="300461"/>
            <a:chOff x="4050455" y="1594554"/>
            <a:chExt cx="3880761" cy="3699340"/>
          </a:xfrm>
          <a:solidFill>
            <a:srgbClr val="7AC40C"/>
          </a:solidFill>
        </p:grpSpPr>
        <p:sp>
          <p:nvSpPr>
            <p:cNvPr id="27" name="Ellipse 26"/>
            <p:cNvSpPr/>
            <p:nvPr/>
          </p:nvSpPr>
          <p:spPr>
            <a:xfrm>
              <a:off x="4050455" y="1594554"/>
              <a:ext cx="3880761" cy="36993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050" tIns="50525" rIns="101050" bIns="50525" numCol="1" spcCol="0" rtlCol="0" fromWordArt="0" anchor="ctr" anchorCtr="0" forceAA="0" compatLnSpc="1">
              <a:prstTxWarp prst="textNoShape">
                <a:avLst/>
              </a:prstTxWarp>
              <a:noAutofit/>
            </a:bodyPr>
            <a:lstStyle/>
            <a:p>
              <a:pPr algn="ctr"/>
              <a:endParaRPr lang="fr-FR" sz="1989" dirty="0"/>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16" y="2084605"/>
              <a:ext cx="2635378" cy="2635380"/>
            </a:xfrm>
            <a:prstGeom prst="rect">
              <a:avLst/>
            </a:prstGeom>
            <a:noFill/>
          </p:spPr>
        </p:pic>
      </p:grpSp>
      <p:sp>
        <p:nvSpPr>
          <p:cNvPr id="33" name="Parallélogramme 32"/>
          <p:cNvSpPr/>
          <p:nvPr/>
        </p:nvSpPr>
        <p:spPr>
          <a:xfrm>
            <a:off x="809595" y="394581"/>
            <a:ext cx="4395774" cy="357977"/>
          </a:xfrm>
          <a:prstGeom prst="parallelogram">
            <a:avLst>
              <a:gd name="adj" fmla="val 332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Organisation de la saison  </a:t>
            </a:r>
          </a:p>
        </p:txBody>
      </p:sp>
      <p:pic>
        <p:nvPicPr>
          <p:cNvPr id="29" name="Image 28">
            <a:hlinkClick r:id="rId5"/>
          </p:cNvPr>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6671415" y="5221414"/>
            <a:ext cx="551515" cy="551515"/>
          </a:xfrm>
          <a:prstGeom prst="rect">
            <a:avLst/>
          </a:prstGeom>
        </p:spPr>
      </p:pic>
      <p:sp>
        <p:nvSpPr>
          <p:cNvPr id="30" name="ZoneTexte 29"/>
          <p:cNvSpPr txBox="1"/>
          <p:nvPr/>
        </p:nvSpPr>
        <p:spPr>
          <a:xfrm>
            <a:off x="511844" y="5289509"/>
            <a:ext cx="4754700" cy="369332"/>
          </a:xfrm>
          <a:prstGeom prst="rect">
            <a:avLst/>
          </a:prstGeom>
          <a:noFill/>
        </p:spPr>
        <p:txBody>
          <a:bodyPr wrap="none" rtlCol="0">
            <a:spAutoFit/>
          </a:bodyPr>
          <a:lstStyle/>
          <a:p>
            <a:r>
              <a:rPr lang="fr-FR" dirty="0"/>
              <a:t>Cliquer ici pour télécharger le calendrier général </a:t>
            </a:r>
          </a:p>
        </p:txBody>
      </p:sp>
      <p:cxnSp>
        <p:nvCxnSpPr>
          <p:cNvPr id="31" name="Connecteur droit avec flèche 30"/>
          <p:cNvCxnSpPr>
            <a:stCxn id="30" idx="3"/>
          </p:cNvCxnSpPr>
          <p:nvPr/>
        </p:nvCxnSpPr>
        <p:spPr>
          <a:xfrm>
            <a:off x="5266546" y="5474175"/>
            <a:ext cx="1195193" cy="7324"/>
          </a:xfrm>
          <a:prstGeom prst="straightConnector1">
            <a:avLst/>
          </a:prstGeom>
          <a:ln>
            <a:solidFill>
              <a:srgbClr val="2A4A8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791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8682</TotalTime>
  <Words>6134</Words>
  <Application>Microsoft Office PowerPoint</Application>
  <PresentationFormat>Affichage à l'écran (4:3)</PresentationFormat>
  <Paragraphs>655</Paragraphs>
  <Slides>39</Slides>
  <Notes>5</Notes>
  <HiddenSlides>0</HiddenSlides>
  <MMClips>0</MMClips>
  <ScaleCrop>false</ScaleCrop>
  <HeadingPairs>
    <vt:vector size="6" baseType="variant">
      <vt:variant>
        <vt:lpstr>Polices utilisées</vt:lpstr>
      </vt:variant>
      <vt:variant>
        <vt:i4>8</vt:i4>
      </vt:variant>
      <vt:variant>
        <vt:lpstr>Thème</vt:lpstr>
      </vt:variant>
      <vt:variant>
        <vt:i4>7</vt:i4>
      </vt:variant>
      <vt:variant>
        <vt:lpstr>Titres des diapositives</vt:lpstr>
      </vt:variant>
      <vt:variant>
        <vt:i4>39</vt:i4>
      </vt:variant>
    </vt:vector>
  </HeadingPairs>
  <TitlesOfParts>
    <vt:vector size="54" baseType="lpstr">
      <vt:lpstr>Arial</vt:lpstr>
      <vt:lpstr>Arial Black</vt:lpstr>
      <vt:lpstr>Calibri</vt:lpstr>
      <vt:lpstr>Calibri Light</vt:lpstr>
      <vt:lpstr>Exo</vt:lpstr>
      <vt:lpstr>Times New Roman</vt:lpstr>
      <vt:lpstr>Verdana</vt:lpstr>
      <vt:lpstr>Wingdings</vt:lpstr>
      <vt:lpstr>1_Conception personnalisée</vt:lpstr>
      <vt:lpstr>4_Conception personnalisée</vt:lpstr>
      <vt:lpstr>3_Conception personnalisée</vt:lpstr>
      <vt:lpstr>5_Conception personnalisée</vt:lpstr>
      <vt:lpstr>2_Conception personnalisée</vt:lpstr>
      <vt:lpstr>Conception personnalisée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Fanny Neau</dc:creator>
  <cp:lastModifiedBy>Fanny Neau</cp:lastModifiedBy>
  <cp:revision>373</cp:revision>
  <dcterms:created xsi:type="dcterms:W3CDTF">2018-12-04T10:18:52Z</dcterms:created>
  <dcterms:modified xsi:type="dcterms:W3CDTF">2020-09-01T10:14:12Z</dcterms:modified>
</cp:coreProperties>
</file>