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368" y="-12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095443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.jpeg"/><Relationship Id="rId5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-Gilles Allain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age1.png" descr="ffrhau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07500" y="3060700"/>
            <a:ext cx="5969000" cy="759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age1.tif" descr="ffrhau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07500" y="3060700"/>
            <a:ext cx="5969000" cy="759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3.jpg" descr="ffrlong noir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64000" y="12661900"/>
            <a:ext cx="3429000" cy="1054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2.jpg" descr="rect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351000" y="0"/>
            <a:ext cx="6985000" cy="680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3048000" y="0"/>
            <a:ext cx="12858777" cy="2743200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defRPr sz="8800">
                <a:solidFill>
                  <a:srgbClr val="004C9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xfrm>
            <a:off x="20700898" y="12919075"/>
            <a:ext cx="635103" cy="6400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1828800">
              <a:defRPr sz="2800">
                <a:solidFill>
                  <a:srgbClr val="E32219"/>
                </a:solidFill>
                <a:latin typeface="AvantGarde LT Bold"/>
                <a:ea typeface="AvantGarde LT Bold"/>
                <a:cs typeface="AvantGarde LT Bold"/>
                <a:sym typeface="AvantGarde LT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23" name="image4.jpg" descr="7CLASSIC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048000" y="12042575"/>
            <a:ext cx="1387632" cy="16734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1.tif" descr="ffrhau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07500" y="3060700"/>
            <a:ext cx="5969000" cy="759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1.tif" descr="ffrhau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07500" y="3060700"/>
            <a:ext cx="5969000" cy="7594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xfrm>
            <a:off x="4419600" y="4260850"/>
            <a:ext cx="15544800" cy="2940050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defRPr sz="8800">
                <a:solidFill>
                  <a:srgbClr val="004C9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133" name="Shape 133"/>
          <p:cNvSpPr>
            <a:spLocks noGrp="1"/>
          </p:cNvSpPr>
          <p:nvPr>
            <p:ph type="body" sz="quarter" idx="1"/>
          </p:nvPr>
        </p:nvSpPr>
        <p:spPr>
          <a:xfrm>
            <a:off x="5791200" y="7772400"/>
            <a:ext cx="12801600" cy="3505200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0" indent="0" algn="ctr" defTabSz="1828800">
              <a:spcBef>
                <a:spcPts val="1500"/>
              </a:spcBef>
              <a:buSzTx/>
              <a:buNone/>
              <a:defRPr sz="6400">
                <a:solidFill>
                  <a:srgbClr val="004C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ctr" defTabSz="1828800">
              <a:spcBef>
                <a:spcPts val="1500"/>
              </a:spcBef>
              <a:buSzTx/>
              <a:buNone/>
              <a:defRPr sz="6400">
                <a:solidFill>
                  <a:srgbClr val="004C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 algn="ctr" defTabSz="1828800">
              <a:spcBef>
                <a:spcPts val="1500"/>
              </a:spcBef>
              <a:buSzTx/>
              <a:buNone/>
              <a:defRPr sz="6400">
                <a:solidFill>
                  <a:srgbClr val="004C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 defTabSz="1828800">
              <a:spcBef>
                <a:spcPts val="1500"/>
              </a:spcBef>
              <a:buSzTx/>
              <a:buNone/>
              <a:defRPr sz="6400">
                <a:solidFill>
                  <a:srgbClr val="004C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 defTabSz="1828800">
              <a:spcBef>
                <a:spcPts val="1500"/>
              </a:spcBef>
              <a:buSzTx/>
              <a:buNone/>
              <a:defRPr sz="6400">
                <a:solidFill>
                  <a:srgbClr val="004C93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4" name="Shape 134"/>
          <p:cNvSpPr>
            <a:spLocks noGrp="1"/>
          </p:cNvSpPr>
          <p:nvPr>
            <p:ph type="sldNum" sz="quarter" idx="2"/>
          </p:nvPr>
        </p:nvSpPr>
        <p:spPr>
          <a:xfrm>
            <a:off x="19786498" y="12490450"/>
            <a:ext cx="635103" cy="640080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1828800">
              <a:defRPr sz="2800">
                <a:solidFill>
                  <a:srgbClr val="004C93"/>
                </a:solidFill>
                <a:latin typeface="AvantGarde LT Bold"/>
                <a:ea typeface="AvantGarde LT Bold"/>
                <a:cs typeface="AvantGarde LT Bold"/>
                <a:sym typeface="AvantGarde LT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35" name="image2.jpg" descr="rect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51000" y="0"/>
            <a:ext cx="6985000" cy="680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age3.jpg" descr="ffrlong noir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980023" y="12661900"/>
            <a:ext cx="3429001" cy="1054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age4.jpg" descr="7CLASSIC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048000" y="10753343"/>
            <a:ext cx="2456689" cy="29626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age1.tif" descr="ffrhau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07500" y="3060700"/>
            <a:ext cx="5969000" cy="759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1.tif" descr="ffrhau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07500" y="3060700"/>
            <a:ext cx="5969000" cy="7594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xfrm>
            <a:off x="3962400" y="914400"/>
            <a:ext cx="16459200" cy="2743200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defRPr sz="8800">
                <a:solidFill>
                  <a:srgbClr val="004C9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147" name="Shape 147"/>
          <p:cNvSpPr>
            <a:spLocks noGrp="1"/>
          </p:cNvSpPr>
          <p:nvPr>
            <p:ph type="body" sz="half" idx="1"/>
          </p:nvPr>
        </p:nvSpPr>
        <p:spPr>
          <a:xfrm>
            <a:off x="3962400" y="3962400"/>
            <a:ext cx="16459200" cy="7772400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685800" indent="-685800" defTabSz="1828800">
              <a:spcBef>
                <a:spcPts val="1500"/>
              </a:spcBef>
              <a:buClr>
                <a:srgbClr val="FFFFFF"/>
              </a:buClr>
              <a:buFont typeface="Wingdings"/>
              <a:buChar char="■"/>
              <a:defRPr sz="6400">
                <a:solidFill>
                  <a:srgbClr val="004C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110342" indent="-653142" defTabSz="1828800">
              <a:spcBef>
                <a:spcPts val="1500"/>
              </a:spcBef>
              <a:buClr>
                <a:srgbClr val="FFFFFF"/>
              </a:buClr>
              <a:buSzPct val="80000"/>
              <a:buFont typeface="Wingdings"/>
              <a:buChar char="◻"/>
              <a:defRPr sz="6400">
                <a:solidFill>
                  <a:srgbClr val="004C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24000" indent="-609600" defTabSz="1828800">
              <a:spcBef>
                <a:spcPts val="1500"/>
              </a:spcBef>
              <a:buClr>
                <a:srgbClr val="FFFFFF"/>
              </a:buClr>
              <a:buSzPct val="65000"/>
              <a:buFont typeface="Wingdings"/>
              <a:buChar char="■"/>
              <a:defRPr sz="6400">
                <a:solidFill>
                  <a:srgbClr val="004C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03120" indent="-731520" defTabSz="1828800">
              <a:spcBef>
                <a:spcPts val="1500"/>
              </a:spcBef>
              <a:buClr>
                <a:srgbClr val="FFFFFF"/>
              </a:buClr>
              <a:buSzPct val="70000"/>
              <a:buFont typeface="Wingdings"/>
              <a:buChar char="◻"/>
              <a:defRPr sz="6400">
                <a:solidFill>
                  <a:srgbClr val="004C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60320" indent="-731520" defTabSz="1828800">
              <a:spcBef>
                <a:spcPts val="1500"/>
              </a:spcBef>
              <a:buClr>
                <a:srgbClr val="FFFFFF"/>
              </a:buClr>
              <a:buSzPct val="100000"/>
              <a:buFont typeface="Wingdings"/>
              <a:buChar char="▪"/>
              <a:defRPr sz="6400">
                <a:solidFill>
                  <a:srgbClr val="004C93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48" name="Shape 148"/>
          <p:cNvSpPr>
            <a:spLocks noGrp="1"/>
          </p:cNvSpPr>
          <p:nvPr>
            <p:ph type="sldNum" sz="quarter" idx="2"/>
          </p:nvPr>
        </p:nvSpPr>
        <p:spPr>
          <a:xfrm>
            <a:off x="19786498" y="12490450"/>
            <a:ext cx="635103" cy="640080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1828800">
              <a:defRPr sz="2800">
                <a:solidFill>
                  <a:srgbClr val="004C93"/>
                </a:solidFill>
                <a:latin typeface="AvantGarde LT Bold"/>
                <a:ea typeface="AvantGarde LT Bold"/>
                <a:cs typeface="AvantGarde LT Bold"/>
                <a:sym typeface="AvantGarde LT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49" name="image2.jpg" descr="rect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51000" y="0"/>
            <a:ext cx="6985000" cy="680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4.jpg" descr="7CLASSIC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48000" y="12042575"/>
            <a:ext cx="1387632" cy="16734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3.jpg" descr="ffrlong noir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764000" y="12661900"/>
            <a:ext cx="3429000" cy="1054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Texte du titre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xmlns:p14="http://schemas.microsoft.com/office/powerpoint/2010/main"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@</a:t>
            </a:r>
          </a:p>
        </p:txBody>
      </p:sp>
      <p:sp>
        <p:nvSpPr>
          <p:cNvPr id="161" name="Shape 1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2" name="FFR_POWER_POINT_A4_GENERIQUE_ss_partenaires_ss_logo_ss_mg_20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555750"/>
            <a:ext cx="24384000" cy="17233900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/>
        </p:nvSpPr>
        <p:spPr>
          <a:xfrm>
            <a:off x="3048000" y="4791710"/>
            <a:ext cx="18288000" cy="4538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/>
          <a:p>
            <a:pPr defTabSz="1828800">
              <a:defRPr sz="9600">
                <a:solidFill>
                  <a:srgbClr val="004C93"/>
                </a:solidFill>
                <a:latin typeface="AvantGarde LT Bold"/>
                <a:ea typeface="AvantGarde LT Bold"/>
                <a:cs typeface="AvantGarde LT Bold"/>
                <a:sym typeface="AvantGarde LT Bold"/>
              </a:defRPr>
            </a:pPr>
            <a:r>
              <a:t>QCM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defTabSz="1828800">
              <a:defRPr sz="8000">
                <a:solidFill>
                  <a:srgbClr val="004C93"/>
                </a:solidFill>
                <a:latin typeface="Arial"/>
                <a:ea typeface="Arial"/>
                <a:cs typeface="Arial"/>
                <a:sym typeface="Arial"/>
              </a:defRPr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defTabSz="1828800">
              <a:defRPr sz="108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Rugby à 7</a:t>
            </a:r>
          </a:p>
        </p:txBody>
      </p:sp>
      <p:pic>
        <p:nvPicPr>
          <p:cNvPr id="164" name="image4.jpg" descr="7CLASSIC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7574" y="187424"/>
            <a:ext cx="1202685" cy="1450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ffrclassic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239" y="12884432"/>
            <a:ext cx="933340" cy="7938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FFR_POWER_POINT_A4_GENERIQUE_ss_partenaires_ss_logo_ss_mg_20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555750"/>
            <a:ext cx="24384000" cy="17233900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Shape 248"/>
          <p:cNvSpPr/>
          <p:nvPr/>
        </p:nvSpPr>
        <p:spPr>
          <a:xfrm>
            <a:off x="4000103" y="5785757"/>
            <a:ext cx="13681521" cy="5199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l" defTabSz="1828800">
              <a:buSzPct val="100000"/>
              <a:buFont typeface="Wingdings"/>
              <a:buChar char="➢"/>
              <a:defRPr sz="67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Coup d’envoi à refaire</a:t>
            </a:r>
          </a:p>
          <a:p>
            <a:pPr algn="l" defTabSz="1828800">
              <a:defRPr sz="67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endParaRPr/>
          </a:p>
          <a:p>
            <a:pPr algn="l" defTabSz="1828800">
              <a:buSzPct val="100000"/>
              <a:buFont typeface="Wingdings"/>
              <a:buChar char="➢"/>
              <a:defRPr sz="67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Touche à l’endroit de la sortie</a:t>
            </a:r>
          </a:p>
          <a:p>
            <a:pPr algn="l" defTabSz="1828800">
              <a:buSzPct val="100000"/>
              <a:buFont typeface="Wingdings"/>
              <a:buChar char="➢"/>
              <a:defRPr sz="67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endParaRPr/>
          </a:p>
          <a:p>
            <a:pPr algn="l" defTabSz="1828800">
              <a:buSzPct val="100000"/>
              <a:buFont typeface="Wingdings"/>
              <a:buChar char="➢"/>
              <a:defRPr sz="67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Coup de pied franc</a:t>
            </a:r>
          </a:p>
        </p:txBody>
      </p:sp>
      <p:sp>
        <p:nvSpPr>
          <p:cNvPr id="249" name="Shape 249"/>
          <p:cNvSpPr/>
          <p:nvPr/>
        </p:nvSpPr>
        <p:spPr>
          <a:xfrm>
            <a:off x="17808624" y="5471219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50" name="Shape 250"/>
          <p:cNvSpPr/>
          <p:nvPr/>
        </p:nvSpPr>
        <p:spPr>
          <a:xfrm>
            <a:off x="17808624" y="7737375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17808624" y="9897616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17952640" y="9769178"/>
            <a:ext cx="1296145" cy="1441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defRPr sz="8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X</a:t>
            </a:r>
          </a:p>
        </p:txBody>
      </p:sp>
      <p:sp>
        <p:nvSpPr>
          <p:cNvPr id="253" name="Shape 253"/>
          <p:cNvSpPr/>
          <p:nvPr/>
        </p:nvSpPr>
        <p:spPr>
          <a:xfrm>
            <a:off x="4622800" y="1006724"/>
            <a:ext cx="16459200" cy="2996357"/>
          </a:xfrm>
          <a:prstGeom prst="rect">
            <a:avLst/>
          </a:prstGeom>
          <a:solidFill>
            <a:srgbClr val="07509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/>
          <a:p>
            <a:pPr defTabSz="896111">
              <a:defRPr sz="4312">
                <a:solidFill>
                  <a:srgbClr val="FFFFFF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Règlement : dispositions spécifiques à 7</a:t>
            </a:r>
          </a:p>
          <a:p>
            <a:pPr defTabSz="896111">
              <a:defRPr sz="4312">
                <a:solidFill>
                  <a:srgbClr val="FFFFFF"/>
                </a:solidFill>
                <a:latin typeface="AvantGarde LT Bold"/>
                <a:ea typeface="AvantGarde LT Bold"/>
                <a:cs typeface="AvantGarde LT Bold"/>
                <a:sym typeface="AvantGarde LT Bold"/>
              </a:defRPr>
            </a:pPr>
            <a:r>
              <a:t>Quelles sont les sanctions pour les coups d’envois non conformes (le ballon sort directement des limites du terrain) ?</a:t>
            </a:r>
          </a:p>
        </p:txBody>
      </p:sp>
      <p:pic>
        <p:nvPicPr>
          <p:cNvPr id="254" name="image4.jpg" descr="7CLASSIC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7574" y="187424"/>
            <a:ext cx="1202685" cy="1450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ffrclassic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239" y="12884432"/>
            <a:ext cx="933340" cy="7938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/>
      </p:transition>
    </mc:Choice>
    <mc:Fallback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FFR_POWER_POINT_A4_GENERIQUE_ss_partenaires_ss_logo_ss_mg_20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555750"/>
            <a:ext cx="24384000" cy="17233900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Shape 258"/>
          <p:cNvSpPr/>
          <p:nvPr/>
        </p:nvSpPr>
        <p:spPr>
          <a:xfrm>
            <a:off x="4787503" y="6519590"/>
            <a:ext cx="11820277" cy="3421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Renvoi aux 22 mètres</a:t>
            </a:r>
          </a:p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endParaRPr/>
          </a:p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Coup de pied franc</a:t>
            </a:r>
          </a:p>
        </p:txBody>
      </p:sp>
      <p:sp>
        <p:nvSpPr>
          <p:cNvPr id="259" name="Shape 259"/>
          <p:cNvSpPr/>
          <p:nvPr/>
        </p:nvSpPr>
        <p:spPr>
          <a:xfrm>
            <a:off x="17427624" y="6557690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60" name="Shape 260"/>
          <p:cNvSpPr/>
          <p:nvPr/>
        </p:nvSpPr>
        <p:spPr>
          <a:xfrm>
            <a:off x="17427624" y="8823845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61" name="Shape 261"/>
          <p:cNvSpPr/>
          <p:nvPr/>
        </p:nvSpPr>
        <p:spPr>
          <a:xfrm>
            <a:off x="17571640" y="8691462"/>
            <a:ext cx="1296145" cy="1441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defRPr sz="8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X</a:t>
            </a:r>
          </a:p>
        </p:txBody>
      </p:sp>
      <p:sp>
        <p:nvSpPr>
          <p:cNvPr id="262" name="Shape 262"/>
          <p:cNvSpPr/>
          <p:nvPr/>
        </p:nvSpPr>
        <p:spPr>
          <a:xfrm>
            <a:off x="4622800" y="1006724"/>
            <a:ext cx="16459200" cy="2996357"/>
          </a:xfrm>
          <a:prstGeom prst="rect">
            <a:avLst/>
          </a:prstGeom>
          <a:solidFill>
            <a:srgbClr val="07509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/>
          <a:p>
            <a:pPr defTabSz="896111">
              <a:defRPr sz="4312">
                <a:solidFill>
                  <a:srgbClr val="FFFFFF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Règlement : dispositions spécifiques à 7</a:t>
            </a:r>
          </a:p>
          <a:p>
            <a:pPr defTabSz="896111">
              <a:defRPr sz="4312">
                <a:solidFill>
                  <a:srgbClr val="FFFFFF"/>
                </a:solidFill>
                <a:latin typeface="AvantGarde LT Bold"/>
                <a:ea typeface="AvantGarde LT Bold"/>
                <a:cs typeface="AvantGarde LT Bold"/>
                <a:sym typeface="AvantGarde LT Bold"/>
              </a:defRPr>
            </a:pPr>
            <a:r>
              <a:t>Quelles sont les sanctions pour les coups d’envois non conformes (le ballon pénètre dans la zone de but et est aplati immédiatement) ?</a:t>
            </a:r>
          </a:p>
        </p:txBody>
      </p:sp>
      <p:pic>
        <p:nvPicPr>
          <p:cNvPr id="263" name="image4.jpg" descr="7CLASSIC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7574" y="187424"/>
            <a:ext cx="1202685" cy="1450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ffrclassic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239" y="12884432"/>
            <a:ext cx="933340" cy="7938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/>
      </p:transition>
    </mc:Choice>
    <mc:Fallback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FFR_POWER_POINT_A4_GENERIQUE_ss_partenaires_ss_logo_ss_mg_20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555750"/>
            <a:ext cx="24384000" cy="17233900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Shape 267"/>
          <p:cNvSpPr/>
          <p:nvPr/>
        </p:nvSpPr>
        <p:spPr>
          <a:xfrm>
            <a:off x="17465724" y="6603096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68" name="Shape 268"/>
          <p:cNvSpPr/>
          <p:nvPr/>
        </p:nvSpPr>
        <p:spPr>
          <a:xfrm>
            <a:off x="17465724" y="8869251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69" name="Shape 269"/>
          <p:cNvSpPr/>
          <p:nvPr/>
        </p:nvSpPr>
        <p:spPr>
          <a:xfrm>
            <a:off x="17609740" y="6474184"/>
            <a:ext cx="1296145" cy="1441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defRPr sz="8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X</a:t>
            </a:r>
          </a:p>
        </p:txBody>
      </p:sp>
      <p:sp>
        <p:nvSpPr>
          <p:cNvPr id="270" name="Shape 270"/>
          <p:cNvSpPr/>
          <p:nvPr/>
        </p:nvSpPr>
        <p:spPr>
          <a:xfrm>
            <a:off x="4622800" y="1006724"/>
            <a:ext cx="16459200" cy="2996357"/>
          </a:xfrm>
          <a:prstGeom prst="rect">
            <a:avLst/>
          </a:prstGeom>
          <a:solidFill>
            <a:srgbClr val="07509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/>
          <a:p>
            <a:pPr defTabSz="896111">
              <a:defRPr sz="4312">
                <a:solidFill>
                  <a:srgbClr val="FFFFFF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Règlement : dispositions spécifiques à 7</a:t>
            </a:r>
          </a:p>
          <a:p>
            <a:pPr defTabSz="896111">
              <a:defRPr sz="4312">
                <a:solidFill>
                  <a:srgbClr val="FFFFFF"/>
                </a:solidFill>
                <a:latin typeface="AvantGarde LT Bold"/>
                <a:ea typeface="AvantGarde LT Bold"/>
                <a:cs typeface="AvantGarde LT Bold"/>
                <a:sym typeface="AvantGarde LT Bold"/>
              </a:defRPr>
            </a:pPr>
            <a:r>
              <a:t>Quelles sont les sanctions pour les coups d’envois non conformes (le ballon pénètre dans la zone de but et est aplati après action de jeu) ?</a:t>
            </a:r>
          </a:p>
        </p:txBody>
      </p:sp>
      <p:pic>
        <p:nvPicPr>
          <p:cNvPr id="271" name="image4.jpg" descr="7CLASSIC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7574" y="187424"/>
            <a:ext cx="1202685" cy="1450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ffrclassic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239" y="12884432"/>
            <a:ext cx="933340" cy="793866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Shape 273"/>
          <p:cNvSpPr/>
          <p:nvPr/>
        </p:nvSpPr>
        <p:spPr>
          <a:xfrm>
            <a:off x="4812903" y="6564996"/>
            <a:ext cx="11892012" cy="3421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Renvoi aux 22 mètres</a:t>
            </a:r>
          </a:p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endParaRPr/>
          </a:p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Coup de pied franc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/>
      </p:transition>
    </mc:Choice>
    <mc:Fallback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FFR_POWER_POINT_A4_GENERIQUE_ss_partenaires_ss_logo_ss_mg_20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555750"/>
            <a:ext cx="24384000" cy="17233900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Shape 276"/>
          <p:cNvSpPr/>
          <p:nvPr/>
        </p:nvSpPr>
        <p:spPr>
          <a:xfrm>
            <a:off x="4241403" y="5530527"/>
            <a:ext cx="13681521" cy="5580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 1 minimum et 7 maximum</a:t>
            </a:r>
          </a:p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endParaRPr/>
          </a:p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 2 minimum et 7 maximum</a:t>
            </a:r>
          </a:p>
          <a:p>
            <a:pPr algn="l" defTabSz="1828800"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endParaRPr/>
          </a:p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 2 minimum et 6 maximum</a:t>
            </a:r>
          </a:p>
        </p:txBody>
      </p:sp>
      <p:sp>
        <p:nvSpPr>
          <p:cNvPr id="277" name="Shape 277"/>
          <p:cNvSpPr/>
          <p:nvPr/>
        </p:nvSpPr>
        <p:spPr>
          <a:xfrm>
            <a:off x="17808624" y="5467027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17808624" y="7733183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79" name="Shape 279"/>
          <p:cNvSpPr/>
          <p:nvPr/>
        </p:nvSpPr>
        <p:spPr>
          <a:xfrm>
            <a:off x="17808624" y="9901808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0" name="Shape 280"/>
          <p:cNvSpPr/>
          <p:nvPr/>
        </p:nvSpPr>
        <p:spPr>
          <a:xfrm>
            <a:off x="17952640" y="9775651"/>
            <a:ext cx="1296145" cy="1441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defRPr sz="8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X</a:t>
            </a:r>
          </a:p>
        </p:txBody>
      </p:sp>
      <p:sp>
        <p:nvSpPr>
          <p:cNvPr id="281" name="Shape 281"/>
          <p:cNvSpPr/>
          <p:nvPr/>
        </p:nvSpPr>
        <p:spPr>
          <a:xfrm>
            <a:off x="4622800" y="1006724"/>
            <a:ext cx="16459200" cy="2996357"/>
          </a:xfrm>
          <a:prstGeom prst="rect">
            <a:avLst/>
          </a:prstGeom>
          <a:solidFill>
            <a:srgbClr val="07509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/>
          <a:p>
            <a:pPr defTabSz="1225296">
              <a:defRPr sz="5896">
                <a:solidFill>
                  <a:srgbClr val="FFFFFF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Règlement : dispositions spécifiques à 7</a:t>
            </a:r>
          </a:p>
          <a:p>
            <a:pPr defTabSz="1225296">
              <a:defRPr sz="5896">
                <a:solidFill>
                  <a:srgbClr val="FFFFFF"/>
                </a:solidFill>
                <a:latin typeface="AvantGarde LT Bold"/>
                <a:ea typeface="AvantGarde LT Bold"/>
                <a:cs typeface="AvantGarde LT Bold"/>
                <a:sym typeface="AvantGarde LT Bold"/>
              </a:defRPr>
            </a:pPr>
            <a:r>
              <a:t>Combien de joueurs dans l’alignement sur touche ?</a:t>
            </a:r>
          </a:p>
        </p:txBody>
      </p:sp>
      <p:pic>
        <p:nvPicPr>
          <p:cNvPr id="282" name="image4.jpg" descr="7CLASSIC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7574" y="187424"/>
            <a:ext cx="1202685" cy="1450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ffrclassic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239" y="12884432"/>
            <a:ext cx="933340" cy="7938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/>
      </p:transition>
    </mc:Choice>
    <mc:Fallback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" grpId="1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FFR_POWER_POINT_A4_GENERIQUE_ss_partenaires_ss_logo_ss_mg_20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555750"/>
            <a:ext cx="24384000" cy="17233900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Shape 286"/>
          <p:cNvSpPr/>
          <p:nvPr/>
        </p:nvSpPr>
        <p:spPr>
          <a:xfrm>
            <a:off x="5151239" y="5255533"/>
            <a:ext cx="11735891" cy="6202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l" defTabSz="1828800">
              <a:buSzPct val="100000"/>
              <a:buFont typeface="Wingdings"/>
              <a:buChar char="➢"/>
              <a:defRPr sz="67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 Être liés entre eux </a:t>
            </a:r>
          </a:p>
          <a:p>
            <a:pPr algn="l" defTabSz="1828800">
              <a:buSzPct val="100000"/>
              <a:buFont typeface="Wingdings"/>
              <a:buChar char="➢"/>
              <a:defRPr sz="67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endParaRPr/>
          </a:p>
          <a:p>
            <a:pPr algn="l" defTabSz="1828800">
              <a:buSzPct val="100000"/>
              <a:buFont typeface="Wingdings"/>
              <a:buChar char="➢"/>
              <a:defRPr sz="67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 Être sur une même ligne     </a:t>
            </a:r>
          </a:p>
          <a:p>
            <a:pPr algn="l" defTabSz="1828800">
              <a:defRPr sz="67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    d’épaules</a:t>
            </a:r>
          </a:p>
          <a:p>
            <a:pPr algn="l" defTabSz="1828800">
              <a:defRPr sz="67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endParaRPr/>
          </a:p>
          <a:p>
            <a:pPr algn="l" defTabSz="1828800">
              <a:buSzPct val="100000"/>
              <a:buFont typeface="Wingdings"/>
              <a:buChar char="➢"/>
              <a:defRPr sz="67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 Être liés à l’adversaire</a:t>
            </a:r>
          </a:p>
        </p:txBody>
      </p:sp>
      <p:sp>
        <p:nvSpPr>
          <p:cNvPr id="287" name="Shape 287"/>
          <p:cNvSpPr/>
          <p:nvPr/>
        </p:nvSpPr>
        <p:spPr>
          <a:xfrm>
            <a:off x="17986424" y="5331733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8" name="Shape 288"/>
          <p:cNvSpPr/>
          <p:nvPr/>
        </p:nvSpPr>
        <p:spPr>
          <a:xfrm>
            <a:off x="17986424" y="7597888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9" name="Shape 289"/>
          <p:cNvSpPr/>
          <p:nvPr/>
        </p:nvSpPr>
        <p:spPr>
          <a:xfrm>
            <a:off x="17986424" y="9766513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18130440" y="9640356"/>
            <a:ext cx="1296145" cy="1441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defRPr sz="8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X</a:t>
            </a:r>
          </a:p>
        </p:txBody>
      </p:sp>
      <p:sp>
        <p:nvSpPr>
          <p:cNvPr id="291" name="Shape 291"/>
          <p:cNvSpPr/>
          <p:nvPr/>
        </p:nvSpPr>
        <p:spPr>
          <a:xfrm>
            <a:off x="18122056" y="5206767"/>
            <a:ext cx="1296145" cy="1441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defRPr sz="8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X</a:t>
            </a:r>
          </a:p>
        </p:txBody>
      </p:sp>
      <p:sp>
        <p:nvSpPr>
          <p:cNvPr id="292" name="Shape 292"/>
          <p:cNvSpPr/>
          <p:nvPr/>
        </p:nvSpPr>
        <p:spPr>
          <a:xfrm>
            <a:off x="18130440" y="7472922"/>
            <a:ext cx="1296145" cy="1441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defRPr sz="8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X</a:t>
            </a:r>
          </a:p>
        </p:txBody>
      </p:sp>
      <p:sp>
        <p:nvSpPr>
          <p:cNvPr id="293" name="Shape 293"/>
          <p:cNvSpPr/>
          <p:nvPr/>
        </p:nvSpPr>
        <p:spPr>
          <a:xfrm>
            <a:off x="4622800" y="1006724"/>
            <a:ext cx="16459200" cy="2996357"/>
          </a:xfrm>
          <a:prstGeom prst="rect">
            <a:avLst/>
          </a:prstGeom>
          <a:solidFill>
            <a:srgbClr val="07509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/>
          <a:p>
            <a:pPr defTabSz="1225296">
              <a:defRPr sz="5896">
                <a:solidFill>
                  <a:srgbClr val="FFFFFF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Règlement : dispositions spécifiques à 7</a:t>
            </a:r>
          </a:p>
          <a:p>
            <a:pPr defTabSz="1225296">
              <a:defRPr sz="5896">
                <a:solidFill>
                  <a:srgbClr val="FFFFFF"/>
                </a:solidFill>
                <a:latin typeface="AvantGarde LT Bold"/>
                <a:ea typeface="AvantGarde LT Bold"/>
                <a:cs typeface="AvantGarde LT Bold"/>
                <a:sym typeface="AvantGarde LT Bold"/>
              </a:defRPr>
            </a:pPr>
            <a:r>
              <a:t>Les 3 joueurs participants à la mêlée doivent ?</a:t>
            </a:r>
          </a:p>
        </p:txBody>
      </p:sp>
      <p:pic>
        <p:nvPicPr>
          <p:cNvPr id="294" name="image4.jpg" descr="7CLASSIC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7574" y="187424"/>
            <a:ext cx="1202685" cy="1450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ffrclassic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239" y="12884432"/>
            <a:ext cx="933340" cy="7938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/>
      </p:transition>
    </mc:Choice>
    <mc:Fallback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" grpId="3" animBg="1" advAuto="0"/>
      <p:bldP spid="291" grpId="1" animBg="1" advAuto="0"/>
      <p:bldP spid="292" grpId="2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FFR_POWER_POINT_A4_GENERIQUE_ss_partenaires_ss_logo_ss_mg_20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555750"/>
            <a:ext cx="24384000" cy="17233900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Shape 298"/>
          <p:cNvSpPr/>
          <p:nvPr/>
        </p:nvSpPr>
        <p:spPr>
          <a:xfrm>
            <a:off x="3225800" y="5955050"/>
            <a:ext cx="14820749" cy="4754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l" defTabSz="1828800">
              <a:buSzPct val="100000"/>
              <a:buFont typeface="Wingdings"/>
              <a:buChar char="➢"/>
              <a:defRPr sz="61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 Talonnage autorisé à tout joueur</a:t>
            </a:r>
          </a:p>
          <a:p>
            <a:pPr algn="l" defTabSz="1828800">
              <a:buSzPct val="100000"/>
              <a:buFont typeface="Wingdings"/>
              <a:buChar char="➢"/>
              <a:defRPr sz="61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endParaRPr/>
          </a:p>
          <a:p>
            <a:pPr algn="l" defTabSz="1828800">
              <a:buSzPct val="100000"/>
              <a:buFont typeface="Wingdings"/>
              <a:buChar char="➢"/>
              <a:defRPr sz="61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 Talonnage autorisé qu’au talonneur</a:t>
            </a:r>
          </a:p>
          <a:p>
            <a:pPr algn="l" defTabSz="1828800">
              <a:defRPr sz="61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endParaRPr/>
          </a:p>
          <a:p>
            <a:pPr algn="l" defTabSz="1828800">
              <a:buSzPct val="100000"/>
              <a:buFont typeface="Wingdings"/>
              <a:buChar char="➢"/>
              <a:defRPr sz="61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 Ballon frappé vers l’avant autorisé</a:t>
            </a:r>
          </a:p>
        </p:txBody>
      </p:sp>
      <p:sp>
        <p:nvSpPr>
          <p:cNvPr id="299" name="Shape 299"/>
          <p:cNvSpPr/>
          <p:nvPr/>
        </p:nvSpPr>
        <p:spPr>
          <a:xfrm>
            <a:off x="19095888" y="5859710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00" name="Shape 300"/>
          <p:cNvSpPr/>
          <p:nvPr/>
        </p:nvSpPr>
        <p:spPr>
          <a:xfrm>
            <a:off x="19095888" y="7732166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01" name="Shape 301"/>
          <p:cNvSpPr/>
          <p:nvPr/>
        </p:nvSpPr>
        <p:spPr>
          <a:xfrm>
            <a:off x="19095888" y="9608691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02" name="Shape 302"/>
          <p:cNvSpPr/>
          <p:nvPr/>
        </p:nvSpPr>
        <p:spPr>
          <a:xfrm>
            <a:off x="19231520" y="5734744"/>
            <a:ext cx="1296145" cy="1441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defRPr sz="8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X</a:t>
            </a:r>
          </a:p>
        </p:txBody>
      </p:sp>
      <p:sp>
        <p:nvSpPr>
          <p:cNvPr id="303" name="Shape 303"/>
          <p:cNvSpPr/>
          <p:nvPr/>
        </p:nvSpPr>
        <p:spPr>
          <a:xfrm>
            <a:off x="4622800" y="1006724"/>
            <a:ext cx="16459200" cy="2996357"/>
          </a:xfrm>
          <a:prstGeom prst="rect">
            <a:avLst/>
          </a:prstGeom>
          <a:solidFill>
            <a:srgbClr val="07509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/>
          <a:p>
            <a:pPr defTabSz="1389888">
              <a:defRPr sz="6687">
                <a:solidFill>
                  <a:srgbClr val="FFFFFF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Règlement : dispositions spécifiques à 7</a:t>
            </a:r>
          </a:p>
          <a:p>
            <a:pPr defTabSz="1389888">
              <a:defRPr sz="6687">
                <a:solidFill>
                  <a:srgbClr val="FFFFFF"/>
                </a:solidFill>
                <a:latin typeface="AvantGarde LT Bold"/>
                <a:ea typeface="AvantGarde LT Bold"/>
                <a:cs typeface="AvantGarde LT Bold"/>
                <a:sym typeface="AvantGarde LT Bold"/>
              </a:defRPr>
            </a:pPr>
            <a:r>
              <a:t>Jeu du ballon en mêlée</a:t>
            </a:r>
          </a:p>
        </p:txBody>
      </p:sp>
      <p:pic>
        <p:nvPicPr>
          <p:cNvPr id="304" name="image4.jpg" descr="7CLASSIC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7574" y="187424"/>
            <a:ext cx="1202685" cy="1450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ffrclassic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239" y="12884432"/>
            <a:ext cx="933340" cy="7938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/>
      </p:transition>
    </mc:Choice>
    <mc:Fallback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" grpId="1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FFR_POWER_POINT_A4_GENERIQUE_ss_partenaires_ss_logo_ss_mg_20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555750"/>
            <a:ext cx="24384000" cy="17233900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Shape 308"/>
          <p:cNvSpPr/>
          <p:nvPr/>
        </p:nvSpPr>
        <p:spPr>
          <a:xfrm>
            <a:off x="4490839" y="5885110"/>
            <a:ext cx="13582947" cy="4945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l" defTabSz="1828800">
              <a:buSzPct val="100000"/>
              <a:buFont typeface="Wingdings"/>
              <a:buChar char="➢"/>
              <a:defRPr sz="64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 Joueur pénalisé jetant le ballon</a:t>
            </a:r>
          </a:p>
          <a:p>
            <a:pPr algn="l" defTabSz="1828800">
              <a:buSzPct val="100000"/>
              <a:buFont typeface="Wingdings"/>
              <a:buChar char="➢"/>
              <a:defRPr sz="64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endParaRPr/>
          </a:p>
          <a:p>
            <a:pPr algn="l" defTabSz="1828800">
              <a:buSzPct val="100000"/>
              <a:buFont typeface="Wingdings"/>
              <a:buChar char="➢"/>
              <a:defRPr sz="64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 Plaquage illicite </a:t>
            </a:r>
          </a:p>
          <a:p>
            <a:pPr algn="l" defTabSz="1828800">
              <a:defRPr sz="64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endParaRPr/>
          </a:p>
          <a:p>
            <a:pPr algn="l" defTabSz="1828800">
              <a:buSzPct val="100000"/>
              <a:buFont typeface="Wingdings"/>
              <a:buChar char="➢"/>
              <a:defRPr sz="64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 Antijeu (touche, jeu au sol…)</a:t>
            </a:r>
          </a:p>
        </p:txBody>
      </p:sp>
      <p:sp>
        <p:nvSpPr>
          <p:cNvPr id="309" name="Shape 309"/>
          <p:cNvSpPr/>
          <p:nvPr/>
        </p:nvSpPr>
        <p:spPr>
          <a:xfrm>
            <a:off x="18748424" y="5656510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10" name="Shape 310"/>
          <p:cNvSpPr/>
          <p:nvPr/>
        </p:nvSpPr>
        <p:spPr>
          <a:xfrm>
            <a:off x="18748424" y="7770266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11" name="Shape 311"/>
          <p:cNvSpPr/>
          <p:nvPr/>
        </p:nvSpPr>
        <p:spPr>
          <a:xfrm>
            <a:off x="18748424" y="9811891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18892440" y="9685734"/>
            <a:ext cx="1296145" cy="1441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defRPr sz="8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X</a:t>
            </a:r>
          </a:p>
        </p:txBody>
      </p:sp>
      <p:sp>
        <p:nvSpPr>
          <p:cNvPr id="313" name="Shape 313"/>
          <p:cNvSpPr/>
          <p:nvPr/>
        </p:nvSpPr>
        <p:spPr>
          <a:xfrm>
            <a:off x="18884056" y="5531544"/>
            <a:ext cx="1296145" cy="1441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defRPr sz="8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X</a:t>
            </a:r>
          </a:p>
        </p:txBody>
      </p:sp>
      <p:sp>
        <p:nvSpPr>
          <p:cNvPr id="314" name="Shape 314"/>
          <p:cNvSpPr/>
          <p:nvPr/>
        </p:nvSpPr>
        <p:spPr>
          <a:xfrm>
            <a:off x="18892440" y="7645300"/>
            <a:ext cx="1296145" cy="1441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defRPr sz="8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X</a:t>
            </a:r>
          </a:p>
        </p:txBody>
      </p:sp>
      <p:sp>
        <p:nvSpPr>
          <p:cNvPr id="315" name="Shape 315"/>
          <p:cNvSpPr/>
          <p:nvPr/>
        </p:nvSpPr>
        <p:spPr>
          <a:xfrm>
            <a:off x="4622800" y="1006724"/>
            <a:ext cx="16459200" cy="2996357"/>
          </a:xfrm>
          <a:prstGeom prst="rect">
            <a:avLst/>
          </a:prstGeom>
          <a:solidFill>
            <a:srgbClr val="07509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/>
          <a:p>
            <a:pPr defTabSz="1225296">
              <a:defRPr sz="5896">
                <a:solidFill>
                  <a:srgbClr val="FFFFFF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Règlement : dispositions spécifiques à 7</a:t>
            </a:r>
          </a:p>
          <a:p>
            <a:pPr defTabSz="1225296">
              <a:defRPr sz="5896">
                <a:solidFill>
                  <a:srgbClr val="FFFFFF"/>
                </a:solidFill>
                <a:latin typeface="AvantGarde LT Bold"/>
                <a:ea typeface="AvantGarde LT Bold"/>
                <a:cs typeface="AvantGarde LT Bold"/>
                <a:sym typeface="AvantGarde LT Bold"/>
              </a:defRPr>
            </a:pPr>
            <a:r>
              <a:t>Jeu déloyal : quelles sont les actions suivantes sanctionnées de cartons ?</a:t>
            </a:r>
          </a:p>
        </p:txBody>
      </p:sp>
      <p:pic>
        <p:nvPicPr>
          <p:cNvPr id="316" name="image4.jpg" descr="7CLASSIC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7574" y="187424"/>
            <a:ext cx="1202685" cy="1450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ffrclassic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239" y="12884432"/>
            <a:ext cx="933340" cy="7938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/>
      </p:transition>
    </mc:Choice>
    <mc:Fallback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" grpId="3" animBg="1" advAuto="0"/>
      <p:bldP spid="313" grpId="1" animBg="1" advAuto="0"/>
      <p:bldP spid="314" grpId="2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FFR_POWER_POINT_A4_GENERIQUE_ss_partenaires_ss_logo_ss_mg_20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555750"/>
            <a:ext cx="24384000" cy="17233900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Shape 320"/>
          <p:cNvSpPr/>
          <p:nvPr/>
        </p:nvSpPr>
        <p:spPr>
          <a:xfrm>
            <a:off x="7548712" y="5110500"/>
            <a:ext cx="6480721" cy="6659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 2/3 minutes</a:t>
            </a:r>
          </a:p>
          <a:p>
            <a:pPr algn="l" defTabSz="1828800"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endParaRPr/>
          </a:p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 5/6 minutes</a:t>
            </a:r>
          </a:p>
          <a:p>
            <a:pPr algn="l" defTabSz="1828800"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endParaRPr/>
          </a:p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 7/8 minutes</a:t>
            </a:r>
          </a:p>
        </p:txBody>
      </p:sp>
      <p:sp>
        <p:nvSpPr>
          <p:cNvPr id="321" name="Shape 321"/>
          <p:cNvSpPr/>
          <p:nvPr/>
        </p:nvSpPr>
        <p:spPr>
          <a:xfrm>
            <a:off x="15790664" y="5047000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22" name="Shape 322"/>
          <p:cNvSpPr/>
          <p:nvPr/>
        </p:nvSpPr>
        <p:spPr>
          <a:xfrm>
            <a:off x="15790664" y="7313155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23" name="Shape 323"/>
          <p:cNvSpPr/>
          <p:nvPr/>
        </p:nvSpPr>
        <p:spPr>
          <a:xfrm>
            <a:off x="15790664" y="9473396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24" name="Shape 324"/>
          <p:cNvSpPr/>
          <p:nvPr/>
        </p:nvSpPr>
        <p:spPr>
          <a:xfrm>
            <a:off x="15934680" y="9355623"/>
            <a:ext cx="1296145" cy="1441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defRPr sz="8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X</a:t>
            </a:r>
          </a:p>
        </p:txBody>
      </p:sp>
      <p:sp>
        <p:nvSpPr>
          <p:cNvPr id="325" name="Shape 325"/>
          <p:cNvSpPr/>
          <p:nvPr/>
        </p:nvSpPr>
        <p:spPr>
          <a:xfrm>
            <a:off x="4622800" y="1006724"/>
            <a:ext cx="16459200" cy="2996357"/>
          </a:xfrm>
          <a:prstGeom prst="rect">
            <a:avLst/>
          </a:prstGeom>
          <a:solidFill>
            <a:srgbClr val="07509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>
            <a:lvl1pPr defTabSz="1828800">
              <a:defRPr sz="7300">
                <a:solidFill>
                  <a:srgbClr val="FFFFFF"/>
                </a:solidFill>
                <a:latin typeface="AvantGarde LT Bold"/>
                <a:ea typeface="AvantGarde LT Bold"/>
                <a:cs typeface="AvantGarde LT Bold"/>
                <a:sym typeface="AvantGarde LT Bold"/>
              </a:defRPr>
            </a:lvl1pPr>
          </a:lstStyle>
          <a:p>
            <a:r>
              <a:t>Quel est le temps de jeu effectif d’un match ?</a:t>
            </a:r>
          </a:p>
        </p:txBody>
      </p:sp>
      <p:pic>
        <p:nvPicPr>
          <p:cNvPr id="326" name="image4.jpg" descr="7CLASSIC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7574" y="187424"/>
            <a:ext cx="1202685" cy="1450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ffrclassic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239" y="12884432"/>
            <a:ext cx="933340" cy="7938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/>
      </p:transition>
    </mc:Choice>
    <mc:Fallback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" grpId="1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FFR_POWER_POINT_A4_GENERIQUE_ss_partenaires_ss_logo_ss_mg_20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555750"/>
            <a:ext cx="24384000" cy="17233900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Shape 330"/>
          <p:cNvSpPr/>
          <p:nvPr/>
        </p:nvSpPr>
        <p:spPr>
          <a:xfrm>
            <a:off x="8663236" y="5045983"/>
            <a:ext cx="6480721" cy="6659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 4</a:t>
            </a:r>
          </a:p>
          <a:p>
            <a:pPr algn="l" defTabSz="1828800"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endParaRPr/>
          </a:p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 8</a:t>
            </a:r>
          </a:p>
          <a:p>
            <a:pPr algn="l" defTabSz="1828800"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endParaRPr/>
          </a:p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 12</a:t>
            </a:r>
          </a:p>
        </p:txBody>
      </p:sp>
      <p:sp>
        <p:nvSpPr>
          <p:cNvPr id="331" name="Shape 331"/>
          <p:cNvSpPr/>
          <p:nvPr/>
        </p:nvSpPr>
        <p:spPr>
          <a:xfrm>
            <a:off x="15431988" y="5084083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32" name="Shape 332"/>
          <p:cNvSpPr/>
          <p:nvPr/>
        </p:nvSpPr>
        <p:spPr>
          <a:xfrm>
            <a:off x="15431988" y="7350238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33" name="Shape 333"/>
          <p:cNvSpPr/>
          <p:nvPr/>
        </p:nvSpPr>
        <p:spPr>
          <a:xfrm>
            <a:off x="15431988" y="9510479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34" name="Shape 334"/>
          <p:cNvSpPr/>
          <p:nvPr/>
        </p:nvSpPr>
        <p:spPr>
          <a:xfrm>
            <a:off x="15576004" y="4959117"/>
            <a:ext cx="1296145" cy="1441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defRPr sz="8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X</a:t>
            </a:r>
          </a:p>
        </p:txBody>
      </p:sp>
      <p:sp>
        <p:nvSpPr>
          <p:cNvPr id="335" name="Shape 335"/>
          <p:cNvSpPr/>
          <p:nvPr/>
        </p:nvSpPr>
        <p:spPr>
          <a:xfrm>
            <a:off x="4622800" y="1006724"/>
            <a:ext cx="16459200" cy="2996357"/>
          </a:xfrm>
          <a:prstGeom prst="rect">
            <a:avLst/>
          </a:prstGeom>
          <a:solidFill>
            <a:srgbClr val="07509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>
            <a:lvl1pPr defTabSz="1828800">
              <a:defRPr sz="7300">
                <a:solidFill>
                  <a:srgbClr val="FFFFFF"/>
                </a:solidFill>
                <a:latin typeface="AvantGarde LT Bold"/>
                <a:ea typeface="AvantGarde LT Bold"/>
                <a:cs typeface="AvantGarde LT Bold"/>
                <a:sym typeface="AvantGarde LT Bold"/>
              </a:defRPr>
            </a:lvl1pPr>
          </a:lstStyle>
          <a:p>
            <a:r>
              <a:t>Combien y a-t-il de mêlées en moyenne par match ? </a:t>
            </a:r>
          </a:p>
        </p:txBody>
      </p:sp>
      <p:pic>
        <p:nvPicPr>
          <p:cNvPr id="336" name="image4.jpg" descr="7CLASSIC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7574" y="187424"/>
            <a:ext cx="1202685" cy="1450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ffrclassic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239" y="12884432"/>
            <a:ext cx="933340" cy="7938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/>
      </p:transition>
    </mc:Choice>
    <mc:Fallback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" grpId="1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FFR_POWER_POINT_A4_GENERIQUE_ss_partenaires_ss_logo_ss_mg_20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555750"/>
            <a:ext cx="24384000" cy="17233900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Shape 340"/>
          <p:cNvSpPr/>
          <p:nvPr/>
        </p:nvSpPr>
        <p:spPr>
          <a:xfrm>
            <a:off x="8653612" y="5064819"/>
            <a:ext cx="3429001" cy="6659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 0</a:t>
            </a:r>
          </a:p>
          <a:p>
            <a:pPr algn="l" defTabSz="1828800"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endParaRPr/>
          </a:p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 2</a:t>
            </a:r>
          </a:p>
          <a:p>
            <a:pPr algn="l" defTabSz="1828800"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endParaRPr/>
          </a:p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 4</a:t>
            </a:r>
          </a:p>
        </p:txBody>
      </p:sp>
      <p:sp>
        <p:nvSpPr>
          <p:cNvPr id="341" name="Shape 341"/>
          <p:cNvSpPr/>
          <p:nvPr/>
        </p:nvSpPr>
        <p:spPr>
          <a:xfrm>
            <a:off x="15396964" y="5090219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42" name="Shape 342"/>
          <p:cNvSpPr/>
          <p:nvPr/>
        </p:nvSpPr>
        <p:spPr>
          <a:xfrm>
            <a:off x="15396964" y="7356375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43" name="Shape 343"/>
          <p:cNvSpPr/>
          <p:nvPr/>
        </p:nvSpPr>
        <p:spPr>
          <a:xfrm>
            <a:off x="15396964" y="9516616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44" name="Shape 344"/>
          <p:cNvSpPr/>
          <p:nvPr/>
        </p:nvSpPr>
        <p:spPr>
          <a:xfrm>
            <a:off x="15540980" y="7257653"/>
            <a:ext cx="1296145" cy="1441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defRPr sz="8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X</a:t>
            </a:r>
          </a:p>
        </p:txBody>
      </p:sp>
      <p:sp>
        <p:nvSpPr>
          <p:cNvPr id="345" name="Shape 345"/>
          <p:cNvSpPr/>
          <p:nvPr/>
        </p:nvSpPr>
        <p:spPr>
          <a:xfrm>
            <a:off x="4622800" y="1006724"/>
            <a:ext cx="16459200" cy="2996357"/>
          </a:xfrm>
          <a:prstGeom prst="rect">
            <a:avLst/>
          </a:prstGeom>
          <a:solidFill>
            <a:srgbClr val="07509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>
            <a:lvl1pPr defTabSz="1828800">
              <a:defRPr sz="7300">
                <a:solidFill>
                  <a:srgbClr val="FFFFFF"/>
                </a:solidFill>
                <a:latin typeface="AvantGarde LT Bold"/>
                <a:ea typeface="AvantGarde LT Bold"/>
                <a:cs typeface="AvantGarde LT Bold"/>
                <a:sym typeface="AvantGarde LT Bold"/>
              </a:defRPr>
            </a:lvl1pPr>
          </a:lstStyle>
          <a:p>
            <a:r>
              <a:t>Combien y a-t-il de touches en moyenne par match ? </a:t>
            </a:r>
          </a:p>
        </p:txBody>
      </p:sp>
      <p:pic>
        <p:nvPicPr>
          <p:cNvPr id="346" name="image4.jpg" descr="7CLASSIC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7574" y="187424"/>
            <a:ext cx="1202685" cy="1450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ffrclassic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239" y="12884432"/>
            <a:ext cx="933340" cy="7938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/>
      </p:transition>
    </mc:Choice>
    <mc:Fallback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FFR_POWER_POINT_A4_GENERIQUE_ss_partenaires_ss_logo_ss_mg_20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555750"/>
            <a:ext cx="24384000" cy="17233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4.jpg" descr="7CLASSIC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7574" y="187424"/>
            <a:ext cx="1202685" cy="1450384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xfrm>
            <a:off x="4622800" y="1006724"/>
            <a:ext cx="16459200" cy="2996357"/>
          </a:xfrm>
          <a:prstGeom prst="rect">
            <a:avLst/>
          </a:prstGeom>
          <a:solidFill>
            <a:srgbClr val="07509A"/>
          </a:solidFill>
        </p:spPr>
        <p:txBody>
          <a:bodyPr/>
          <a:lstStyle/>
          <a:p>
            <a:pPr algn="ctr" defTabSz="1243583">
              <a:defRPr sz="5984">
                <a:solidFill>
                  <a:srgbClr val="FFFFFF"/>
                </a:solidFill>
                <a:latin typeface="AvantGarde LT Bold"/>
                <a:ea typeface="AvantGarde LT Bold"/>
                <a:cs typeface="AvantGarde LT Bold"/>
                <a:sym typeface="AvantGarde LT Bold"/>
              </a:defRPr>
            </a:pPr>
            <a:r>
              <a:t>Combien de matchs joue-t-on</a:t>
            </a:r>
            <a:br/>
            <a:r>
              <a:t> dans une journée de tournoi sur 2 jours ?</a:t>
            </a:r>
          </a:p>
        </p:txBody>
      </p:sp>
      <p:sp>
        <p:nvSpPr>
          <p:cNvPr id="170" name="Shape 170"/>
          <p:cNvSpPr/>
          <p:nvPr/>
        </p:nvSpPr>
        <p:spPr>
          <a:xfrm>
            <a:off x="7854876" y="5279345"/>
            <a:ext cx="6480721" cy="6659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 2 matchs</a:t>
            </a:r>
          </a:p>
          <a:p>
            <a:pPr algn="l" defTabSz="1828800"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endParaRPr/>
          </a:p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 3 matchs</a:t>
            </a:r>
          </a:p>
          <a:p>
            <a:pPr algn="l" defTabSz="1828800"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endParaRPr/>
          </a:p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 4 matchs</a:t>
            </a:r>
          </a:p>
        </p:txBody>
      </p:sp>
      <p:sp>
        <p:nvSpPr>
          <p:cNvPr id="171" name="Shape 171"/>
          <p:cNvSpPr/>
          <p:nvPr/>
        </p:nvSpPr>
        <p:spPr>
          <a:xfrm>
            <a:off x="14919548" y="5328692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04D94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14919548" y="7594848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04D94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14919548" y="9755088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04D94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15063564" y="7510264"/>
            <a:ext cx="1296145" cy="1441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defRPr sz="8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X</a:t>
            </a:r>
          </a:p>
        </p:txBody>
      </p:sp>
      <p:pic>
        <p:nvPicPr>
          <p:cNvPr id="175" name="ffrclassic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239" y="12884432"/>
            <a:ext cx="933340" cy="7938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1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FFR_POWER_POINT_A4_GENERIQUE_ss_partenaires_ss_logo_ss_mg_20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555750"/>
            <a:ext cx="24384000" cy="17233900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Shape 350"/>
          <p:cNvSpPr/>
          <p:nvPr/>
        </p:nvSpPr>
        <p:spPr>
          <a:xfrm>
            <a:off x="8951639" y="5061992"/>
            <a:ext cx="6480721" cy="6659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 3</a:t>
            </a:r>
          </a:p>
          <a:p>
            <a:pPr algn="l" defTabSz="1828800"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endParaRPr/>
          </a:p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 5</a:t>
            </a:r>
          </a:p>
          <a:p>
            <a:pPr algn="l" defTabSz="1828800"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endParaRPr/>
          </a:p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 7</a:t>
            </a:r>
          </a:p>
        </p:txBody>
      </p:sp>
      <p:sp>
        <p:nvSpPr>
          <p:cNvPr id="351" name="Shape 351"/>
          <p:cNvSpPr/>
          <p:nvPr/>
        </p:nvSpPr>
        <p:spPr>
          <a:xfrm>
            <a:off x="15206464" y="5074692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52" name="Shape 352"/>
          <p:cNvSpPr/>
          <p:nvPr/>
        </p:nvSpPr>
        <p:spPr>
          <a:xfrm>
            <a:off x="15206464" y="7340848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53" name="Shape 353"/>
          <p:cNvSpPr/>
          <p:nvPr/>
        </p:nvSpPr>
        <p:spPr>
          <a:xfrm>
            <a:off x="15206464" y="9501088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54" name="Shape 354"/>
          <p:cNvSpPr/>
          <p:nvPr/>
        </p:nvSpPr>
        <p:spPr>
          <a:xfrm>
            <a:off x="15350480" y="9376122"/>
            <a:ext cx="1296145" cy="1441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defRPr sz="8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X</a:t>
            </a:r>
          </a:p>
        </p:txBody>
      </p:sp>
      <p:sp>
        <p:nvSpPr>
          <p:cNvPr id="355" name="Shape 355"/>
          <p:cNvSpPr/>
          <p:nvPr/>
        </p:nvSpPr>
        <p:spPr>
          <a:xfrm>
            <a:off x="4622800" y="1006724"/>
            <a:ext cx="16459200" cy="2996357"/>
          </a:xfrm>
          <a:prstGeom prst="rect">
            <a:avLst/>
          </a:prstGeom>
          <a:solidFill>
            <a:srgbClr val="07509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>
            <a:lvl1pPr defTabSz="1828800">
              <a:defRPr sz="7300">
                <a:solidFill>
                  <a:srgbClr val="FFFFFF"/>
                </a:solidFill>
                <a:latin typeface="AvantGarde LT Bold"/>
                <a:ea typeface="AvantGarde LT Bold"/>
                <a:cs typeface="AvantGarde LT Bold"/>
                <a:sym typeface="AvantGarde LT Bold"/>
              </a:defRPr>
            </a:lvl1pPr>
          </a:lstStyle>
          <a:p>
            <a:r>
              <a:t>Combien y a-t-il de coups d’envois en moyenne par match ? </a:t>
            </a:r>
          </a:p>
        </p:txBody>
      </p:sp>
      <p:pic>
        <p:nvPicPr>
          <p:cNvPr id="356" name="image4.jpg" descr="7CLASSIC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7574" y="187424"/>
            <a:ext cx="1202685" cy="1450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ffrclassic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239" y="12884432"/>
            <a:ext cx="933340" cy="7938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/>
      </p:transition>
    </mc:Choice>
    <mc:Fallback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" grpId="1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FFR_POWER_POINT_A4_GENERIQUE_ss_partenaires_ss_logo_ss_mg_20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555750"/>
            <a:ext cx="24384000" cy="17233900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Shape 360"/>
          <p:cNvSpPr/>
          <p:nvPr/>
        </p:nvSpPr>
        <p:spPr>
          <a:xfrm>
            <a:off x="5491311" y="5002550"/>
            <a:ext cx="9976793" cy="6659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 1 tous les 3 matchs</a:t>
            </a:r>
          </a:p>
          <a:p>
            <a:pPr algn="l" defTabSz="1828800"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endParaRPr/>
          </a:p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 1 tous les 5 matchs</a:t>
            </a:r>
          </a:p>
          <a:p>
            <a:pPr algn="l" defTabSz="1828800"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endParaRPr/>
          </a:p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 1 tous les 7 matchs</a:t>
            </a:r>
          </a:p>
        </p:txBody>
      </p:sp>
      <p:sp>
        <p:nvSpPr>
          <p:cNvPr id="361" name="Shape 361"/>
          <p:cNvSpPr/>
          <p:nvPr/>
        </p:nvSpPr>
        <p:spPr>
          <a:xfrm>
            <a:off x="16511984" y="4985792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62" name="Shape 362"/>
          <p:cNvSpPr/>
          <p:nvPr/>
        </p:nvSpPr>
        <p:spPr>
          <a:xfrm>
            <a:off x="16511984" y="7251948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63" name="Shape 363"/>
          <p:cNvSpPr/>
          <p:nvPr/>
        </p:nvSpPr>
        <p:spPr>
          <a:xfrm>
            <a:off x="16511984" y="9412188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64" name="Shape 364"/>
          <p:cNvSpPr/>
          <p:nvPr/>
        </p:nvSpPr>
        <p:spPr>
          <a:xfrm>
            <a:off x="16656000" y="9287222"/>
            <a:ext cx="1296145" cy="1441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defRPr sz="8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X</a:t>
            </a:r>
          </a:p>
        </p:txBody>
      </p:sp>
      <p:sp>
        <p:nvSpPr>
          <p:cNvPr id="365" name="Shape 365"/>
          <p:cNvSpPr/>
          <p:nvPr/>
        </p:nvSpPr>
        <p:spPr>
          <a:xfrm>
            <a:off x="4622800" y="1006724"/>
            <a:ext cx="16459200" cy="2996357"/>
          </a:xfrm>
          <a:prstGeom prst="rect">
            <a:avLst/>
          </a:prstGeom>
          <a:solidFill>
            <a:srgbClr val="07509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>
            <a:lvl1pPr defTabSz="1828800">
              <a:defRPr sz="7300">
                <a:solidFill>
                  <a:srgbClr val="FFFFFF"/>
                </a:solidFill>
                <a:latin typeface="AvantGarde LT Bold"/>
                <a:ea typeface="AvantGarde LT Bold"/>
                <a:cs typeface="AvantGarde LT Bold"/>
                <a:sym typeface="AvantGarde LT Bold"/>
              </a:defRPr>
            </a:lvl1pPr>
          </a:lstStyle>
          <a:p>
            <a:r>
              <a:t>Combien y a-t-il de renvois aux 22 en moyenne par match ? </a:t>
            </a:r>
          </a:p>
        </p:txBody>
      </p:sp>
      <p:pic>
        <p:nvPicPr>
          <p:cNvPr id="366" name="image4.jpg" descr="7CLASSIC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7574" y="187424"/>
            <a:ext cx="1202685" cy="1450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67" name="ffrclassic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239" y="12884432"/>
            <a:ext cx="933340" cy="7938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/>
      </p:transition>
    </mc:Choice>
    <mc:Fallback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" grpId="1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FFR_POWER_POINT_A4_GENERIQUE_ss_partenaires_ss_logo_ss_mg_20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555750"/>
            <a:ext cx="24384000" cy="17233900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Shape 370"/>
          <p:cNvSpPr/>
          <p:nvPr/>
        </p:nvSpPr>
        <p:spPr>
          <a:xfrm>
            <a:off x="8336112" y="4985792"/>
            <a:ext cx="6480721" cy="6659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 35</a:t>
            </a:r>
          </a:p>
          <a:p>
            <a:pPr algn="l" defTabSz="1828800"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endParaRPr/>
          </a:p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 60</a:t>
            </a:r>
          </a:p>
          <a:p>
            <a:pPr algn="l" defTabSz="1828800"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endParaRPr/>
          </a:p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 115</a:t>
            </a:r>
          </a:p>
        </p:txBody>
      </p:sp>
      <p:sp>
        <p:nvSpPr>
          <p:cNvPr id="371" name="Shape 371"/>
          <p:cNvSpPr/>
          <p:nvPr/>
        </p:nvSpPr>
        <p:spPr>
          <a:xfrm>
            <a:off x="15257264" y="4973092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72" name="Shape 372"/>
          <p:cNvSpPr/>
          <p:nvPr/>
        </p:nvSpPr>
        <p:spPr>
          <a:xfrm>
            <a:off x="15257264" y="7239248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73" name="Shape 373"/>
          <p:cNvSpPr/>
          <p:nvPr/>
        </p:nvSpPr>
        <p:spPr>
          <a:xfrm>
            <a:off x="15257264" y="9399488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74" name="Shape 374"/>
          <p:cNvSpPr/>
          <p:nvPr/>
        </p:nvSpPr>
        <p:spPr>
          <a:xfrm>
            <a:off x="15401280" y="7133332"/>
            <a:ext cx="1296145" cy="1441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defRPr sz="8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X</a:t>
            </a:r>
          </a:p>
        </p:txBody>
      </p:sp>
      <p:sp>
        <p:nvSpPr>
          <p:cNvPr id="375" name="Shape 375"/>
          <p:cNvSpPr/>
          <p:nvPr/>
        </p:nvSpPr>
        <p:spPr>
          <a:xfrm>
            <a:off x="4622800" y="1006724"/>
            <a:ext cx="16459200" cy="2996357"/>
          </a:xfrm>
          <a:prstGeom prst="rect">
            <a:avLst/>
          </a:prstGeom>
          <a:solidFill>
            <a:srgbClr val="07509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>
            <a:lvl1pPr defTabSz="1828800">
              <a:defRPr sz="7300">
                <a:solidFill>
                  <a:srgbClr val="FFFFFF"/>
                </a:solidFill>
                <a:latin typeface="AvantGarde LT Bold"/>
                <a:ea typeface="AvantGarde LT Bold"/>
                <a:cs typeface="AvantGarde LT Bold"/>
                <a:sym typeface="AvantGarde LT Bold"/>
              </a:defRPr>
            </a:lvl1pPr>
          </a:lstStyle>
          <a:p>
            <a:r>
              <a:t>Combien y a-t-il de passes en moyenne par match ? </a:t>
            </a:r>
          </a:p>
        </p:txBody>
      </p:sp>
      <p:pic>
        <p:nvPicPr>
          <p:cNvPr id="376" name="image4.jpg" descr="7CLASSIC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7574" y="187424"/>
            <a:ext cx="1202685" cy="1450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ffrclassic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239" y="12884432"/>
            <a:ext cx="933340" cy="7938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/>
      </p:transition>
    </mc:Choice>
    <mc:Fallback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" grpId="1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FFR_POWER_POINT_A4_GENERIQUE_ss_partenaires_ss_logo_ss_mg_20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555750"/>
            <a:ext cx="24384000" cy="17233900"/>
          </a:xfrm>
          <a:prstGeom prst="rect">
            <a:avLst/>
          </a:prstGeom>
          <a:ln w="12700">
            <a:miter lim="400000"/>
          </a:ln>
        </p:spPr>
      </p:pic>
      <p:sp>
        <p:nvSpPr>
          <p:cNvPr id="380" name="Shape 380"/>
          <p:cNvSpPr/>
          <p:nvPr/>
        </p:nvSpPr>
        <p:spPr>
          <a:xfrm>
            <a:off x="8336112" y="4985792"/>
            <a:ext cx="6480721" cy="6659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 10</a:t>
            </a:r>
          </a:p>
          <a:p>
            <a:pPr algn="l" defTabSz="1828800"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endParaRPr/>
          </a:p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 20</a:t>
            </a:r>
          </a:p>
          <a:p>
            <a:pPr algn="l" defTabSz="1828800"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endParaRPr/>
          </a:p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 30</a:t>
            </a:r>
          </a:p>
        </p:txBody>
      </p:sp>
      <p:sp>
        <p:nvSpPr>
          <p:cNvPr id="381" name="Shape 381"/>
          <p:cNvSpPr/>
          <p:nvPr/>
        </p:nvSpPr>
        <p:spPr>
          <a:xfrm>
            <a:off x="15257264" y="4973092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82" name="Shape 382"/>
          <p:cNvSpPr/>
          <p:nvPr/>
        </p:nvSpPr>
        <p:spPr>
          <a:xfrm>
            <a:off x="15257264" y="7239248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83" name="Shape 383"/>
          <p:cNvSpPr/>
          <p:nvPr/>
        </p:nvSpPr>
        <p:spPr>
          <a:xfrm>
            <a:off x="15257264" y="9399488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84" name="Shape 384"/>
          <p:cNvSpPr/>
          <p:nvPr/>
        </p:nvSpPr>
        <p:spPr>
          <a:xfrm>
            <a:off x="15401280" y="7133332"/>
            <a:ext cx="1296145" cy="1441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defRPr sz="8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X</a:t>
            </a:r>
          </a:p>
        </p:txBody>
      </p:sp>
      <p:sp>
        <p:nvSpPr>
          <p:cNvPr id="385" name="Shape 385"/>
          <p:cNvSpPr/>
          <p:nvPr/>
        </p:nvSpPr>
        <p:spPr>
          <a:xfrm>
            <a:off x="4622800" y="1006724"/>
            <a:ext cx="16459200" cy="2996357"/>
          </a:xfrm>
          <a:prstGeom prst="rect">
            <a:avLst/>
          </a:prstGeom>
          <a:solidFill>
            <a:srgbClr val="07509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>
            <a:lvl1pPr defTabSz="1828800">
              <a:defRPr sz="7300">
                <a:solidFill>
                  <a:srgbClr val="FFFFFF"/>
                </a:solidFill>
                <a:latin typeface="AvantGarde LT Bold"/>
                <a:ea typeface="AvantGarde LT Bold"/>
                <a:cs typeface="AvantGarde LT Bold"/>
                <a:sym typeface="AvantGarde LT Bold"/>
              </a:defRPr>
            </a:lvl1pPr>
          </a:lstStyle>
          <a:p>
            <a:r>
              <a:t>Combien y a-t-il de rucks en moyenne par match ? </a:t>
            </a:r>
          </a:p>
        </p:txBody>
      </p:sp>
      <p:pic>
        <p:nvPicPr>
          <p:cNvPr id="386" name="image4.jpg" descr="7CLASSIC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7574" y="187424"/>
            <a:ext cx="1202685" cy="1450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87" name="ffrclassic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239" y="12884432"/>
            <a:ext cx="933340" cy="7938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/>
      </p:transition>
    </mc:Choice>
    <mc:Fallback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" grpId="1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FFR_POWER_POINT_A4_GENERIQUE_ss_partenaires_ss_logo_ss_mg_20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555750"/>
            <a:ext cx="24384000" cy="17233900"/>
          </a:xfrm>
          <a:prstGeom prst="rect">
            <a:avLst/>
          </a:prstGeom>
          <a:ln w="12700">
            <a:miter lim="400000"/>
          </a:ln>
        </p:spPr>
      </p:pic>
      <p:sp>
        <p:nvSpPr>
          <p:cNvPr id="390" name="Shape 390"/>
          <p:cNvSpPr/>
          <p:nvPr/>
        </p:nvSpPr>
        <p:spPr>
          <a:xfrm>
            <a:off x="8336112" y="4985792"/>
            <a:ext cx="6480721" cy="6659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 2</a:t>
            </a:r>
          </a:p>
          <a:p>
            <a:pPr algn="l" defTabSz="1828800"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endParaRPr/>
          </a:p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 6</a:t>
            </a:r>
          </a:p>
          <a:p>
            <a:pPr algn="l" defTabSz="1828800"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endParaRPr/>
          </a:p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 12</a:t>
            </a:r>
          </a:p>
        </p:txBody>
      </p:sp>
      <p:sp>
        <p:nvSpPr>
          <p:cNvPr id="391" name="Shape 391"/>
          <p:cNvSpPr/>
          <p:nvPr/>
        </p:nvSpPr>
        <p:spPr>
          <a:xfrm>
            <a:off x="15257264" y="4973092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92" name="Shape 392"/>
          <p:cNvSpPr/>
          <p:nvPr/>
        </p:nvSpPr>
        <p:spPr>
          <a:xfrm>
            <a:off x="15257264" y="7239248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93" name="Shape 393"/>
          <p:cNvSpPr/>
          <p:nvPr/>
        </p:nvSpPr>
        <p:spPr>
          <a:xfrm>
            <a:off x="15257264" y="9399488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94" name="Shape 394"/>
          <p:cNvSpPr/>
          <p:nvPr/>
        </p:nvSpPr>
        <p:spPr>
          <a:xfrm>
            <a:off x="15401280" y="7133332"/>
            <a:ext cx="1296145" cy="1441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defRPr sz="8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X</a:t>
            </a:r>
          </a:p>
        </p:txBody>
      </p:sp>
      <p:sp>
        <p:nvSpPr>
          <p:cNvPr id="395" name="Shape 395"/>
          <p:cNvSpPr/>
          <p:nvPr/>
        </p:nvSpPr>
        <p:spPr>
          <a:xfrm>
            <a:off x="4622800" y="1006724"/>
            <a:ext cx="16459200" cy="2996357"/>
          </a:xfrm>
          <a:prstGeom prst="rect">
            <a:avLst/>
          </a:prstGeom>
          <a:solidFill>
            <a:srgbClr val="07509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>
            <a:lvl1pPr defTabSz="1828800">
              <a:defRPr sz="7300">
                <a:solidFill>
                  <a:srgbClr val="FFFFFF"/>
                </a:solidFill>
                <a:latin typeface="AvantGarde LT Bold"/>
                <a:ea typeface="AvantGarde LT Bold"/>
                <a:cs typeface="AvantGarde LT Bold"/>
                <a:sym typeface="AvantGarde LT Bold"/>
              </a:defRPr>
            </a:lvl1pPr>
          </a:lstStyle>
          <a:p>
            <a:r>
              <a:t>Combien y a-t-il d’essais en moyenne par match ? </a:t>
            </a:r>
          </a:p>
        </p:txBody>
      </p:sp>
      <p:pic>
        <p:nvPicPr>
          <p:cNvPr id="396" name="image4.jpg" descr="7CLASSIC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7574" y="187424"/>
            <a:ext cx="1202685" cy="1450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97" name="ffrclassic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239" y="12884432"/>
            <a:ext cx="933340" cy="7938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/>
      </p:transition>
    </mc:Choice>
    <mc:Fallback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" grpId="1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0" name="Shape 40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01" name="FFR_POWER_POINT_A4_GENERIQUE_ss_partenaires_ss_logo_ss_mg_20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555750"/>
            <a:ext cx="24384000" cy="17233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2" name="Bloc-marque-Rugby-a-7_0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09491" y="5067906"/>
            <a:ext cx="11365018" cy="3986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3" name="LOGO NEW DS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7996" y="461428"/>
            <a:ext cx="2852085" cy="8329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/>
      </p:transition>
    </mc:Choice>
    <mc:Fallback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FFR_POWER_POINT_A4_GENERIQUE_ss_partenaires_ss_logo_ss_mg_20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555750"/>
            <a:ext cx="24384000" cy="17233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4.jpg" descr="7CLASSIC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7574" y="187424"/>
            <a:ext cx="1202685" cy="1450384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>
            <a:off x="4131667" y="5574307"/>
            <a:ext cx="13537505" cy="6659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 7 joueurs + 3 remplaçants</a:t>
            </a:r>
          </a:p>
          <a:p>
            <a:pPr algn="l" defTabSz="1828800"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endParaRPr/>
          </a:p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 7 joueurs + 4 remplaçants</a:t>
            </a:r>
          </a:p>
          <a:p>
            <a:pPr algn="l" defTabSz="1828800"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endParaRPr/>
          </a:p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 7 joueurs + 5 remplaçants</a:t>
            </a:r>
          </a:p>
        </p:txBody>
      </p:sp>
      <p:sp>
        <p:nvSpPr>
          <p:cNvPr id="180" name="Shape 180"/>
          <p:cNvSpPr/>
          <p:nvPr/>
        </p:nvSpPr>
        <p:spPr>
          <a:xfrm>
            <a:off x="17808624" y="5455692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17808624" y="7721848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17808624" y="9882088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17952640" y="9753650"/>
            <a:ext cx="1296145" cy="1441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defRPr sz="8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X</a:t>
            </a:r>
          </a:p>
        </p:txBody>
      </p:sp>
      <p:sp>
        <p:nvSpPr>
          <p:cNvPr id="184" name="Shape 184"/>
          <p:cNvSpPr/>
          <p:nvPr/>
        </p:nvSpPr>
        <p:spPr>
          <a:xfrm>
            <a:off x="4622800" y="1006724"/>
            <a:ext cx="16459200" cy="2996357"/>
          </a:xfrm>
          <a:prstGeom prst="rect">
            <a:avLst/>
          </a:prstGeom>
          <a:solidFill>
            <a:srgbClr val="07509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/>
          <a:p>
            <a:pPr defTabSz="1225296">
              <a:defRPr sz="5896">
                <a:solidFill>
                  <a:srgbClr val="FFFFFF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Règlement : dispositions spécifiques à 7</a:t>
            </a:r>
          </a:p>
          <a:p>
            <a:pPr defTabSz="1225296">
              <a:defRPr sz="5896">
                <a:solidFill>
                  <a:srgbClr val="FFFFFF"/>
                </a:solidFill>
                <a:latin typeface="AvantGarde LT Bold"/>
                <a:ea typeface="AvantGarde LT Bold"/>
                <a:cs typeface="AvantGarde LT Bold"/>
                <a:sym typeface="AvantGarde LT Bold"/>
              </a:defRPr>
            </a:pPr>
            <a:r>
              <a:t>Nombre de joueurs et de remplaçants autorisés ?</a:t>
            </a:r>
          </a:p>
        </p:txBody>
      </p:sp>
      <p:pic>
        <p:nvPicPr>
          <p:cNvPr id="185" name="ffrclassic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239" y="12884432"/>
            <a:ext cx="933340" cy="7938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/>
      </p:transition>
    </mc:Choice>
    <mc:Fallback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FFR_POWER_POINT_A4_GENERIQUE_ss_partenaires_ss_logo_ss_mg_20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555750"/>
            <a:ext cx="24384000" cy="17233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4.jpg" descr="7CLASSIC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7574" y="187424"/>
            <a:ext cx="1202685" cy="1450384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Shape 189"/>
          <p:cNvSpPr/>
          <p:nvPr/>
        </p:nvSpPr>
        <p:spPr>
          <a:xfrm>
            <a:off x="6287096" y="5582692"/>
            <a:ext cx="8604498" cy="6659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 2 fois 5 minutes</a:t>
            </a:r>
          </a:p>
          <a:p>
            <a:pPr algn="l" defTabSz="1828800"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endParaRPr/>
          </a:p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 2 fois 7 minutes</a:t>
            </a:r>
          </a:p>
          <a:p>
            <a:pPr algn="l" defTabSz="1828800"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endParaRPr/>
          </a:p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 2 fois 10 minutes</a:t>
            </a:r>
          </a:p>
        </p:txBody>
      </p:sp>
      <p:sp>
        <p:nvSpPr>
          <p:cNvPr id="190" name="Shape 190"/>
          <p:cNvSpPr/>
          <p:nvPr/>
        </p:nvSpPr>
        <p:spPr>
          <a:xfrm>
            <a:off x="15548024" y="5506492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15548024" y="7772648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15548024" y="9932888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15692040" y="9804450"/>
            <a:ext cx="1296145" cy="1441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defRPr sz="8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X</a:t>
            </a:r>
          </a:p>
        </p:txBody>
      </p:sp>
      <p:sp>
        <p:nvSpPr>
          <p:cNvPr id="194" name="Shape 194"/>
          <p:cNvSpPr/>
          <p:nvPr/>
        </p:nvSpPr>
        <p:spPr>
          <a:xfrm>
            <a:off x="15692040" y="7628632"/>
            <a:ext cx="1296145" cy="1441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defRPr sz="8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X</a:t>
            </a:r>
          </a:p>
        </p:txBody>
      </p:sp>
      <p:sp>
        <p:nvSpPr>
          <p:cNvPr id="195" name="Shape 195"/>
          <p:cNvSpPr/>
          <p:nvPr/>
        </p:nvSpPr>
        <p:spPr>
          <a:xfrm>
            <a:off x="4622800" y="1006724"/>
            <a:ext cx="16459200" cy="2996357"/>
          </a:xfrm>
          <a:prstGeom prst="rect">
            <a:avLst/>
          </a:prstGeom>
          <a:solidFill>
            <a:srgbClr val="07509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/>
          <a:p>
            <a:pPr defTabSz="1389888">
              <a:defRPr sz="6687">
                <a:solidFill>
                  <a:srgbClr val="FFFFFF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Règlement : dispositions spécifiques à 7</a:t>
            </a:r>
          </a:p>
          <a:p>
            <a:pPr defTabSz="1389888">
              <a:defRPr sz="6687">
                <a:solidFill>
                  <a:srgbClr val="FFFFFF"/>
                </a:solidFill>
                <a:latin typeface="AvantGarde LT Bold"/>
                <a:ea typeface="AvantGarde LT Bold"/>
                <a:cs typeface="AvantGarde LT Bold"/>
                <a:sym typeface="AvantGarde LT Bold"/>
              </a:defRPr>
            </a:pPr>
            <a:r>
              <a:t>Quelle est la durée d’un match ?</a:t>
            </a:r>
          </a:p>
        </p:txBody>
      </p:sp>
      <p:pic>
        <p:nvPicPr>
          <p:cNvPr id="196" name="ffrclassic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239" y="12884432"/>
            <a:ext cx="933340" cy="7938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/>
      </p:transition>
    </mc:Choice>
    <mc:Fallback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2" animBg="1" advAuto="0"/>
      <p:bldP spid="194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FFR_POWER_POINT_A4_GENERIQUE_ss_partenaires_ss_logo_ss_mg_20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555750"/>
            <a:ext cx="24384000" cy="17233900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Shape 199"/>
          <p:cNvSpPr/>
          <p:nvPr/>
        </p:nvSpPr>
        <p:spPr>
          <a:xfrm>
            <a:off x="7099648" y="5493792"/>
            <a:ext cx="7459910" cy="6659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2 minutes</a:t>
            </a:r>
          </a:p>
          <a:p>
            <a:pPr algn="l" defTabSz="1828800"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endParaRPr/>
          </a:p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3 minutes</a:t>
            </a:r>
          </a:p>
          <a:p>
            <a:pPr algn="l" defTabSz="1828800"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endParaRPr/>
          </a:p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4 minutes</a:t>
            </a:r>
          </a:p>
        </p:txBody>
      </p:sp>
      <p:sp>
        <p:nvSpPr>
          <p:cNvPr id="200" name="Shape 200"/>
          <p:cNvSpPr/>
          <p:nvPr/>
        </p:nvSpPr>
        <p:spPr>
          <a:xfrm>
            <a:off x="15674776" y="5455692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15674776" y="7721848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15674776" y="9882088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15831492" y="5349776"/>
            <a:ext cx="1296145" cy="1441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defRPr sz="8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X</a:t>
            </a:r>
          </a:p>
        </p:txBody>
      </p:sp>
      <p:sp>
        <p:nvSpPr>
          <p:cNvPr id="204" name="Shape 204"/>
          <p:cNvSpPr/>
          <p:nvPr/>
        </p:nvSpPr>
        <p:spPr>
          <a:xfrm>
            <a:off x="4622800" y="1006724"/>
            <a:ext cx="16459200" cy="2996357"/>
          </a:xfrm>
          <a:prstGeom prst="rect">
            <a:avLst/>
          </a:prstGeom>
          <a:solidFill>
            <a:srgbClr val="07509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/>
          <a:p>
            <a:pPr defTabSz="1225296">
              <a:defRPr sz="5896">
                <a:solidFill>
                  <a:srgbClr val="FFFFFF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Règlement : dispositions spécifiques à 7</a:t>
            </a:r>
          </a:p>
          <a:p>
            <a:pPr defTabSz="1225296">
              <a:defRPr sz="5896">
                <a:solidFill>
                  <a:srgbClr val="FFFFFF"/>
                </a:solidFill>
                <a:latin typeface="AvantGarde LT Bold"/>
                <a:ea typeface="AvantGarde LT Bold"/>
                <a:cs typeface="AvantGarde LT Bold"/>
                <a:sym typeface="AvantGarde LT Bold"/>
              </a:defRPr>
            </a:pPr>
            <a:r>
              <a:t>Quelle est la durée de la pause</a:t>
            </a:r>
          </a:p>
          <a:p>
            <a:pPr defTabSz="1225296">
              <a:defRPr sz="5896">
                <a:solidFill>
                  <a:srgbClr val="FFFFFF"/>
                </a:solidFill>
                <a:latin typeface="AvantGarde LT Bold"/>
                <a:ea typeface="AvantGarde LT Bold"/>
                <a:cs typeface="AvantGarde LT Bold"/>
                <a:sym typeface="AvantGarde LT Bold"/>
              </a:defRPr>
            </a:pPr>
            <a:r>
              <a:t>à la mi-temps ?</a:t>
            </a:r>
          </a:p>
        </p:txBody>
      </p:sp>
      <p:pic>
        <p:nvPicPr>
          <p:cNvPr id="205" name="image4.jpg" descr="7CLASSIC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7574" y="187424"/>
            <a:ext cx="1202685" cy="1450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ffrclassic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239" y="12884432"/>
            <a:ext cx="933340" cy="7938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/>
      </p:transition>
    </mc:Choice>
    <mc:Fallback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FFR_POWER_POINT_A4_GENERIQUE_ss_partenaires_ss_logo_ss_mg_20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555750"/>
            <a:ext cx="24384000" cy="17233900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hape 209"/>
          <p:cNvSpPr/>
          <p:nvPr/>
        </p:nvSpPr>
        <p:spPr>
          <a:xfrm>
            <a:off x="7772996" y="5434350"/>
            <a:ext cx="7153324" cy="6659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1 minute</a:t>
            </a:r>
          </a:p>
          <a:p>
            <a:pPr algn="l" defTabSz="1828800"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endParaRPr/>
          </a:p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2 minutes</a:t>
            </a:r>
          </a:p>
          <a:p>
            <a:pPr algn="l" defTabSz="1828800"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endParaRPr/>
          </a:p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3 minutes</a:t>
            </a:r>
          </a:p>
        </p:txBody>
      </p:sp>
      <p:sp>
        <p:nvSpPr>
          <p:cNvPr id="210" name="Shape 210"/>
          <p:cNvSpPr/>
          <p:nvPr/>
        </p:nvSpPr>
        <p:spPr>
          <a:xfrm>
            <a:off x="15827424" y="5430292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07509A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1" name="Shape 211"/>
          <p:cNvSpPr/>
          <p:nvPr/>
        </p:nvSpPr>
        <p:spPr>
          <a:xfrm>
            <a:off x="15827424" y="7696448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07509A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15827424" y="9856688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07509A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15971440" y="7578676"/>
            <a:ext cx="1296145" cy="1441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defRPr sz="8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X</a:t>
            </a:r>
          </a:p>
        </p:txBody>
      </p:sp>
      <p:sp>
        <p:nvSpPr>
          <p:cNvPr id="214" name="Shape 214"/>
          <p:cNvSpPr/>
          <p:nvPr/>
        </p:nvSpPr>
        <p:spPr>
          <a:xfrm>
            <a:off x="4622800" y="1006724"/>
            <a:ext cx="16459200" cy="2996357"/>
          </a:xfrm>
          <a:prstGeom prst="rect">
            <a:avLst/>
          </a:prstGeom>
          <a:solidFill>
            <a:srgbClr val="07509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/>
          <a:p>
            <a:pPr defTabSz="1225296">
              <a:defRPr sz="5896">
                <a:solidFill>
                  <a:srgbClr val="FFFFFF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Règlement : dispositions spécifiques à 7</a:t>
            </a:r>
          </a:p>
          <a:p>
            <a:pPr defTabSz="1225296">
              <a:defRPr sz="5896">
                <a:solidFill>
                  <a:srgbClr val="FFFFFF"/>
                </a:solidFill>
                <a:latin typeface="AvantGarde LT Bold"/>
                <a:ea typeface="AvantGarde LT Bold"/>
                <a:cs typeface="AvantGarde LT Bold"/>
                <a:sym typeface="AvantGarde LT Bold"/>
              </a:defRPr>
            </a:pPr>
            <a:r>
              <a:t>Quelle est la durée d’une exclusion temporaire ?</a:t>
            </a:r>
          </a:p>
        </p:txBody>
      </p:sp>
      <p:pic>
        <p:nvPicPr>
          <p:cNvPr id="215" name="image4.jpg" descr="7CLASSIC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7574" y="187424"/>
            <a:ext cx="1202685" cy="1450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ffrclassic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239" y="12884432"/>
            <a:ext cx="933340" cy="7938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/>
      </p:transition>
    </mc:Choice>
    <mc:Fallback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FFR_POWER_POINT_A4_GENERIQUE_ss_partenaires_ss_logo_ss_mg_20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555750"/>
            <a:ext cx="24384000" cy="17233900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hape 219"/>
          <p:cNvSpPr/>
          <p:nvPr/>
        </p:nvSpPr>
        <p:spPr>
          <a:xfrm>
            <a:off x="4336901" y="6129675"/>
            <a:ext cx="13681521" cy="4500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L’équipe qui a marqué</a:t>
            </a:r>
          </a:p>
          <a:p>
            <a:pPr defTabSz="1828800"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endParaRPr/>
          </a:p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L’équipe qui a concédé les   </a:t>
            </a:r>
          </a:p>
          <a:p>
            <a:pPr algn="l" defTabSz="1828800"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   points</a:t>
            </a:r>
          </a:p>
        </p:txBody>
      </p:sp>
      <p:sp>
        <p:nvSpPr>
          <p:cNvPr id="220" name="Shape 220"/>
          <p:cNvSpPr/>
          <p:nvPr/>
        </p:nvSpPr>
        <p:spPr>
          <a:xfrm>
            <a:off x="18437522" y="6167775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18437522" y="8433930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18581538" y="6034425"/>
            <a:ext cx="1296145" cy="1441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defRPr sz="8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X</a:t>
            </a:r>
          </a:p>
        </p:txBody>
      </p:sp>
      <p:sp>
        <p:nvSpPr>
          <p:cNvPr id="223" name="Shape 223"/>
          <p:cNvSpPr/>
          <p:nvPr/>
        </p:nvSpPr>
        <p:spPr>
          <a:xfrm>
            <a:off x="4622800" y="1006724"/>
            <a:ext cx="16459200" cy="2996357"/>
          </a:xfrm>
          <a:prstGeom prst="rect">
            <a:avLst/>
          </a:prstGeom>
          <a:solidFill>
            <a:srgbClr val="07509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/>
          <a:p>
            <a:pPr defTabSz="1225296">
              <a:defRPr sz="5896">
                <a:solidFill>
                  <a:srgbClr val="FFFFFF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Règlement : dispositions spécifiques à 7</a:t>
            </a:r>
          </a:p>
          <a:p>
            <a:pPr defTabSz="1225296">
              <a:defRPr sz="5896">
                <a:solidFill>
                  <a:srgbClr val="FFFFFF"/>
                </a:solidFill>
                <a:latin typeface="AvantGarde LT Bold"/>
                <a:ea typeface="AvantGarde LT Bold"/>
                <a:cs typeface="AvantGarde LT Bold"/>
                <a:sym typeface="AvantGarde LT Bold"/>
              </a:defRPr>
            </a:pPr>
            <a:r>
              <a:t>Quelle est l’équipe qui donne le</a:t>
            </a:r>
          </a:p>
          <a:p>
            <a:pPr defTabSz="1225296">
              <a:defRPr sz="5896">
                <a:solidFill>
                  <a:srgbClr val="FFFFFF"/>
                </a:solidFill>
                <a:latin typeface="AvantGarde LT Bold"/>
                <a:ea typeface="AvantGarde LT Bold"/>
                <a:cs typeface="AvantGarde LT Bold"/>
                <a:sym typeface="AvantGarde LT Bold"/>
              </a:defRPr>
            </a:pPr>
            <a:r>
              <a:t>coup d’envoi ?</a:t>
            </a:r>
          </a:p>
        </p:txBody>
      </p:sp>
      <p:pic>
        <p:nvPicPr>
          <p:cNvPr id="224" name="image4.jpg" descr="7CLASSIC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7574" y="187424"/>
            <a:ext cx="1202685" cy="1450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ffrclassic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239" y="12884432"/>
            <a:ext cx="933340" cy="7938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/>
      </p:transition>
    </mc:Choice>
    <mc:Fallback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FFR_POWER_POINT_A4_GENERIQUE_ss_partenaires_ss_logo_ss_mg_20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555750"/>
            <a:ext cx="24384000" cy="17233900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Shape 228"/>
          <p:cNvSpPr/>
          <p:nvPr/>
        </p:nvSpPr>
        <p:spPr>
          <a:xfrm>
            <a:off x="4978003" y="5555000"/>
            <a:ext cx="11487199" cy="5580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Coup d’envoi à refaire</a:t>
            </a:r>
          </a:p>
          <a:p>
            <a:pPr algn="l" defTabSz="1828800"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endParaRPr/>
          </a:p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Mêlée au centre</a:t>
            </a:r>
          </a:p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endParaRPr/>
          </a:p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Coup de pied franc</a:t>
            </a:r>
          </a:p>
        </p:txBody>
      </p:sp>
      <p:sp>
        <p:nvSpPr>
          <p:cNvPr id="229" name="Shape 229"/>
          <p:cNvSpPr/>
          <p:nvPr/>
        </p:nvSpPr>
        <p:spPr>
          <a:xfrm>
            <a:off x="17254611" y="5471219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0" name="Shape 230"/>
          <p:cNvSpPr/>
          <p:nvPr/>
        </p:nvSpPr>
        <p:spPr>
          <a:xfrm>
            <a:off x="17254611" y="7737375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17254611" y="9897616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17398627" y="9769178"/>
            <a:ext cx="1296145" cy="1441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defRPr sz="8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X</a:t>
            </a:r>
          </a:p>
        </p:txBody>
      </p:sp>
      <p:sp>
        <p:nvSpPr>
          <p:cNvPr id="233" name="Shape 233"/>
          <p:cNvSpPr/>
          <p:nvPr/>
        </p:nvSpPr>
        <p:spPr>
          <a:xfrm>
            <a:off x="4622800" y="1006724"/>
            <a:ext cx="16459200" cy="2996357"/>
          </a:xfrm>
          <a:prstGeom prst="rect">
            <a:avLst/>
          </a:prstGeom>
          <a:solidFill>
            <a:srgbClr val="07509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/>
          <a:p>
            <a:pPr defTabSz="1024127">
              <a:defRPr sz="4928">
                <a:solidFill>
                  <a:srgbClr val="FFFFFF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Règlement : dispositions spécifiques à 7</a:t>
            </a:r>
          </a:p>
          <a:p>
            <a:pPr defTabSz="1024127">
              <a:defRPr sz="4928">
                <a:solidFill>
                  <a:srgbClr val="FFFFFF"/>
                </a:solidFill>
                <a:latin typeface="AvantGarde LT Bold"/>
                <a:ea typeface="AvantGarde LT Bold"/>
                <a:cs typeface="AvantGarde LT Bold"/>
                <a:sym typeface="AvantGarde LT Bold"/>
              </a:defRPr>
            </a:pPr>
            <a:r>
              <a:t>Quelles sont les sanctions pour les coups d’envois non conformes (ballon ne fait pas 10 mètres) ?</a:t>
            </a:r>
          </a:p>
        </p:txBody>
      </p:sp>
      <p:pic>
        <p:nvPicPr>
          <p:cNvPr id="234" name="image4.jpg" descr="7CLASSIC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7574" y="187424"/>
            <a:ext cx="1202685" cy="1450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ffrclassic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239" y="12884432"/>
            <a:ext cx="933340" cy="7938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/>
      </p:transition>
    </mc:Choice>
    <mc:Fallback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FFR_POWER_POINT_A4_GENERIQUE_ss_partenaires_ss_logo_ss_mg_20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555750"/>
            <a:ext cx="24384000" cy="17233900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hape 238"/>
          <p:cNvSpPr/>
          <p:nvPr/>
        </p:nvSpPr>
        <p:spPr>
          <a:xfrm>
            <a:off x="4698603" y="5593100"/>
            <a:ext cx="11628388" cy="5580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Coup d’envoi à refaire</a:t>
            </a:r>
          </a:p>
          <a:p>
            <a:pPr algn="l" defTabSz="1828800"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endParaRPr/>
          </a:p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Mêlée au centre</a:t>
            </a:r>
          </a:p>
          <a:p>
            <a:pPr algn="l" defTabSz="1828800"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endParaRPr/>
          </a:p>
          <a:p>
            <a:pPr algn="l" defTabSz="1828800">
              <a:buSzPct val="100000"/>
              <a:buFont typeface="Wingdings"/>
              <a:buChar char="➢"/>
              <a:defRPr sz="7200">
                <a:solidFill>
                  <a:srgbClr val="004C93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Coup de pied franc</a:t>
            </a:r>
          </a:p>
        </p:txBody>
      </p:sp>
      <p:sp>
        <p:nvSpPr>
          <p:cNvPr id="239" name="Shape 239"/>
          <p:cNvSpPr/>
          <p:nvPr/>
        </p:nvSpPr>
        <p:spPr>
          <a:xfrm>
            <a:off x="16932324" y="5471219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16932324" y="7737375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16932324" y="9897616"/>
            <a:ext cx="1584177" cy="1296145"/>
          </a:xfrm>
          <a:prstGeom prst="roundRect">
            <a:avLst>
              <a:gd name="adj" fmla="val 16667"/>
            </a:avLst>
          </a:prstGeom>
          <a:solidFill>
            <a:srgbClr val="07509A"/>
          </a:solidFill>
          <a:ln w="50800">
            <a:solidFill>
              <a:srgbClr val="00376B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17076340" y="9769178"/>
            <a:ext cx="1296145" cy="1441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defRPr sz="8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X</a:t>
            </a:r>
          </a:p>
        </p:txBody>
      </p:sp>
      <p:sp>
        <p:nvSpPr>
          <p:cNvPr id="243" name="Shape 243"/>
          <p:cNvSpPr/>
          <p:nvPr/>
        </p:nvSpPr>
        <p:spPr>
          <a:xfrm>
            <a:off x="4622800" y="1006724"/>
            <a:ext cx="16459200" cy="2996357"/>
          </a:xfrm>
          <a:prstGeom prst="rect">
            <a:avLst/>
          </a:prstGeom>
          <a:solidFill>
            <a:srgbClr val="07509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/>
          <a:p>
            <a:pPr defTabSz="950975">
              <a:defRPr sz="4576">
                <a:solidFill>
                  <a:srgbClr val="FFFFFF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t>Règlement : dispositions spécifiques à 7</a:t>
            </a:r>
          </a:p>
          <a:p>
            <a:pPr defTabSz="950975">
              <a:defRPr sz="4576">
                <a:solidFill>
                  <a:srgbClr val="FFFFFF"/>
                </a:solidFill>
                <a:latin typeface="AvantGarde LT Bold"/>
                <a:ea typeface="AvantGarde LT Bold"/>
                <a:cs typeface="AvantGarde LT Bold"/>
                <a:sym typeface="AvantGarde LT Bold"/>
              </a:defRPr>
            </a:pPr>
            <a:r>
              <a:t>Quelles sont les sanctions pour les coups d’envois non conformes (partenaires du botteur partent devant) ?</a:t>
            </a:r>
          </a:p>
        </p:txBody>
      </p:sp>
      <p:pic>
        <p:nvPicPr>
          <p:cNvPr id="244" name="image4.jpg" descr="7CLASSIC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7574" y="187424"/>
            <a:ext cx="1202685" cy="1450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ffrclassic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239" y="12884432"/>
            <a:ext cx="933340" cy="7938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/>
      </p:transition>
    </mc:Choice>
    <mc:Fallback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1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683</Words>
  <Application>Microsoft Macintosh PowerPoint</Application>
  <PresentationFormat>Personnalisé</PresentationFormat>
  <Paragraphs>182</Paragraphs>
  <Slides>25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White</vt:lpstr>
      <vt:lpstr>@</vt:lpstr>
      <vt:lpstr>Combien de matchs joue-t-on  dans une journée de tournoi sur 2 jours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@</dc:title>
  <cp:lastModifiedBy>Thibaut TATRY</cp:lastModifiedBy>
  <cp:revision>1</cp:revision>
  <dcterms:modified xsi:type="dcterms:W3CDTF">2016-11-02T09:19:09Z</dcterms:modified>
</cp:coreProperties>
</file>